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svg" ContentType="image/svg+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66" r:id="rId12"/>
    <p:sldId id="268" r:id="rId13"/>
    <p:sldId id="281" r:id="rId14"/>
    <p:sldId id="275" r:id="rId15"/>
    <p:sldId id="271" r:id="rId16"/>
    <p:sldId id="272" r:id="rId17"/>
    <p:sldId id="273" r:id="rId18"/>
    <p:sldId id="276" r:id="rId19"/>
    <p:sldId id="278" r:id="rId20"/>
    <p:sldId id="279"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040"/>
    <p:restoredTop sz="95385"/>
  </p:normalViewPr>
  <p:slideViewPr>
    <p:cSldViewPr snapToGrid="0" snapToObjects="1">
      <p:cViewPr varScale="1">
        <p:scale>
          <a:sx n="90" d="100"/>
          <a:sy n="90" d="100"/>
        </p:scale>
        <p:origin x="216"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D75BE91C-893A-BB4D-9C26-15F096172E2B}"/>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E6B23DD-44DA-6B47-828B-C4B2D4ED3AC1}"/>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A2A4627-2E7E-DC44-8EA0-CCAB84C3D1C7}"/>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7C84559-FB6C-9446-B9C0-BF678979A8BE}"/>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6" name="Footer Placeholder 5">
            <a:extLst>
              <a:ext uri="{FF2B5EF4-FFF2-40B4-BE49-F238E27FC236}">
                <a16:creationId xmlns:a16="http://schemas.microsoft.com/office/drawing/2014/main" xmlns=""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E017D9-D9F0-C34D-9A39-7A83AFCAA1C6}"/>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8" name="Footer Placeholder 7">
            <a:extLst>
              <a:ext uri="{FF2B5EF4-FFF2-40B4-BE49-F238E27FC236}">
                <a16:creationId xmlns:a16="http://schemas.microsoft.com/office/drawing/2014/main" xmlns=""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B72DA23-E393-ED4A-92E9-6E2E314A0CE7}"/>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4" name="Footer Placeholder 3">
            <a:extLst>
              <a:ext uri="{FF2B5EF4-FFF2-40B4-BE49-F238E27FC236}">
                <a16:creationId xmlns:a16="http://schemas.microsoft.com/office/drawing/2014/main" xmlns=""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43343B0-1FC7-EF45-B610-B1CF0D451C85}"/>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3" name="Footer Placeholder 2">
            <a:extLst>
              <a:ext uri="{FF2B5EF4-FFF2-40B4-BE49-F238E27FC236}">
                <a16:creationId xmlns:a16="http://schemas.microsoft.com/office/drawing/2014/main" xmlns=""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6948A84-1DE2-EE40-A948-6186B020A0E9}"/>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6" name="Footer Placeholder 5">
            <a:extLst>
              <a:ext uri="{FF2B5EF4-FFF2-40B4-BE49-F238E27FC236}">
                <a16:creationId xmlns:a16="http://schemas.microsoft.com/office/drawing/2014/main" xmlns=""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C90EA1D-A4EC-0044-996B-9ED1B65399BC}"/>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6" name="Footer Placeholder 5">
            <a:extLst>
              <a:ext uri="{FF2B5EF4-FFF2-40B4-BE49-F238E27FC236}">
                <a16:creationId xmlns:a16="http://schemas.microsoft.com/office/drawing/2014/main" xmlns=""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C2BF911-1000-0D4C-8CB1-1C99BE71E69E}"/>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69526D3-5716-8B4C-B50E-806EBFC7FBAD}"/>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image" Target="../media/image2.svg"/><Relationship Id="rId6" Type="http://schemas.openxmlformats.org/officeDocument/2006/relationships/image" Target="../media/image2.png"/><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xmlns="" id="{D4B52C7E-3049-4545-956A-6D8F73F234DB}"/>
              </a:ext>
              <a:ext uri="{C183D7F6-B498-43B3-948B-1728B52AA6E4}">
                <adec:decorative xmlns:adec="http://schemas.microsoft.com/office/drawing/2017/decorative" xmlns=""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xmlns="" id="{46669882-9FD4-41D7-A5A6-A4A2E44A2ABF}"/>
              </a:ext>
              <a:ext uri="{C183D7F6-B498-43B3-948B-1728B52AA6E4}">
                <adec:decorative xmlns:adec="http://schemas.microsoft.com/office/drawing/2017/decorative" xmlns="" val="1"/>
              </a:ext>
            </a:extLst>
          </p:cNvPr>
          <p:cNvPicPr>
            <a:picLocks noChangeAspect="1"/>
          </p:cNvPicPr>
          <p:nvPr/>
        </p:nvPicPr>
        <p:blipFill>
          <a:blip r:embed="rId2">
            <a:extLst>
              <a:ext uri="{96DAC541-7B7A-43D3-8B79-37D633B846F1}">
                <asvg:svgBlip xmlns:asvg="http://schemas.microsoft.com/office/drawing/2016/SVG/main" xmlns="" r:embed="rId5"/>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smtClean="0">
                <a:solidFill>
                  <a:schemeClr val="bg1"/>
                </a:solidFill>
                <a:latin typeface="Arial" panose="020B0604020202020204" pitchFamily="34" charset="0"/>
                <a:cs typeface="Arial" panose="020B0604020202020204" pitchFamily="34" charset="0"/>
              </a:rPr>
              <a:t>FAITH PATHWAY </a:t>
            </a:r>
            <a:r>
              <a:rPr lang="en" sz="3200" b="1" dirty="0" smtClean="0">
                <a:solidFill>
                  <a:schemeClr val="bg1"/>
                </a:solidFill>
                <a:latin typeface="Arial" panose="020B0604020202020204" pitchFamily="34" charset="0"/>
                <a:cs typeface="Arial" panose="020B0604020202020204" pitchFamily="34" charset="0"/>
              </a:rPr>
              <a:t>WINTER QUARTER</a:t>
            </a:r>
            <a:r>
              <a:rPr lang="en-US" sz="3200" b="1" dirty="0">
                <a:solidFill>
                  <a:schemeClr val="bg1"/>
                </a:solidFill>
                <a:latin typeface="Arial" panose="020B0604020202020204" pitchFamily="34" charset="0"/>
                <a:cs typeface="Arial" panose="020B0604020202020204" pitchFamily="34" charset="0"/>
              </a:rPr>
              <a:t> </a:t>
            </a:r>
            <a:r>
              <a:rPr lang="en-US" sz="3200" b="1" dirty="0" smtClean="0">
                <a:solidFill>
                  <a:schemeClr val="bg1"/>
                </a:solidFill>
                <a:latin typeface="Arial" panose="020B0604020202020204" pitchFamily="34" charset="0"/>
                <a:cs typeface="Arial" panose="020B0604020202020204" pitchFamily="34" charset="0"/>
              </a:rPr>
              <a:t>2020</a:t>
            </a:r>
          </a:p>
          <a:p>
            <a:pPr algn="ctr"/>
            <a:r>
              <a:rPr lang="en-US" sz="3200" b="1" dirty="0" smtClean="0">
                <a:solidFill>
                  <a:schemeClr val="bg1"/>
                </a:solidFill>
                <a:latin typeface="Arial" panose="020B0604020202020204" pitchFamily="34" charset="0"/>
                <a:cs typeface="Arial" panose="020B0604020202020204" pitchFamily="34" charset="0"/>
              </a:rPr>
              <a:t>UNIT 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xmlns="" id="{2CBF662F-A198-4AD3-8EBC-0EC9A52B2994}"/>
                </a:ext>
                <a:ext uri="{C183D7F6-B498-43B3-948B-1728B52AA6E4}">
                  <adec:decorative xmlns:adec="http://schemas.microsoft.com/office/drawing/2017/decorative" xmlns=""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142E86C5-8E5F-4620-A4FB-D1F926179D18}"/>
                </a:ext>
                <a:ext uri="{C183D7F6-B498-43B3-948B-1728B52AA6E4}">
                  <adec:decorative xmlns:adec="http://schemas.microsoft.com/office/drawing/2017/decorative" xmlns=""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WINTER QUARTER THEME: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a:t>
            </a:r>
            <a:r>
              <a:rPr lang="en-US" sz="5400" b="1" dirty="0" smtClean="0">
                <a:solidFill>
                  <a:srgbClr val="074E97"/>
                </a:solidFill>
              </a:rPr>
              <a:t>God</a:t>
            </a:r>
            <a:br>
              <a:rPr lang="en-US" sz="5400" b="1" dirty="0" smtClean="0">
                <a:solidFill>
                  <a:srgbClr val="074E97"/>
                </a:solidFill>
              </a:rPr>
            </a:br>
            <a:r>
              <a:rPr lang="en-US" sz="5400" b="1" dirty="0" smtClean="0">
                <a:solidFill>
                  <a:srgbClr val="074E97"/>
                </a:solidFill>
              </a:rPr>
              <a:t>in the New </a:t>
            </a:r>
            <a:r>
              <a:rPr lang="en-US" sz="5400" b="1" dirty="0">
                <a:solidFill>
                  <a:srgbClr val="074E97"/>
                </a:solidFill>
              </a:rPr>
              <a:t>Testament”</a:t>
            </a: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I: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Beginning of a Call</a:t>
            </a:r>
            <a:r>
              <a:rPr lang="en" sz="5400" dirty="0" smtClean="0">
                <a:solidFill>
                  <a:srgbClr val="074E97"/>
                </a:solidFill>
                <a:latin typeface="Arial" panose="020B0604020202020204" pitchFamily="34" charset="0"/>
                <a:cs typeface="Arial" panose="020B0604020202020204" pitchFamily="34" charset="0"/>
              </a:rPr>
              <a:t>”</a:t>
            </a:r>
            <a:endParaRPr lang="en-US" dirty="0">
              <a:solidFill>
                <a:srgbClr val="074E97"/>
              </a:solidFill>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936055" y="1923432"/>
            <a:ext cx="4921723" cy="3892833"/>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2408663"/>
            <a:ext cx="10796236" cy="3840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41B60141-2182-F843-A676-5FEDB43FC5A1}"/>
              </a:ext>
            </a:extLst>
          </p:cNvPr>
          <p:cNvSpPr>
            <a:spLocks noGrp="1"/>
          </p:cNvSpPr>
          <p:nvPr>
            <p:ph type="title"/>
          </p:nvPr>
        </p:nvSpPr>
        <p:spPr/>
        <p:txBody>
          <a:bodyPr>
            <a:normAutofit/>
          </a:bodyPr>
          <a:lstStyle/>
          <a:p>
            <a:r>
              <a:rPr lang="en-US" sz="5400" b="1" dirty="0">
                <a:solidFill>
                  <a:schemeClr val="bg1"/>
                </a:solidFill>
              </a:rPr>
              <a:t>LESSON 1: Sunday, December 6, 2020</a:t>
            </a:r>
          </a:p>
        </p:txBody>
      </p:sp>
      <p:sp>
        <p:nvSpPr>
          <p:cNvPr id="3" name="Content Placeholder 2">
            <a:extLst>
              <a:ext uri="{FF2B5EF4-FFF2-40B4-BE49-F238E27FC236}">
                <a16:creationId xmlns:a16="http://schemas.microsoft.com/office/drawing/2014/main" xmlns="" id="{459213CB-C9AE-9245-BE05-1F1BA9D41FA7}"/>
              </a:ext>
            </a:extLst>
          </p:cNvPr>
          <p:cNvSpPr>
            <a:spLocks noGrp="1"/>
          </p:cNvSpPr>
          <p:nvPr>
            <p:ph idx="1"/>
          </p:nvPr>
        </p:nvSpPr>
        <p:spPr>
          <a:xfrm>
            <a:off x="838200" y="2765501"/>
            <a:ext cx="10246112" cy="3411461"/>
          </a:xfrm>
        </p:spPr>
        <p:txBody>
          <a:bodyPr>
            <a:normAutofit/>
          </a:bodyPr>
          <a:lstStyle/>
          <a:p>
            <a:r>
              <a:rPr lang="en-US" sz="4800" b="1" dirty="0"/>
              <a:t>Lesson Title</a:t>
            </a:r>
            <a:r>
              <a:rPr lang="en-US" sz="4800" b="1" dirty="0" smtClean="0"/>
              <a:t>: </a:t>
            </a:r>
            <a:r>
              <a:rPr lang="en-US" sz="4800" dirty="0" smtClean="0"/>
              <a:t>“</a:t>
            </a:r>
            <a:r>
              <a:rPr lang="en-US" sz="4800" dirty="0"/>
              <a:t>Fulfilling One’s Calling ” </a:t>
            </a:r>
            <a:r>
              <a:rPr lang="en-US" sz="4800" dirty="0" smtClean="0"/>
              <a:t/>
            </a:r>
            <a:br>
              <a:rPr lang="en-US" sz="4800" dirty="0" smtClean="0"/>
            </a:br>
            <a:r>
              <a:rPr lang="en-US" sz="4800" dirty="0" smtClean="0"/>
              <a:t>(</a:t>
            </a:r>
            <a:r>
              <a:rPr lang="en-US" sz="4800" i="1" dirty="0"/>
              <a:t>Faith Pathway</a:t>
            </a:r>
            <a:r>
              <a:rPr lang="en-US" sz="4800" dirty="0"/>
              <a:t>)</a:t>
            </a:r>
          </a:p>
          <a:p>
            <a:r>
              <a:rPr lang="en-US" sz="4800" b="1" dirty="0"/>
              <a:t>Lesson Title: </a:t>
            </a:r>
            <a:r>
              <a:rPr lang="en-US" sz="4800" dirty="0"/>
              <a:t>“Called through Heritage” (</a:t>
            </a:r>
            <a:r>
              <a:rPr lang="en-US" sz="4800" i="1" dirty="0"/>
              <a:t>Townsend Press SS Commentary</a:t>
            </a:r>
            <a:r>
              <a:rPr lang="en-US" sz="4800" b="1" dirty="0" smtClean="0"/>
              <a:t>)</a:t>
            </a:r>
            <a:endParaRPr lang="en-US" sz="4800" dirty="0"/>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xmlns="" id="{32FD79E9-DA87-4AE3-AB4F-454E8B1C7E28}"/>
                </a:ext>
                <a:ext uri="{C183D7F6-B498-43B3-948B-1728B52AA6E4}">
                  <adec:decorative xmlns:adec="http://schemas.microsoft.com/office/drawing/2017/decorative" xmlns=""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97CAE694-E5D7-45D8-80CE-4067B6610E53}"/>
                </a:ext>
                <a:ext uri="{C183D7F6-B498-43B3-948B-1728B52AA6E4}">
                  <adec:decorative xmlns:adec="http://schemas.microsoft.com/office/drawing/2017/decorative" xmlns=""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0B547387-06EB-1842-91C0-4946AEE6AF20}"/>
              </a:ext>
            </a:extLst>
          </p:cNvPr>
          <p:cNvSpPr>
            <a:spLocks noGrp="1"/>
          </p:cNvSpPr>
          <p:nvPr>
            <p:ph type="title"/>
          </p:nvPr>
        </p:nvSpPr>
        <p:spPr>
          <a:xfrm>
            <a:off x="1225066" y="938694"/>
            <a:ext cx="6475341" cy="5149871"/>
          </a:xfrm>
        </p:spPr>
        <p:txBody>
          <a:bodyPr>
            <a:normAutofit/>
          </a:bodyPr>
          <a:lstStyle/>
          <a:p>
            <a:pPr algn="ctr"/>
            <a:r>
              <a:rPr lang="en-US" sz="4000" b="1" dirty="0">
                <a:solidFill>
                  <a:srgbClr val="074E97"/>
                </a:solidFill>
                <a:latin typeface="Calibri" charset="0"/>
                <a:ea typeface="Calibri" charset="0"/>
                <a:cs typeface="Calibri" charset="0"/>
              </a:rPr>
              <a:t>Devotional Reading: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Psalm 102:12-22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Background Scriptures: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Hebrews 1;Matthew 1:1-17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Print Passages: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Hebrews </a:t>
            </a:r>
            <a:r>
              <a:rPr lang="en-US" sz="4000" dirty="0" smtClean="0">
                <a:solidFill>
                  <a:srgbClr val="074E97"/>
                </a:solidFill>
                <a:latin typeface="Calibri" charset="0"/>
                <a:ea typeface="Calibri" charset="0"/>
                <a:cs typeface="Calibri" charset="0"/>
              </a:rPr>
              <a:t>1:1-5;</a:t>
            </a:r>
            <a:br>
              <a:rPr lang="en-US" sz="4000" dirty="0" smtClean="0">
                <a:solidFill>
                  <a:srgbClr val="074E97"/>
                </a:solidFill>
                <a:latin typeface="Calibri" charset="0"/>
                <a:ea typeface="Calibri" charset="0"/>
                <a:cs typeface="Calibri" charset="0"/>
              </a:rPr>
            </a:br>
            <a:r>
              <a:rPr lang="en-US" sz="4000" dirty="0" smtClean="0">
                <a:solidFill>
                  <a:srgbClr val="074E97"/>
                </a:solidFill>
                <a:latin typeface="Calibri" charset="0"/>
                <a:ea typeface="Calibri" charset="0"/>
                <a:cs typeface="Calibri" charset="0"/>
              </a:rPr>
              <a:t>Matthew </a:t>
            </a:r>
            <a:r>
              <a:rPr lang="en-US" sz="4000" dirty="0">
                <a:solidFill>
                  <a:srgbClr val="074E97"/>
                </a:solidFill>
                <a:latin typeface="Calibri" charset="0"/>
                <a:ea typeface="Calibri" charset="0"/>
                <a:cs typeface="Calibri" charset="0"/>
              </a:rPr>
              <a:t>1:1-6, </a:t>
            </a:r>
            <a:r>
              <a:rPr lang="en-US" sz="4000" dirty="0" smtClean="0">
                <a:solidFill>
                  <a:srgbClr val="074E97"/>
                </a:solidFill>
                <a:latin typeface="Calibri" charset="0"/>
                <a:ea typeface="Calibri" charset="0"/>
                <a:cs typeface="Calibri" charset="0"/>
              </a:rPr>
              <a:t>16-17</a:t>
            </a:r>
            <a:endParaRPr lang="en-US" sz="4800" dirty="0">
              <a:solidFill>
                <a:srgbClr val="074E97"/>
              </a:solidFill>
              <a:latin typeface="Calibri" charset="0"/>
              <a:ea typeface="Calibri" charset="0"/>
              <a:cs typeface="Calibri"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xmlns="" id="{39ACE7A8-C807-9046-AF28-721CE738093E}"/>
              </a:ext>
            </a:extLst>
          </p:cNvPr>
          <p:cNvSpPr>
            <a:spLocks noGrp="1"/>
          </p:cNvSpPr>
          <p:nvPr>
            <p:ph idx="1"/>
          </p:nvPr>
        </p:nvSpPr>
        <p:spPr>
          <a:xfrm>
            <a:off x="726690" y="1825625"/>
            <a:ext cx="10515600" cy="4351338"/>
          </a:xfrm>
        </p:spPr>
        <p:txBody>
          <a:bodyPr>
            <a:noAutofit/>
          </a:bodyPr>
          <a:lstStyle/>
          <a:p>
            <a:pPr>
              <a:lnSpc>
                <a:spcPct val="100000"/>
              </a:lnSpc>
              <a:spcBef>
                <a:spcPts val="0"/>
              </a:spcBef>
            </a:pPr>
            <a:r>
              <a:rPr lang="en-US" sz="3300" dirty="0">
                <a:latin typeface="Calibri" charset="0"/>
                <a:ea typeface="Calibri" charset="0"/>
                <a:cs typeface="Calibri" charset="0"/>
              </a:rPr>
              <a:t>Hath in these last days spoken unto us by his Son, whom he hath appointed heir of all things, by whom also he made the worlds</a:t>
            </a:r>
            <a:r>
              <a:rPr lang="en-US" sz="3300" dirty="0" smtClean="0">
                <a:latin typeface="Calibri" charset="0"/>
                <a:ea typeface="Calibri" charset="0"/>
                <a:cs typeface="Calibri" charset="0"/>
              </a:rPr>
              <a:t>. (</a:t>
            </a:r>
            <a:r>
              <a:rPr lang="en-US" sz="3300" dirty="0">
                <a:latin typeface="Calibri" charset="0"/>
                <a:ea typeface="Calibri" charset="0"/>
                <a:cs typeface="Calibri" charset="0"/>
              </a:rPr>
              <a:t>Hebrews 1:2, </a:t>
            </a:r>
            <a:r>
              <a:rPr lang="en-US" sz="3300" dirty="0" smtClean="0">
                <a:latin typeface="Calibri" charset="0"/>
                <a:ea typeface="Calibri" charset="0"/>
                <a:cs typeface="Calibri" charset="0"/>
              </a:rPr>
              <a:t>KJV)</a:t>
            </a:r>
          </a:p>
          <a:p>
            <a:pPr>
              <a:lnSpc>
                <a:spcPct val="100000"/>
              </a:lnSpc>
              <a:spcBef>
                <a:spcPts val="0"/>
              </a:spcBef>
            </a:pPr>
            <a:endParaRPr lang="en-US" sz="3300" dirty="0">
              <a:latin typeface="Calibri" charset="0"/>
              <a:ea typeface="Calibri" charset="0"/>
              <a:cs typeface="Calibri" charset="0"/>
            </a:endParaRPr>
          </a:p>
          <a:p>
            <a:pPr>
              <a:lnSpc>
                <a:spcPct val="100000"/>
              </a:lnSpc>
              <a:spcBef>
                <a:spcPts val="0"/>
              </a:spcBef>
            </a:pPr>
            <a:r>
              <a:rPr lang="en-US" sz="3300" dirty="0" smtClean="0">
                <a:latin typeface="Calibri" charset="0"/>
                <a:ea typeface="Calibri" charset="0"/>
                <a:cs typeface="Calibri" charset="0"/>
              </a:rPr>
              <a:t>In </a:t>
            </a:r>
            <a:r>
              <a:rPr lang="en-US" sz="3300" dirty="0">
                <a:latin typeface="Calibri" charset="0"/>
                <a:ea typeface="Calibri" charset="0"/>
                <a:cs typeface="Calibri" charset="0"/>
              </a:rPr>
              <a:t>these last days he has spoken to us by his Son, whom he appointed heir of all things, and through whom also he made the universe</a:t>
            </a:r>
            <a:r>
              <a:rPr lang="en-US" sz="3300" dirty="0" smtClean="0">
                <a:latin typeface="Calibri" charset="0"/>
                <a:ea typeface="Calibri" charset="0"/>
                <a:cs typeface="Calibri" charset="0"/>
              </a:rPr>
              <a:t>.</a:t>
            </a:r>
            <a:br>
              <a:rPr lang="en-US" sz="3300" dirty="0" smtClean="0">
                <a:latin typeface="Calibri" charset="0"/>
                <a:ea typeface="Calibri" charset="0"/>
                <a:cs typeface="Calibri" charset="0"/>
              </a:rPr>
            </a:br>
            <a:r>
              <a:rPr lang="en-US" sz="3300" dirty="0" smtClean="0">
                <a:latin typeface="Calibri" charset="0"/>
                <a:ea typeface="Calibri" charset="0"/>
                <a:cs typeface="Calibri" charset="0"/>
              </a:rPr>
              <a:t>(</a:t>
            </a:r>
            <a:r>
              <a:rPr lang="en-US" sz="3300" dirty="0">
                <a:latin typeface="Calibri" charset="0"/>
                <a:ea typeface="Calibri" charset="0"/>
                <a:cs typeface="Calibri" charset="0"/>
              </a:rPr>
              <a:t>Hebrews 1:2, NIV)</a:t>
            </a:r>
          </a:p>
          <a:p>
            <a:pPr>
              <a:lnSpc>
                <a:spcPct val="120000"/>
              </a:lnSpc>
              <a:spcBef>
                <a:spcPts val="0"/>
              </a:spcBef>
            </a:pPr>
            <a:endParaRPr lang="en-US" sz="3300" dirty="0">
              <a:latin typeface="Calibri" charset="0"/>
              <a:ea typeface="Calibri" charset="0"/>
              <a:cs typeface="Calibri" charset="0"/>
            </a:endParaRP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93B00782-F657-A847-BC91-7663BC59BEDE}"/>
              </a:ext>
            </a:extLst>
          </p:cNvPr>
          <p:cNvSpPr>
            <a:spLocks noGrp="1"/>
          </p:cNvSpPr>
          <p:nvPr>
            <p:ph type="title"/>
          </p:nvPr>
        </p:nvSpPr>
        <p:spPr>
          <a:xfrm>
            <a:off x="557560" y="500970"/>
            <a:ext cx="4269059" cy="942975"/>
          </a:xfrm>
        </p:spPr>
        <p:txBody>
          <a:bodyPr>
            <a:normAutofit/>
          </a:bodyPr>
          <a:lstStyle/>
          <a:p>
            <a:r>
              <a:rPr lang="en-US" sz="5300" b="1" dirty="0" smtClean="0">
                <a:solidFill>
                  <a:schemeClr val="bg1"/>
                </a:solidFill>
              </a:rPr>
              <a:t>LESSON </a:t>
            </a:r>
            <a:r>
              <a:rPr lang="en-US" sz="5300" b="1" dirty="0">
                <a:solidFill>
                  <a:schemeClr val="bg1"/>
                </a:solidFill>
              </a:rPr>
              <a:t>AIMS</a:t>
            </a:r>
            <a:r>
              <a:rPr lang="en-US" sz="5300" b="1" dirty="0" smtClean="0">
                <a:solidFill>
                  <a:schemeClr val="bg1"/>
                </a:solidFill>
              </a:rPr>
              <a:t>:</a:t>
            </a:r>
            <a:endParaRPr lang="en-US" sz="6600" b="1" dirty="0">
              <a:solidFill>
                <a:schemeClr val="bg1"/>
              </a:solidFill>
            </a:endParaRPr>
          </a:p>
        </p:txBody>
      </p:sp>
      <p:sp>
        <p:nvSpPr>
          <p:cNvPr id="3" name="Content Placeholder 2">
            <a:extLst>
              <a:ext uri="{FF2B5EF4-FFF2-40B4-BE49-F238E27FC236}">
                <a16:creationId xmlns:a16="http://schemas.microsoft.com/office/drawing/2014/main" xmlns="" id="{6AC395DE-64D4-9147-B7F8-594B79EC5844}"/>
              </a:ext>
            </a:extLst>
          </p:cNvPr>
          <p:cNvSpPr>
            <a:spLocks noGrp="1"/>
          </p:cNvSpPr>
          <p:nvPr>
            <p:ph idx="1"/>
          </p:nvPr>
        </p:nvSpPr>
        <p:spPr>
          <a:xfrm>
            <a:off x="838200" y="1717288"/>
            <a:ext cx="10515600" cy="4459675"/>
          </a:xfrm>
        </p:spPr>
        <p:txBody>
          <a:bodyPr>
            <a:normAutofit lnSpcReduction="10000"/>
          </a:bodyPr>
          <a:lstStyle/>
          <a:p>
            <a:pPr marL="0" lvl="0" indent="0">
              <a:buNone/>
            </a:pPr>
            <a:r>
              <a:rPr lang="en-US" sz="4300" dirty="0"/>
              <a:t>As a result of experiencing this lesson, you should be able to do these things:</a:t>
            </a:r>
            <a:r>
              <a:rPr lang="en-US" dirty="0"/>
              <a:t> </a:t>
            </a:r>
            <a:endParaRPr lang="en-US" dirty="0" smtClean="0"/>
          </a:p>
          <a:p>
            <a:r>
              <a:rPr lang="en-US" sz="4000" dirty="0" smtClean="0"/>
              <a:t>Grasp </a:t>
            </a:r>
            <a:r>
              <a:rPr lang="en-US" sz="4000" dirty="0"/>
              <a:t>the significance of Jesus’ earthly heritage and His heavenly origins.</a:t>
            </a:r>
          </a:p>
          <a:p>
            <a:r>
              <a:rPr lang="en-US" sz="4000" dirty="0"/>
              <a:t>Wonder at the depth and scope of God’s eternal plan to bring salvation through Jesus.</a:t>
            </a:r>
          </a:p>
          <a:p>
            <a:r>
              <a:rPr lang="en-US" sz="4000" dirty="0"/>
              <a:t>Worship Jesus as God’s definitive word to humanity.</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3007BE-7ED2-8147-A3AC-97DF2DDBCA4F}"/>
              </a:ext>
            </a:extLst>
          </p:cNvPr>
          <p:cNvSpPr>
            <a:spLocks noGrp="1"/>
          </p:cNvSpPr>
          <p:nvPr>
            <p:ph type="title"/>
          </p:nvPr>
        </p:nvSpPr>
        <p:spPr>
          <a:xfrm>
            <a:off x="557560" y="2598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xmlns="" id="{BF8A7B53-1F72-DC4C-AC7B-44F28F150EB5}"/>
              </a:ext>
            </a:extLst>
          </p:cNvPr>
          <p:cNvSpPr>
            <a:spLocks noGrp="1"/>
          </p:cNvSpPr>
          <p:nvPr>
            <p:ph idx="1"/>
          </p:nvPr>
        </p:nvSpPr>
        <p:spPr>
          <a:xfrm>
            <a:off x="723900" y="1204333"/>
            <a:ext cx="10349260" cy="5030080"/>
          </a:xfrm>
        </p:spPr>
        <p:txBody>
          <a:bodyPr>
            <a:noAutofit/>
          </a:bodyPr>
          <a:lstStyle/>
          <a:p>
            <a:pPr>
              <a:lnSpc>
                <a:spcPct val="100000"/>
              </a:lnSpc>
            </a:pPr>
            <a:r>
              <a:rPr lang="en-US" sz="3300" b="1" dirty="0">
                <a:solidFill>
                  <a:srgbClr val="074E97"/>
                </a:solidFill>
              </a:rPr>
              <a:t>Appointed</a:t>
            </a:r>
            <a:r>
              <a:rPr lang="en-US" sz="3300" dirty="0">
                <a:solidFill>
                  <a:srgbClr val="074E97"/>
                </a:solidFill>
              </a:rPr>
              <a:t> (Hebrews 1:2)—</a:t>
            </a:r>
            <a:r>
              <a:rPr lang="en-US" sz="3300" dirty="0"/>
              <a:t>Greek: </a:t>
            </a:r>
            <a:r>
              <a:rPr lang="en-US" sz="3300" dirty="0" err="1"/>
              <a:t>tithém</a:t>
            </a:r>
            <a:r>
              <a:rPr lang="en-US" sz="3300" dirty="0"/>
              <a:t> (TEE-</a:t>
            </a:r>
            <a:r>
              <a:rPr lang="en-US" sz="3300" dirty="0" err="1"/>
              <a:t>thay</a:t>
            </a:r>
            <a:r>
              <a:rPr lang="en-US" sz="3300" dirty="0"/>
              <a:t>-mee): placed; laid; set</a:t>
            </a:r>
            <a:r>
              <a:rPr lang="en-US" sz="3300" dirty="0" smtClean="0"/>
              <a:t>.</a:t>
            </a:r>
            <a:endParaRPr lang="en-US" sz="3300" dirty="0"/>
          </a:p>
          <a:p>
            <a:pPr>
              <a:lnSpc>
                <a:spcPct val="100000"/>
              </a:lnSpc>
            </a:pPr>
            <a:r>
              <a:rPr lang="en-US" sz="3300" b="1" dirty="0">
                <a:solidFill>
                  <a:srgbClr val="074E97"/>
                </a:solidFill>
              </a:rPr>
              <a:t>Begat</a:t>
            </a:r>
            <a:r>
              <a:rPr lang="en-US" sz="3300" dirty="0">
                <a:solidFill>
                  <a:srgbClr val="074E97"/>
                </a:solidFill>
              </a:rPr>
              <a:t> (Matthew 1:2 [KJV only])—</a:t>
            </a:r>
            <a:r>
              <a:rPr lang="en-US" sz="3300" dirty="0"/>
              <a:t>Greek: </a:t>
            </a:r>
            <a:r>
              <a:rPr lang="en-US" sz="3300" dirty="0" err="1"/>
              <a:t>gennaó</a:t>
            </a:r>
            <a:r>
              <a:rPr lang="en-US" sz="3300" dirty="0"/>
              <a:t> (</a:t>
            </a:r>
            <a:r>
              <a:rPr lang="en-US" sz="3300" dirty="0" err="1"/>
              <a:t>ghen</a:t>
            </a:r>
            <a:r>
              <a:rPr lang="en-US" sz="3300" dirty="0"/>
              <a:t>-nah’-o): brought; begotten; fathered children.</a:t>
            </a:r>
          </a:p>
          <a:p>
            <a:pPr>
              <a:lnSpc>
                <a:spcPct val="100000"/>
              </a:lnSpc>
            </a:pPr>
            <a:r>
              <a:rPr lang="en-US" sz="3300" b="1" dirty="0">
                <a:solidFill>
                  <a:srgbClr val="074E97"/>
                </a:solidFill>
              </a:rPr>
              <a:t>Glory</a:t>
            </a:r>
            <a:r>
              <a:rPr lang="en-US" sz="3300" dirty="0">
                <a:solidFill>
                  <a:srgbClr val="074E97"/>
                </a:solidFill>
              </a:rPr>
              <a:t> (Hebrews 1:3)—</a:t>
            </a:r>
            <a:r>
              <a:rPr lang="en-US" sz="3300" dirty="0"/>
              <a:t>Greek: doxa (dox’-ah): honor; renown; glory, an especially divine quality; the unspoken manifestation of God; splendor</a:t>
            </a:r>
            <a:r>
              <a:rPr lang="en-US" sz="3300" dirty="0" smtClean="0"/>
              <a:t>.</a:t>
            </a:r>
          </a:p>
          <a:p>
            <a:pPr>
              <a:lnSpc>
                <a:spcPct val="100000"/>
              </a:lnSpc>
            </a:pPr>
            <a:r>
              <a:rPr lang="en-US" sz="3300" b="1" dirty="0">
                <a:solidFill>
                  <a:srgbClr val="074E97"/>
                </a:solidFill>
              </a:rPr>
              <a:t>Heir</a:t>
            </a:r>
            <a:r>
              <a:rPr lang="en-US" sz="3300" dirty="0">
                <a:solidFill>
                  <a:srgbClr val="074E97"/>
                </a:solidFill>
              </a:rPr>
              <a:t> (Hebrews 1:2)—</a:t>
            </a:r>
            <a:r>
              <a:rPr lang="en-US" sz="3300" dirty="0"/>
              <a:t>Greek: </a:t>
            </a:r>
            <a:r>
              <a:rPr lang="en-US" sz="3300" dirty="0" err="1"/>
              <a:t>kléronomos</a:t>
            </a:r>
            <a:r>
              <a:rPr lang="en-US" sz="3300" dirty="0"/>
              <a:t> (</a:t>
            </a:r>
            <a:r>
              <a:rPr lang="en-US" sz="3300" dirty="0" err="1"/>
              <a:t>klay</a:t>
            </a:r>
            <a:r>
              <a:rPr lang="en-US" sz="3300" dirty="0"/>
              <a:t>-</a:t>
            </a:r>
            <a:r>
              <a:rPr lang="en-US" sz="3300" dirty="0" err="1"/>
              <a:t>ron</a:t>
            </a:r>
            <a:r>
              <a:rPr lang="en-US" sz="3300" dirty="0"/>
              <a:t>-om’-</a:t>
            </a:r>
            <a:r>
              <a:rPr lang="en-US" sz="3300" dirty="0" err="1"/>
              <a:t>os</a:t>
            </a:r>
            <a:r>
              <a:rPr lang="en-US" sz="3300" dirty="0"/>
              <a:t>): an heir, inheritor.</a:t>
            </a:r>
          </a:p>
          <a:p>
            <a:pPr>
              <a:lnSpc>
                <a:spcPct val="100000"/>
              </a:lnSpc>
            </a:pPr>
            <a:endParaRPr lang="en-US" sz="3300" dirty="0"/>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423745"/>
            <a:ext cx="11300222" cy="6036908"/>
            <a:chOff x="557560" y="423745"/>
            <a:chExt cx="11300222" cy="603690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908903"/>
              <a:ext cx="10796236" cy="555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3007BE-7ED2-8147-A3AC-97DF2DDBCA4F}"/>
              </a:ext>
            </a:extLst>
          </p:cNvPr>
          <p:cNvSpPr>
            <a:spLocks noGrp="1"/>
          </p:cNvSpPr>
          <p:nvPr>
            <p:ph type="title"/>
          </p:nvPr>
        </p:nvSpPr>
        <p:spPr>
          <a:xfrm>
            <a:off x="557560" y="192931"/>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xmlns="" id="{BF8A7B53-1F72-DC4C-AC7B-44F28F150EB5}"/>
              </a:ext>
            </a:extLst>
          </p:cNvPr>
          <p:cNvSpPr>
            <a:spLocks noGrp="1"/>
          </p:cNvSpPr>
          <p:nvPr>
            <p:ph idx="1"/>
          </p:nvPr>
        </p:nvSpPr>
        <p:spPr>
          <a:xfrm>
            <a:off x="557560" y="1045936"/>
            <a:ext cx="10796240" cy="5545364"/>
          </a:xfrm>
        </p:spPr>
        <p:txBody>
          <a:bodyPr>
            <a:noAutofit/>
          </a:bodyPr>
          <a:lstStyle/>
          <a:p>
            <a:pPr>
              <a:lnSpc>
                <a:spcPct val="100000"/>
              </a:lnSpc>
            </a:pPr>
            <a:r>
              <a:rPr lang="en-US" sz="3300" dirty="0" smtClean="0">
                <a:solidFill>
                  <a:srgbClr val="074E97"/>
                </a:solidFill>
              </a:rPr>
              <a:t>I</a:t>
            </a:r>
            <a:r>
              <a:rPr lang="en-US" sz="3300" b="1" dirty="0" smtClean="0">
                <a:solidFill>
                  <a:srgbClr val="074E97"/>
                </a:solidFill>
              </a:rPr>
              <a:t>nherited</a:t>
            </a:r>
            <a:r>
              <a:rPr lang="en-US" sz="3300" dirty="0" smtClean="0">
                <a:solidFill>
                  <a:srgbClr val="074E97"/>
                </a:solidFill>
              </a:rPr>
              <a:t> </a:t>
            </a:r>
            <a:r>
              <a:rPr lang="en-US" sz="3300" dirty="0">
                <a:solidFill>
                  <a:srgbClr val="074E97"/>
                </a:solidFill>
              </a:rPr>
              <a:t>(Hebrews 1:4)—</a:t>
            </a:r>
            <a:r>
              <a:rPr lang="en-US" sz="3300" dirty="0"/>
              <a:t>Greek: </a:t>
            </a:r>
            <a:r>
              <a:rPr lang="en-US" sz="3300" dirty="0" err="1"/>
              <a:t>kléronomeó</a:t>
            </a:r>
            <a:r>
              <a:rPr lang="en-US" sz="3300" dirty="0"/>
              <a:t> (</a:t>
            </a:r>
            <a:r>
              <a:rPr lang="en-US" sz="3300" dirty="0" err="1"/>
              <a:t>klay</a:t>
            </a:r>
            <a:r>
              <a:rPr lang="en-US" sz="3300" dirty="0"/>
              <a:t>-</a:t>
            </a:r>
            <a:r>
              <a:rPr lang="en-US" sz="3300" dirty="0" err="1"/>
              <a:t>ron</a:t>
            </a:r>
            <a:r>
              <a:rPr lang="en-US" sz="3300" dirty="0"/>
              <a:t>-om-eh’-o): obtained (possessed) by inheritance; acquired; “by inheritance obtained” (KJV).</a:t>
            </a:r>
          </a:p>
          <a:p>
            <a:pPr>
              <a:lnSpc>
                <a:spcPct val="100000"/>
              </a:lnSpc>
            </a:pPr>
            <a:r>
              <a:rPr lang="en-US" sz="3300" b="1" dirty="0">
                <a:solidFill>
                  <a:srgbClr val="074E97"/>
                </a:solidFill>
              </a:rPr>
              <a:t>Prophets</a:t>
            </a:r>
            <a:r>
              <a:rPr lang="en-US" sz="3300" dirty="0">
                <a:solidFill>
                  <a:srgbClr val="074E97"/>
                </a:solidFill>
              </a:rPr>
              <a:t> (Hebrews 1:1)—</a:t>
            </a:r>
            <a:r>
              <a:rPr lang="en-US" sz="3300" dirty="0"/>
              <a:t>Greek: </a:t>
            </a:r>
            <a:r>
              <a:rPr lang="en-US" sz="3300" dirty="0" err="1"/>
              <a:t>prophétés</a:t>
            </a:r>
            <a:r>
              <a:rPr lang="en-US" sz="3300" dirty="0"/>
              <a:t> (prof-ay’-</a:t>
            </a:r>
            <a:r>
              <a:rPr lang="en-US" sz="3300" dirty="0" err="1"/>
              <a:t>tace</a:t>
            </a:r>
            <a:r>
              <a:rPr lang="en-US" sz="3300" dirty="0"/>
              <a:t>): prophets (interpreters or forth-tellers of the divine will); persons who declare the mind (message) of God. Provided purification (Hebrews 1:3)—Greek: </a:t>
            </a:r>
            <a:r>
              <a:rPr lang="en-US" sz="3300" dirty="0" err="1"/>
              <a:t>katharismos</a:t>
            </a:r>
            <a:r>
              <a:rPr lang="en-US" sz="3300" dirty="0"/>
              <a:t> (</a:t>
            </a:r>
            <a:r>
              <a:rPr lang="en-US" sz="3300" dirty="0" err="1"/>
              <a:t>kath</a:t>
            </a:r>
            <a:r>
              <a:rPr lang="en-US" sz="3300" dirty="0"/>
              <a:t>-</a:t>
            </a:r>
            <a:r>
              <a:rPr lang="en-US" sz="3300" dirty="0" err="1"/>
              <a:t>ar</a:t>
            </a:r>
            <a:r>
              <a:rPr lang="en-US" sz="3300" dirty="0"/>
              <a:t>-is-</a:t>
            </a:r>
            <a:r>
              <a:rPr lang="en-US" sz="3300" dirty="0" err="1"/>
              <a:t>mos’</a:t>
            </a:r>
            <a:r>
              <a:rPr lang="en-US" sz="3300" dirty="0"/>
              <a:t>): cleansing; purifying; purification: literal, ceremonial, or moral; met: expiation; “purged our sins” (KJV</a:t>
            </a:r>
            <a:r>
              <a:rPr lang="en-US" sz="3300" dirty="0" smtClean="0"/>
              <a:t>).</a:t>
            </a:r>
            <a:endParaRPr lang="en-US" sz="3300" dirty="0"/>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6B9B40-BEBA-9C45-B5A5-8EEECD8228F8}"/>
              </a:ext>
            </a:extLst>
          </p:cNvPr>
          <p:cNvSpPr>
            <a:spLocks noGrp="1"/>
          </p:cNvSpPr>
          <p:nvPr>
            <p:ph type="title"/>
          </p:nvPr>
        </p:nvSpPr>
        <p:spPr>
          <a:xfrm>
            <a:off x="490654" y="515265"/>
            <a:ext cx="4759712" cy="956693"/>
          </a:xfrm>
        </p:spPr>
        <p:txBody>
          <a:bodyPr>
            <a:normAutofit/>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50DC9A-DE1B-3445-9235-D130B32D40E2}"/>
              </a:ext>
            </a:extLst>
          </p:cNvPr>
          <p:cNvSpPr>
            <a:spLocks noGrp="1"/>
          </p:cNvSpPr>
          <p:nvPr>
            <p:ph type="title"/>
          </p:nvPr>
        </p:nvSpPr>
        <p:spPr>
          <a:xfrm>
            <a:off x="431800" y="365125"/>
            <a:ext cx="11137900" cy="1285875"/>
          </a:xfrm>
        </p:spPr>
        <p:txBody>
          <a:bodyPr>
            <a:normAutofit fontScale="90000"/>
          </a:bodyPr>
          <a:lstStyle/>
          <a:p>
            <a:pPr lvl="0"/>
            <a:r>
              <a:rPr lang="en-US" b="1" dirty="0">
                <a:solidFill>
                  <a:schemeClr val="bg1"/>
                </a:solidFill>
              </a:rPr>
              <a:t>A Rich Heritage:  Extraordinary</a:t>
            </a:r>
            <a:br>
              <a:rPr lang="en-US" b="1" dirty="0">
                <a:solidFill>
                  <a:schemeClr val="bg1"/>
                </a:solidFill>
              </a:rPr>
            </a:br>
            <a:r>
              <a:rPr lang="en-US" b="1" dirty="0">
                <a:solidFill>
                  <a:schemeClr val="bg1"/>
                </a:solidFill>
              </a:rPr>
              <a:t> (Hebrews 1:1-5, NIV)</a:t>
            </a:r>
            <a:endParaRPr lang="en-US" dirty="0">
              <a:solidFill>
                <a:schemeClr val="bg1"/>
              </a:solidFill>
            </a:endParaRPr>
          </a:p>
        </p:txBody>
      </p:sp>
      <p:sp>
        <p:nvSpPr>
          <p:cNvPr id="3" name="Content Placeholder 2">
            <a:extLst>
              <a:ext uri="{FF2B5EF4-FFF2-40B4-BE49-F238E27FC236}">
                <a16:creationId xmlns:a16="http://schemas.microsoft.com/office/drawing/2014/main" xmlns="" id="{7981A529-A655-214B-BE92-BA133D0F50C3}"/>
              </a:ext>
            </a:extLst>
          </p:cNvPr>
          <p:cNvSpPr>
            <a:spLocks noGrp="1"/>
          </p:cNvSpPr>
          <p:nvPr>
            <p:ph idx="1"/>
          </p:nvPr>
        </p:nvSpPr>
        <p:spPr>
          <a:xfrm>
            <a:off x="726690" y="2074127"/>
            <a:ext cx="10515600" cy="3916762"/>
          </a:xfrm>
        </p:spPr>
        <p:txBody>
          <a:bodyPr>
            <a:normAutofit/>
          </a:bodyPr>
          <a:lstStyle/>
          <a:p>
            <a:pPr marL="0" indent="0">
              <a:buNone/>
            </a:pPr>
            <a:r>
              <a:rPr lang="en-US" sz="4400" dirty="0"/>
              <a:t>In the past God spoke to our ancestors through the prophets at many times and in various ways, </a:t>
            </a:r>
            <a:r>
              <a:rPr lang="en-US" sz="4400" b="1" baseline="30000" dirty="0"/>
              <a:t>2 </a:t>
            </a:r>
            <a:r>
              <a:rPr lang="en-US" sz="4400" dirty="0"/>
              <a:t>but in these last days he has spoken to us by his Son, whom he appointed heir of all things, and through whom also he made the universe</a:t>
            </a:r>
            <a:r>
              <a:rPr lang="en-US" sz="4400" dirty="0" smtClean="0"/>
              <a:t>.</a:t>
            </a:r>
            <a:endParaRPr lang="en-US" sz="4400" dirty="0"/>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xmlns="" id="{126F24C9-E512-564B-99FE-748E4327E418}"/>
              </a:ext>
            </a:extLst>
          </p:cNvPr>
          <p:cNvSpPr>
            <a:spLocks noGrp="1"/>
          </p:cNvSpPr>
          <p:nvPr>
            <p:ph idx="1"/>
          </p:nvPr>
        </p:nvSpPr>
        <p:spPr>
          <a:xfrm>
            <a:off x="838200" y="1137424"/>
            <a:ext cx="10515600" cy="5128747"/>
          </a:xfrm>
        </p:spPr>
        <p:txBody>
          <a:bodyPr>
            <a:normAutofit/>
          </a:bodyPr>
          <a:lstStyle/>
          <a:p>
            <a:pPr marL="0" indent="0">
              <a:buNone/>
            </a:pPr>
            <a:r>
              <a:rPr lang="en-US" sz="4400" b="1" baseline="30000" dirty="0"/>
              <a:t>3 </a:t>
            </a:r>
            <a:r>
              <a:rPr lang="en-US" sz="4400" dirty="0"/>
              <a:t>The Son is the radiance of God’s glory and the exact representation of his being, sustaining all things by his powerful word. After he had provided purification for sins, he sat down at the right hand of the Majesty in heaven.</a:t>
            </a:r>
            <a:r>
              <a:rPr lang="en-US" sz="4400" b="1" baseline="30000" dirty="0"/>
              <a:t>4 </a:t>
            </a:r>
            <a:r>
              <a:rPr lang="en-US" sz="4400" dirty="0"/>
              <a:t>So he became as much superior to the angels as the name he has inherited is superior to theirs</a:t>
            </a:r>
            <a:r>
              <a:rPr lang="en-US" sz="4400" dirty="0" smtClean="0"/>
              <a:t>.</a:t>
            </a:r>
            <a:endParaRPr lang="en-US" sz="4400" dirty="0"/>
          </a:p>
        </p:txBody>
      </p:sp>
    </p:spTree>
    <p:extLst>
      <p:ext uri="{BB962C8B-B14F-4D97-AF65-F5344CB8AC3E}">
        <p14:creationId xmlns:p14="http://schemas.microsoft.com/office/powerpoint/2010/main" val="717446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57560" y="423745"/>
            <a:ext cx="11300222" cy="5914889"/>
            <a:chOff x="557560" y="423745"/>
            <a:chExt cx="11300222" cy="5914889"/>
          </a:xfrm>
        </p:grpSpPr>
        <p:sp>
          <p:nvSpPr>
            <p:cNvPr id="4" name="Rectangle 3">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9AD2FBC0-FE8A-4D45-BC76-077CEC34D798}"/>
              </a:ext>
            </a:extLst>
          </p:cNvPr>
          <p:cNvSpPr>
            <a:spLocks noGrp="1"/>
          </p:cNvSpPr>
          <p:nvPr>
            <p:ph type="title"/>
          </p:nvPr>
        </p:nvSpPr>
        <p:spPr>
          <a:xfrm>
            <a:off x="838200" y="1471961"/>
            <a:ext cx="10515596" cy="3849339"/>
          </a:xfrm>
        </p:spPr>
        <p:txBody>
          <a:bodyPr>
            <a:normAutofit/>
          </a:bodyPr>
          <a:lstStyle/>
          <a:p>
            <a:r>
              <a:rPr lang="en-US" b="1" baseline="30000" dirty="0">
                <a:latin typeface="+mn-lt"/>
              </a:rPr>
              <a:t>5 </a:t>
            </a:r>
            <a:r>
              <a:rPr lang="en-US" dirty="0">
                <a:latin typeface="+mn-lt"/>
              </a:rPr>
              <a:t>For to which of the angels did God ever say,</a:t>
            </a:r>
            <a:br>
              <a:rPr lang="en-US" dirty="0">
                <a:latin typeface="+mn-lt"/>
              </a:rPr>
            </a:br>
            <a:r>
              <a:rPr lang="en-US" dirty="0">
                <a:latin typeface="+mn-lt"/>
              </a:rPr>
              <a:t>“You are my Son; today I have become your Father”? Or again, “I will be his Father, and he will be my Son”?</a:t>
            </a:r>
            <a:r>
              <a:rPr lang="en-US" dirty="0"/>
              <a:t/>
            </a:r>
            <a:br>
              <a:rPr lang="en-US" dirty="0"/>
            </a:br>
            <a:endParaRPr lang="en-US" dirty="0"/>
          </a:p>
        </p:txBody>
      </p:sp>
    </p:spTree>
    <p:extLst>
      <p:ext uri="{BB962C8B-B14F-4D97-AF65-F5344CB8AC3E}">
        <p14:creationId xmlns:p14="http://schemas.microsoft.com/office/powerpoint/2010/main" val="1636949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xmlns="" id="{369423D3-AA17-034A-AEED-688F02260DFC}"/>
              </a:ext>
            </a:extLst>
          </p:cNvPr>
          <p:cNvSpPr>
            <a:spLocks noGrp="1"/>
          </p:cNvSpPr>
          <p:nvPr>
            <p:ph idx="1"/>
          </p:nvPr>
        </p:nvSpPr>
        <p:spPr>
          <a:xfrm>
            <a:off x="1070517" y="2217661"/>
            <a:ext cx="9790772" cy="2198222"/>
          </a:xfrm>
        </p:spPr>
        <p:txBody>
          <a:bodyPr>
            <a:noAutofit/>
          </a:bodyPr>
          <a:lstStyle/>
          <a:p>
            <a:pPr marL="0" lvl="0" indent="0">
              <a:buNone/>
            </a:pPr>
            <a:r>
              <a:rPr lang="en-US" sz="5400" dirty="0"/>
              <a:t>How do you explain the twofold nature of Jesus’ identity as both the Son of God and the fully divine manifestation of God?</a:t>
            </a:r>
          </a:p>
          <a:p>
            <a:pPr marL="0" indent="0">
              <a:buNone/>
            </a:pPr>
            <a:endParaRPr lang="en-US" sz="5400" dirty="0"/>
          </a:p>
        </p:txBody>
      </p:sp>
    </p:spTree>
    <p:extLst>
      <p:ext uri="{BB962C8B-B14F-4D97-AF65-F5344CB8AC3E}">
        <p14:creationId xmlns:p14="http://schemas.microsoft.com/office/powerpoint/2010/main" val="2812734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D1FAF3AE-BBA5-E14B-93BE-5802EFD082E0}"/>
              </a:ext>
            </a:extLst>
          </p:cNvPr>
          <p:cNvSpPr>
            <a:spLocks noGrp="1"/>
          </p:cNvSpPr>
          <p:nvPr>
            <p:ph type="title"/>
          </p:nvPr>
        </p:nvSpPr>
        <p:spPr>
          <a:xfrm>
            <a:off x="557568" y="365125"/>
            <a:ext cx="10417098" cy="1082675"/>
          </a:xfrm>
        </p:spPr>
        <p:txBody>
          <a:bodyPr>
            <a:normAutofit fontScale="90000"/>
          </a:bodyPr>
          <a:lstStyle/>
          <a:p>
            <a:r>
              <a:rPr lang="en-US" b="1" dirty="0" smtClean="0">
                <a:solidFill>
                  <a:schemeClr val="bg1"/>
                </a:solidFill>
              </a:rPr>
              <a:t>A Deep </a:t>
            </a:r>
            <a:r>
              <a:rPr lang="en-US" b="1" dirty="0">
                <a:solidFill>
                  <a:schemeClr val="bg1"/>
                </a:solidFill>
              </a:rPr>
              <a:t>Heritage: Extensive </a:t>
            </a:r>
            <a:r>
              <a:rPr lang="en-US" b="1">
                <a:solidFill>
                  <a:schemeClr val="bg1"/>
                </a:solidFill>
              </a:rPr>
              <a:t/>
            </a:r>
            <a:br>
              <a:rPr lang="en-US" b="1">
                <a:solidFill>
                  <a:schemeClr val="bg1"/>
                </a:solidFill>
              </a:rPr>
            </a:br>
            <a:r>
              <a:rPr lang="en-US" b="1" smtClean="0">
                <a:solidFill>
                  <a:schemeClr val="bg1"/>
                </a:solidFill>
              </a:rPr>
              <a:t>(</a:t>
            </a:r>
            <a:r>
              <a:rPr lang="en-US" b="1" dirty="0">
                <a:solidFill>
                  <a:schemeClr val="bg1"/>
                </a:solidFill>
              </a:rPr>
              <a:t>Matthew 1:1-6, 16-17, NIV</a:t>
            </a:r>
            <a:r>
              <a:rPr lang="en-US" b="1" dirty="0" smtClean="0">
                <a:solidFill>
                  <a:schemeClr val="bg1"/>
                </a:solidFill>
              </a:rPr>
              <a:t>)</a:t>
            </a:r>
            <a:endParaRPr lang="en-US" dirty="0">
              <a:solidFill>
                <a:schemeClr val="bg1"/>
              </a:solidFill>
            </a:endParaRPr>
          </a:p>
        </p:txBody>
      </p:sp>
      <p:sp>
        <p:nvSpPr>
          <p:cNvPr id="3" name="Content Placeholder 2">
            <a:extLst>
              <a:ext uri="{FF2B5EF4-FFF2-40B4-BE49-F238E27FC236}">
                <a16:creationId xmlns:a16="http://schemas.microsoft.com/office/drawing/2014/main" xmlns="" id="{76E27785-5864-6B44-81FA-4ED1C1012135}"/>
              </a:ext>
            </a:extLst>
          </p:cNvPr>
          <p:cNvSpPr>
            <a:spLocks noGrp="1"/>
          </p:cNvSpPr>
          <p:nvPr>
            <p:ph idx="1"/>
          </p:nvPr>
        </p:nvSpPr>
        <p:spPr>
          <a:xfrm>
            <a:off x="669066" y="1707138"/>
            <a:ext cx="10593664" cy="4626751"/>
          </a:xfrm>
        </p:spPr>
        <p:txBody>
          <a:bodyPr>
            <a:noAutofit/>
          </a:bodyPr>
          <a:lstStyle/>
          <a:p>
            <a:pPr marL="0" indent="0">
              <a:buNone/>
            </a:pPr>
            <a:r>
              <a:rPr lang="en-US" sz="4400" dirty="0"/>
              <a:t>This is the genealogy of Jesus the Messiah the son of David, the son of Abraham:</a:t>
            </a:r>
          </a:p>
          <a:p>
            <a:pPr marL="0" indent="0">
              <a:buNone/>
            </a:pPr>
            <a:r>
              <a:rPr lang="en-US" sz="4400" b="1" baseline="30000" dirty="0"/>
              <a:t>2 </a:t>
            </a:r>
            <a:r>
              <a:rPr lang="en-US" sz="4400" dirty="0"/>
              <a:t>Abraham was the father of Isaac, Isaac the father of Jacob, Jacob the father of Judah and his brothers, </a:t>
            </a:r>
            <a:r>
              <a:rPr lang="en-US" sz="4400" b="1" baseline="30000" dirty="0"/>
              <a:t>3 </a:t>
            </a:r>
            <a:r>
              <a:rPr lang="en-US" sz="4400" dirty="0"/>
              <a:t>Judah the father of Perez and Zerah, whose mother was </a:t>
            </a:r>
            <a:r>
              <a:rPr lang="en-US" sz="4400" dirty="0" err="1"/>
              <a:t>Tamar,Perez</a:t>
            </a:r>
            <a:r>
              <a:rPr lang="en-US" sz="4400" dirty="0"/>
              <a:t> the father of </a:t>
            </a:r>
            <a:r>
              <a:rPr lang="en-US" sz="4400" dirty="0" err="1"/>
              <a:t>Hezron,Hezron</a:t>
            </a:r>
            <a:r>
              <a:rPr lang="en-US" sz="4400" dirty="0"/>
              <a:t> the father of Ram, </a:t>
            </a:r>
          </a:p>
        </p:txBody>
      </p:sp>
    </p:spTree>
    <p:extLst>
      <p:ext uri="{BB962C8B-B14F-4D97-AF65-F5344CB8AC3E}">
        <p14:creationId xmlns:p14="http://schemas.microsoft.com/office/powerpoint/2010/main" val="2475504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xmlns="" id="{6B25F5EF-38C6-F946-AD83-7EA6A1200037}"/>
              </a:ext>
            </a:extLst>
          </p:cNvPr>
          <p:cNvSpPr>
            <a:spLocks noGrp="1"/>
          </p:cNvSpPr>
          <p:nvPr>
            <p:ph idx="1"/>
          </p:nvPr>
        </p:nvSpPr>
        <p:spPr>
          <a:xfrm>
            <a:off x="838200" y="1137423"/>
            <a:ext cx="10515600" cy="5039539"/>
          </a:xfrm>
        </p:spPr>
        <p:txBody>
          <a:bodyPr>
            <a:normAutofit/>
          </a:bodyPr>
          <a:lstStyle/>
          <a:p>
            <a:pPr marL="0" indent="0">
              <a:buNone/>
            </a:pPr>
            <a:r>
              <a:rPr lang="en-US" sz="4400" b="1" baseline="30000" dirty="0"/>
              <a:t>4 </a:t>
            </a:r>
            <a:r>
              <a:rPr lang="en-US" sz="4400" dirty="0"/>
              <a:t>Ram the father of </a:t>
            </a:r>
            <a:r>
              <a:rPr lang="en-US" sz="4400" dirty="0" err="1"/>
              <a:t>Amminadab</a:t>
            </a:r>
            <a:r>
              <a:rPr lang="en-US" sz="4400" dirty="0"/>
              <a:t>, </a:t>
            </a:r>
            <a:r>
              <a:rPr lang="en-US" sz="4400" dirty="0" err="1"/>
              <a:t>Amminadab</a:t>
            </a:r>
            <a:r>
              <a:rPr lang="en-US" sz="4400" dirty="0"/>
              <a:t> the father of Nahshon, Nahshon the father of Salmon, </a:t>
            </a:r>
            <a:r>
              <a:rPr lang="en-US" sz="4400" b="1" baseline="30000" dirty="0"/>
              <a:t>5 </a:t>
            </a:r>
            <a:r>
              <a:rPr lang="en-US" sz="4400" dirty="0"/>
              <a:t>Salmon the father of Boaz, whose mother was Rahab, Boaz the father of Obed, whose mother was </a:t>
            </a:r>
            <a:r>
              <a:rPr lang="en-US" sz="4400" dirty="0" err="1"/>
              <a:t>Ruth,Obed</a:t>
            </a:r>
            <a:r>
              <a:rPr lang="en-US" sz="4400" dirty="0"/>
              <a:t> the father of Jesse, </a:t>
            </a:r>
            <a:r>
              <a:rPr lang="en-US" sz="4400" b="1" baseline="30000" dirty="0"/>
              <a:t>6</a:t>
            </a:r>
            <a:r>
              <a:rPr lang="en-US" b="1" baseline="30000" dirty="0"/>
              <a:t> </a:t>
            </a:r>
            <a:r>
              <a:rPr lang="en-US" sz="4400" dirty="0"/>
              <a:t>and Jesse the father of King David. David was the father of Solomon, whose mother had been Uriah’s wife.</a:t>
            </a:r>
          </a:p>
          <a:p>
            <a:pPr marL="0" indent="0">
              <a:buNone/>
            </a:pPr>
            <a:endParaRPr lang="en-US" sz="4400" dirty="0"/>
          </a:p>
          <a:p>
            <a:pPr marL="0" indent="0">
              <a:buNone/>
            </a:pPr>
            <a:endParaRPr lang="en-US" sz="4400" dirty="0"/>
          </a:p>
        </p:txBody>
      </p:sp>
    </p:spTree>
    <p:extLst>
      <p:ext uri="{BB962C8B-B14F-4D97-AF65-F5344CB8AC3E}">
        <p14:creationId xmlns:p14="http://schemas.microsoft.com/office/powerpoint/2010/main" val="2014130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xmlns="" id="{B86DAE3A-61DC-F34D-8CCB-81D5FB1799BD}"/>
              </a:ext>
            </a:extLst>
          </p:cNvPr>
          <p:cNvSpPr>
            <a:spLocks noGrp="1"/>
          </p:cNvSpPr>
          <p:nvPr>
            <p:ph idx="1"/>
          </p:nvPr>
        </p:nvSpPr>
        <p:spPr>
          <a:xfrm>
            <a:off x="838200" y="1315844"/>
            <a:ext cx="10246112" cy="4237463"/>
          </a:xfrm>
        </p:spPr>
        <p:txBody>
          <a:bodyPr>
            <a:normAutofit/>
          </a:bodyPr>
          <a:lstStyle/>
          <a:p>
            <a:pPr marL="0" indent="0">
              <a:buNone/>
            </a:pPr>
            <a:r>
              <a:rPr lang="en-US" sz="4400" b="1" baseline="30000" dirty="0"/>
              <a:t>16</a:t>
            </a:r>
            <a:r>
              <a:rPr lang="en-US" sz="4300" dirty="0"/>
              <a:t> and Jacob the father of Joseph, the husband of Mary, and Mary was the mother of Jesus who is called the Messiah. </a:t>
            </a:r>
            <a:r>
              <a:rPr lang="en-US" sz="4400" b="1" baseline="30000" dirty="0"/>
              <a:t>17 </a:t>
            </a:r>
            <a:r>
              <a:rPr lang="en-US" sz="4300" dirty="0"/>
              <a:t>Thus there were fourteen generations in all from Abraham to David, fourteen from David to the exile to Babylon, and fourteen from the exile to the Messiah.</a:t>
            </a:r>
          </a:p>
          <a:p>
            <a:pPr marL="0" indent="0">
              <a:buNone/>
            </a:pPr>
            <a:endParaRPr lang="en-US" sz="4300" dirty="0"/>
          </a:p>
          <a:p>
            <a:pPr marL="0" indent="0">
              <a:buNone/>
            </a:pPr>
            <a:endParaRPr lang="en-US" dirty="0"/>
          </a:p>
        </p:txBody>
      </p:sp>
    </p:spTree>
    <p:extLst>
      <p:ext uri="{BB962C8B-B14F-4D97-AF65-F5344CB8AC3E}">
        <p14:creationId xmlns:p14="http://schemas.microsoft.com/office/powerpoint/2010/main" val="838058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xmlns=""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xmlns="" id="{9553FAFA-8B57-6E41-BDFC-074B3AD437BC}"/>
              </a:ext>
            </a:extLst>
          </p:cNvPr>
          <p:cNvSpPr>
            <a:spLocks noGrp="1"/>
          </p:cNvSpPr>
          <p:nvPr>
            <p:ph idx="1"/>
          </p:nvPr>
        </p:nvSpPr>
        <p:spPr/>
        <p:txBody>
          <a:bodyPr/>
          <a:lstStyle/>
          <a:p>
            <a:pPr marL="0" lvl="0" indent="0">
              <a:buNone/>
            </a:pPr>
            <a:r>
              <a:rPr lang="en-US" sz="4400" dirty="0"/>
              <a:t>How important is family history today? (Discuss its spiritual implications.)</a:t>
            </a:r>
          </a:p>
          <a:p>
            <a:pPr marL="0" indent="0">
              <a:buNone/>
            </a:pPr>
            <a:endParaRPr lang="en-US" dirty="0"/>
          </a:p>
        </p:txBody>
      </p:sp>
    </p:spTree>
    <p:extLst>
      <p:ext uri="{BB962C8B-B14F-4D97-AF65-F5344CB8AC3E}">
        <p14:creationId xmlns:p14="http://schemas.microsoft.com/office/powerpoint/2010/main" val="2517986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xmlns="" id="{32FD79E9-DA87-4AE3-AB4F-454E8B1C7E28}"/>
                </a:ext>
                <a:ext uri="{C183D7F6-B498-43B3-948B-1728B52AA6E4}">
                  <adec:decorative xmlns:adec="http://schemas.microsoft.com/office/drawing/2017/decorative" xmlns=""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97CAE694-E5D7-45D8-80CE-4067B6610E53}"/>
                </a:ext>
                <a:ext uri="{C183D7F6-B498-43B3-948B-1728B52AA6E4}">
                  <adec:decorative xmlns:adec="http://schemas.microsoft.com/office/drawing/2017/decorative" xmlns=""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xmlns=""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xmlns=""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xmlns="" id="{8E1496D8-400A-5B47-8EB7-1C1777E3A561}"/>
              </a:ext>
            </a:extLst>
          </p:cNvPr>
          <p:cNvSpPr>
            <a:spLocks noGrp="1"/>
          </p:cNvSpPr>
          <p:nvPr>
            <p:ph idx="1"/>
          </p:nvPr>
        </p:nvSpPr>
        <p:spPr>
          <a:xfrm>
            <a:off x="990600" y="1843088"/>
            <a:ext cx="10034093" cy="4333875"/>
          </a:xfrm>
        </p:spPr>
        <p:txBody>
          <a:bodyPr/>
          <a:lstStyle/>
          <a:p>
            <a:pPr marL="0" indent="0">
              <a:buNone/>
            </a:pPr>
            <a:r>
              <a:rPr lang="en-US" sz="4000" dirty="0"/>
              <a:t>Lord, help us to fully appreciate both our biblical and ancestral heritage. We believe that each of us has a calling that is enhanced by an understanding of our past. Help us to understand clearly, and show us the correct paths to take for Your glory. In Jesus’ name we pray. Amen.</a:t>
            </a:r>
            <a:endParaRPr lang="en-US" dirty="0"/>
          </a:p>
        </p:txBody>
      </p:sp>
    </p:spTree>
    <p:extLst>
      <p:ext uri="{BB962C8B-B14F-4D97-AF65-F5344CB8AC3E}">
        <p14:creationId xmlns:p14="http://schemas.microsoft.com/office/powerpoint/2010/main" val="3553201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r>
              <a:rPr lang="en-US" dirty="0">
                <a:solidFill>
                  <a:schemeClr val="bg1"/>
                </a:solidFill>
              </a:rPr>
              <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xmlns="" id="{43F48B9D-EC76-4F49-BB61-718166E0DC70}"/>
              </a:ext>
            </a:extLst>
          </p:cNvPr>
          <p:cNvSpPr>
            <a:spLocks noGrp="1"/>
          </p:cNvSpPr>
          <p:nvPr>
            <p:ph idx="1"/>
          </p:nvPr>
        </p:nvSpPr>
        <p:spPr>
          <a:xfrm>
            <a:off x="945992" y="1920774"/>
            <a:ext cx="10515600" cy="4430166"/>
          </a:xfrm>
        </p:spPr>
        <p:txBody>
          <a:bodyPr>
            <a:normAutofit fontScale="92500"/>
          </a:bodyPr>
          <a:lstStyle/>
          <a:p>
            <a:pPr marL="0" indent="0">
              <a:buNone/>
            </a:pPr>
            <a:r>
              <a:rPr lang="en-US" sz="4000" dirty="0"/>
              <a:t>The lesson topic for Sunday, December 13, 2020, is “Called to Participate in a Promise.” The Devotional Reading is Isaiah 42:1-9, and both the Background Scripture and Printed Text are Matthew 1:18-25.</a:t>
            </a:r>
          </a:p>
          <a:p>
            <a:pPr marL="0" indent="0">
              <a:buNone/>
            </a:pPr>
            <a:r>
              <a:rPr lang="en-US" sz="4000" dirty="0"/>
              <a:t>While reading the Background Scripture, consider this thought: “How excited are you at the fact that God has called you to participate in a promise to be fulfilled?”</a:t>
            </a:r>
          </a:p>
          <a:p>
            <a:pPr marL="0" indent="0">
              <a:buNone/>
            </a:pP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TotalTime>
  <Words>671</Words>
  <Application>Microsoft Macintosh PowerPoint</Application>
  <PresentationFormat>Widescreen</PresentationFormat>
  <Paragraphs>47</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PowerPoint Presentation</vt:lpstr>
      <vt:lpstr>WINTER QUARTER THEME:  “The Call of God in the New Testament”  UNIT I:  “The Beginning of a Call”</vt:lpstr>
      <vt:lpstr>LESSON 1: Sunday, December 6, 2020</vt:lpstr>
      <vt:lpstr>Devotional Reading:  Psalm 102:12-22   Background Scriptures:  Hebrews 1;Matthew 1:1-17   Print Passages:  Hebrews 1:1-5; Matthew 1:1-6, 16-17</vt:lpstr>
      <vt:lpstr>KEY VERSE:</vt:lpstr>
      <vt:lpstr>LESSON AIMS:</vt:lpstr>
      <vt:lpstr>KEY TERMS:</vt:lpstr>
      <vt:lpstr>KEY TERMS:</vt:lpstr>
      <vt:lpstr>INTRODUCTION</vt:lpstr>
      <vt:lpstr>BIBLICAL CONTEXT</vt:lpstr>
      <vt:lpstr>A Rich Heritage:  Extraordinary  (Hebrews 1:1-5, NIV)</vt:lpstr>
      <vt:lpstr>PowerPoint Presentation</vt:lpstr>
      <vt:lpstr>5 For to which of the angels did God ever say, “You are my Son; today I have become your Father”? Or again, “I will be his Father, and he will be my Son”? </vt:lpstr>
      <vt:lpstr>What Do You Think? </vt:lpstr>
      <vt:lpstr>A Deep Heritage: Extensive  (Matthew 1:1-6, 16-17, NIV)</vt:lpstr>
      <vt:lpstr>PowerPoint Presentation</vt:lpstr>
      <vt:lpstr>PowerPoint Presentation</vt:lpstr>
      <vt:lpstr>What Do You Think? </vt:lpstr>
      <vt:lpstr>PowerPoint Presentation</vt:lpstr>
      <vt:lpstr>PowerPoint Presentation</vt:lpstr>
      <vt:lpstr>Conclusion (Preparing for Next Week’s Lesson) </vt:lpstr>
    </vt:vector>
  </TitlesOfParts>
  <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Hardin</cp:lastModifiedBy>
  <cp:revision>29</cp:revision>
  <dcterms:created xsi:type="dcterms:W3CDTF">2020-10-13T22:27:56Z</dcterms:created>
  <dcterms:modified xsi:type="dcterms:W3CDTF">2020-11-20T23:47:51Z</dcterms:modified>
</cp:coreProperties>
</file>