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svg" ContentType="image/svg+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66" r:id="rId12"/>
    <p:sldId id="268" r:id="rId13"/>
    <p:sldId id="275" r:id="rId14"/>
    <p:sldId id="271" r:id="rId15"/>
    <p:sldId id="272" r:id="rId16"/>
    <p:sldId id="276" r:id="rId17"/>
    <p:sldId id="278" r:id="rId18"/>
    <p:sldId id="279"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050"/>
    <p:restoredTop sz="95385"/>
  </p:normalViewPr>
  <p:slideViewPr>
    <p:cSldViewPr snapToGrid="0" snapToObjects="1">
      <p:cViewPr varScale="1">
        <p:scale>
          <a:sx n="58" d="100"/>
          <a:sy n="58" d="100"/>
        </p:scale>
        <p:origin x="240" y="1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D75BE91C-893A-BB4D-9C26-15F096172E2B}"/>
              </a:ext>
            </a:extLst>
          </p:cNvPr>
          <p:cNvSpPr>
            <a:spLocks noGrp="1"/>
          </p:cNvSpPr>
          <p:nvPr>
            <p:ph type="dt" sz="half" idx="10"/>
          </p:nvPr>
        </p:nvSpPr>
        <p:spPr/>
        <p:txBody>
          <a:bodyPr/>
          <a:lstStyle/>
          <a:p>
            <a:fld id="{B89EA804-A15E-7640-8EE7-61DCA8732612}" type="datetimeFigureOut">
              <a:rPr lang="en-US" smtClean="0"/>
              <a:t>11/17/20</a:t>
            </a:fld>
            <a:endParaRPr lang="en-US"/>
          </a:p>
        </p:txBody>
      </p:sp>
      <p:sp>
        <p:nvSpPr>
          <p:cNvPr id="5" name="Footer Placeholder 4">
            <a:extLst>
              <a:ext uri="{FF2B5EF4-FFF2-40B4-BE49-F238E27FC236}">
                <a16:creationId xmlns:a16="http://schemas.microsoft.com/office/drawing/2014/main" xmlns=""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E6B23DD-44DA-6B47-828B-C4B2D4ED3AC1}"/>
              </a:ext>
            </a:extLst>
          </p:cNvPr>
          <p:cNvSpPr>
            <a:spLocks noGrp="1"/>
          </p:cNvSpPr>
          <p:nvPr>
            <p:ph type="dt" sz="half" idx="10"/>
          </p:nvPr>
        </p:nvSpPr>
        <p:spPr/>
        <p:txBody>
          <a:bodyPr/>
          <a:lstStyle/>
          <a:p>
            <a:fld id="{B89EA804-A15E-7640-8EE7-61DCA8732612}" type="datetimeFigureOut">
              <a:rPr lang="en-US" smtClean="0"/>
              <a:t>11/17/20</a:t>
            </a:fld>
            <a:endParaRPr lang="en-US"/>
          </a:p>
        </p:txBody>
      </p:sp>
      <p:sp>
        <p:nvSpPr>
          <p:cNvPr id="5" name="Footer Placeholder 4">
            <a:extLst>
              <a:ext uri="{FF2B5EF4-FFF2-40B4-BE49-F238E27FC236}">
                <a16:creationId xmlns:a16="http://schemas.microsoft.com/office/drawing/2014/main" xmlns=""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A2A4627-2E7E-DC44-8EA0-CCAB84C3D1C7}"/>
              </a:ext>
            </a:extLst>
          </p:cNvPr>
          <p:cNvSpPr>
            <a:spLocks noGrp="1"/>
          </p:cNvSpPr>
          <p:nvPr>
            <p:ph type="dt" sz="half" idx="10"/>
          </p:nvPr>
        </p:nvSpPr>
        <p:spPr/>
        <p:txBody>
          <a:bodyPr/>
          <a:lstStyle/>
          <a:p>
            <a:fld id="{B89EA804-A15E-7640-8EE7-61DCA8732612}" type="datetimeFigureOut">
              <a:rPr lang="en-US" smtClean="0"/>
              <a:t>11/17/20</a:t>
            </a:fld>
            <a:endParaRPr lang="en-US"/>
          </a:p>
        </p:txBody>
      </p:sp>
      <p:sp>
        <p:nvSpPr>
          <p:cNvPr id="5" name="Footer Placeholder 4">
            <a:extLst>
              <a:ext uri="{FF2B5EF4-FFF2-40B4-BE49-F238E27FC236}">
                <a16:creationId xmlns:a16="http://schemas.microsoft.com/office/drawing/2014/main" xmlns=""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7C84559-FB6C-9446-B9C0-BF678979A8BE}"/>
              </a:ext>
            </a:extLst>
          </p:cNvPr>
          <p:cNvSpPr>
            <a:spLocks noGrp="1"/>
          </p:cNvSpPr>
          <p:nvPr>
            <p:ph type="dt" sz="half" idx="10"/>
          </p:nvPr>
        </p:nvSpPr>
        <p:spPr/>
        <p:txBody>
          <a:bodyPr/>
          <a:lstStyle/>
          <a:p>
            <a:fld id="{B89EA804-A15E-7640-8EE7-61DCA8732612}" type="datetimeFigureOut">
              <a:rPr lang="en-US" smtClean="0"/>
              <a:t>11/17/20</a:t>
            </a:fld>
            <a:endParaRPr lang="en-US"/>
          </a:p>
        </p:txBody>
      </p:sp>
      <p:sp>
        <p:nvSpPr>
          <p:cNvPr id="6" name="Footer Placeholder 5">
            <a:extLst>
              <a:ext uri="{FF2B5EF4-FFF2-40B4-BE49-F238E27FC236}">
                <a16:creationId xmlns:a16="http://schemas.microsoft.com/office/drawing/2014/main" xmlns=""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E017D9-D9F0-C34D-9A39-7A83AFCAA1C6}"/>
              </a:ext>
            </a:extLst>
          </p:cNvPr>
          <p:cNvSpPr>
            <a:spLocks noGrp="1"/>
          </p:cNvSpPr>
          <p:nvPr>
            <p:ph type="dt" sz="half" idx="10"/>
          </p:nvPr>
        </p:nvSpPr>
        <p:spPr/>
        <p:txBody>
          <a:bodyPr/>
          <a:lstStyle/>
          <a:p>
            <a:fld id="{B89EA804-A15E-7640-8EE7-61DCA8732612}" type="datetimeFigureOut">
              <a:rPr lang="en-US" smtClean="0"/>
              <a:t>11/17/20</a:t>
            </a:fld>
            <a:endParaRPr lang="en-US"/>
          </a:p>
        </p:txBody>
      </p:sp>
      <p:sp>
        <p:nvSpPr>
          <p:cNvPr id="8" name="Footer Placeholder 7">
            <a:extLst>
              <a:ext uri="{FF2B5EF4-FFF2-40B4-BE49-F238E27FC236}">
                <a16:creationId xmlns:a16="http://schemas.microsoft.com/office/drawing/2014/main" xmlns=""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B72DA23-E393-ED4A-92E9-6E2E314A0CE7}"/>
              </a:ext>
            </a:extLst>
          </p:cNvPr>
          <p:cNvSpPr>
            <a:spLocks noGrp="1"/>
          </p:cNvSpPr>
          <p:nvPr>
            <p:ph type="dt" sz="half" idx="10"/>
          </p:nvPr>
        </p:nvSpPr>
        <p:spPr/>
        <p:txBody>
          <a:bodyPr/>
          <a:lstStyle/>
          <a:p>
            <a:fld id="{B89EA804-A15E-7640-8EE7-61DCA8732612}" type="datetimeFigureOut">
              <a:rPr lang="en-US" smtClean="0"/>
              <a:t>11/17/20</a:t>
            </a:fld>
            <a:endParaRPr lang="en-US"/>
          </a:p>
        </p:txBody>
      </p:sp>
      <p:sp>
        <p:nvSpPr>
          <p:cNvPr id="4" name="Footer Placeholder 3">
            <a:extLst>
              <a:ext uri="{FF2B5EF4-FFF2-40B4-BE49-F238E27FC236}">
                <a16:creationId xmlns:a16="http://schemas.microsoft.com/office/drawing/2014/main" xmlns=""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43343B0-1FC7-EF45-B610-B1CF0D451C85}"/>
              </a:ext>
            </a:extLst>
          </p:cNvPr>
          <p:cNvSpPr>
            <a:spLocks noGrp="1"/>
          </p:cNvSpPr>
          <p:nvPr>
            <p:ph type="dt" sz="half" idx="10"/>
          </p:nvPr>
        </p:nvSpPr>
        <p:spPr/>
        <p:txBody>
          <a:bodyPr/>
          <a:lstStyle/>
          <a:p>
            <a:fld id="{B89EA804-A15E-7640-8EE7-61DCA8732612}" type="datetimeFigureOut">
              <a:rPr lang="en-US" smtClean="0"/>
              <a:t>11/17/20</a:t>
            </a:fld>
            <a:endParaRPr lang="en-US"/>
          </a:p>
        </p:txBody>
      </p:sp>
      <p:sp>
        <p:nvSpPr>
          <p:cNvPr id="3" name="Footer Placeholder 2">
            <a:extLst>
              <a:ext uri="{FF2B5EF4-FFF2-40B4-BE49-F238E27FC236}">
                <a16:creationId xmlns:a16="http://schemas.microsoft.com/office/drawing/2014/main" xmlns=""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6948A84-1DE2-EE40-A948-6186B020A0E9}"/>
              </a:ext>
            </a:extLst>
          </p:cNvPr>
          <p:cNvSpPr>
            <a:spLocks noGrp="1"/>
          </p:cNvSpPr>
          <p:nvPr>
            <p:ph type="dt" sz="half" idx="10"/>
          </p:nvPr>
        </p:nvSpPr>
        <p:spPr/>
        <p:txBody>
          <a:bodyPr/>
          <a:lstStyle/>
          <a:p>
            <a:fld id="{B89EA804-A15E-7640-8EE7-61DCA8732612}" type="datetimeFigureOut">
              <a:rPr lang="en-US" smtClean="0"/>
              <a:t>11/17/20</a:t>
            </a:fld>
            <a:endParaRPr lang="en-US"/>
          </a:p>
        </p:txBody>
      </p:sp>
      <p:sp>
        <p:nvSpPr>
          <p:cNvPr id="6" name="Footer Placeholder 5">
            <a:extLst>
              <a:ext uri="{FF2B5EF4-FFF2-40B4-BE49-F238E27FC236}">
                <a16:creationId xmlns:a16="http://schemas.microsoft.com/office/drawing/2014/main" xmlns=""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C90EA1D-A4EC-0044-996B-9ED1B65399BC}"/>
              </a:ext>
            </a:extLst>
          </p:cNvPr>
          <p:cNvSpPr>
            <a:spLocks noGrp="1"/>
          </p:cNvSpPr>
          <p:nvPr>
            <p:ph type="dt" sz="half" idx="10"/>
          </p:nvPr>
        </p:nvSpPr>
        <p:spPr/>
        <p:txBody>
          <a:bodyPr/>
          <a:lstStyle/>
          <a:p>
            <a:fld id="{B89EA804-A15E-7640-8EE7-61DCA8732612}" type="datetimeFigureOut">
              <a:rPr lang="en-US" smtClean="0"/>
              <a:t>11/17/20</a:t>
            </a:fld>
            <a:endParaRPr lang="en-US"/>
          </a:p>
        </p:txBody>
      </p:sp>
      <p:sp>
        <p:nvSpPr>
          <p:cNvPr id="6" name="Footer Placeholder 5">
            <a:extLst>
              <a:ext uri="{FF2B5EF4-FFF2-40B4-BE49-F238E27FC236}">
                <a16:creationId xmlns:a16="http://schemas.microsoft.com/office/drawing/2014/main" xmlns=""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C2BF911-1000-0D4C-8CB1-1C99BE71E69E}"/>
              </a:ext>
            </a:extLst>
          </p:cNvPr>
          <p:cNvSpPr>
            <a:spLocks noGrp="1"/>
          </p:cNvSpPr>
          <p:nvPr>
            <p:ph type="dt" sz="half" idx="10"/>
          </p:nvPr>
        </p:nvSpPr>
        <p:spPr/>
        <p:txBody>
          <a:bodyPr/>
          <a:lstStyle/>
          <a:p>
            <a:fld id="{B89EA804-A15E-7640-8EE7-61DCA8732612}" type="datetimeFigureOut">
              <a:rPr lang="en-US" smtClean="0"/>
              <a:t>11/17/20</a:t>
            </a:fld>
            <a:endParaRPr lang="en-US"/>
          </a:p>
        </p:txBody>
      </p:sp>
      <p:sp>
        <p:nvSpPr>
          <p:cNvPr id="5" name="Footer Placeholder 4">
            <a:extLst>
              <a:ext uri="{FF2B5EF4-FFF2-40B4-BE49-F238E27FC236}">
                <a16:creationId xmlns:a16="http://schemas.microsoft.com/office/drawing/2014/main" xmlns=""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69526D3-5716-8B4C-B50E-806EBFC7FBAD}"/>
              </a:ext>
            </a:extLst>
          </p:cNvPr>
          <p:cNvSpPr>
            <a:spLocks noGrp="1"/>
          </p:cNvSpPr>
          <p:nvPr>
            <p:ph type="dt" sz="half" idx="10"/>
          </p:nvPr>
        </p:nvSpPr>
        <p:spPr/>
        <p:txBody>
          <a:bodyPr/>
          <a:lstStyle/>
          <a:p>
            <a:fld id="{B89EA804-A15E-7640-8EE7-61DCA8732612}" type="datetimeFigureOut">
              <a:rPr lang="en-US" smtClean="0"/>
              <a:t>11/17/20</a:t>
            </a:fld>
            <a:endParaRPr lang="en-US"/>
          </a:p>
        </p:txBody>
      </p:sp>
      <p:sp>
        <p:nvSpPr>
          <p:cNvPr id="5" name="Footer Placeholder 4">
            <a:extLst>
              <a:ext uri="{FF2B5EF4-FFF2-40B4-BE49-F238E27FC236}">
                <a16:creationId xmlns:a16="http://schemas.microsoft.com/office/drawing/2014/main" xmlns=""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11/17/20</a:t>
            </a:fld>
            <a:endParaRPr lang="en-US"/>
          </a:p>
        </p:txBody>
      </p:sp>
      <p:sp>
        <p:nvSpPr>
          <p:cNvPr id="5" name="Footer Placeholder 4">
            <a:extLst>
              <a:ext uri="{FF2B5EF4-FFF2-40B4-BE49-F238E27FC236}">
                <a16:creationId xmlns:a16="http://schemas.microsoft.com/office/drawing/2014/main" xmlns=""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image" Target="../media/image2.svg"/><Relationship Id="rId6" Type="http://schemas.openxmlformats.org/officeDocument/2006/relationships/image" Target="../media/image2.png"/><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1895707" y="1628078"/>
            <a:ext cx="4237464" cy="450509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xmlns="" id="{D4B52C7E-3049-4545-956A-6D8F73F234DB}"/>
              </a:ext>
              <a:ext uri="{C183D7F6-B498-43B3-948B-1728B52AA6E4}">
                <adec:decorative xmlns:adec="http://schemas.microsoft.com/office/drawing/2017/decorative" xmlns="" val="1"/>
              </a:ext>
            </a:extLst>
          </p:cNvPr>
          <p:cNvSpPr/>
          <p:nvPr/>
        </p:nvSpPr>
        <p:spPr>
          <a:xfrm>
            <a:off x="883521" y="408327"/>
            <a:ext cx="4828417" cy="5252245"/>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xmlns="" id="{46669882-9FD4-41D7-A5A6-A4A2E44A2ABF}"/>
              </a:ext>
              <a:ext uri="{C183D7F6-B498-43B3-948B-1728B52AA6E4}">
                <adec:decorative xmlns:adec="http://schemas.microsoft.com/office/drawing/2017/decorative" xmlns="" val="1"/>
              </a:ext>
            </a:extLst>
          </p:cNvPr>
          <p:cNvPicPr>
            <a:picLocks noChangeAspect="1"/>
          </p:cNvPicPr>
          <p:nvPr/>
        </p:nvPicPr>
        <p:blipFill>
          <a:blip r:embed="rId2">
            <a:extLst>
              <a:ext uri="{96DAC541-7B7A-43D3-8B79-37D633B846F1}">
                <asvg:svgBlip xmlns:asvg="http://schemas.microsoft.com/office/drawing/2016/SVG/main" xmlns="" r:embed="rId5"/>
              </a:ext>
            </a:extLst>
          </a:blip>
          <a:stretch>
            <a:fillRect/>
          </a:stretch>
        </p:blipFill>
        <p:spPr>
          <a:xfrm>
            <a:off x="1139938" y="1088572"/>
            <a:ext cx="4572001" cy="4572000"/>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3743" y="1403690"/>
            <a:ext cx="4088450" cy="3389388"/>
          </a:xfrm>
          <a:prstGeom prst="rect">
            <a:avLst/>
          </a:prstGeom>
        </p:spPr>
      </p:pic>
      <p:sp>
        <p:nvSpPr>
          <p:cNvPr id="13" name="Rectangle 12"/>
          <p:cNvSpPr/>
          <p:nvPr/>
        </p:nvSpPr>
        <p:spPr>
          <a:xfrm>
            <a:off x="6572625" y="3120686"/>
            <a:ext cx="4935434" cy="1569660"/>
          </a:xfrm>
          <a:prstGeom prst="rect">
            <a:avLst/>
          </a:prstGeom>
        </p:spPr>
        <p:txBody>
          <a:bodyPr wrap="square">
            <a:spAutoFit/>
          </a:bodyPr>
          <a:lstStyle/>
          <a:p>
            <a:pPr algn="ctr"/>
            <a:r>
              <a:rPr lang="en-US" sz="3200" b="1" dirty="0" smtClean="0">
                <a:solidFill>
                  <a:schemeClr val="bg1"/>
                </a:solidFill>
                <a:latin typeface="Arial" panose="020B0604020202020204" pitchFamily="34" charset="0"/>
                <a:cs typeface="Arial" panose="020B0604020202020204" pitchFamily="34" charset="0"/>
              </a:rPr>
              <a:t>FAITH PATHWAY </a:t>
            </a:r>
            <a:r>
              <a:rPr lang="en" sz="3200" b="1" dirty="0" smtClean="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a:t>
            </a:r>
            <a:r>
              <a:rPr lang="en-US" sz="3200" b="1" dirty="0" smtClean="0">
                <a:solidFill>
                  <a:schemeClr val="bg1"/>
                </a:solidFill>
                <a:latin typeface="Arial" panose="020B0604020202020204" pitchFamily="34" charset="0"/>
                <a:cs typeface="Arial" panose="020B0604020202020204" pitchFamily="34" charset="0"/>
              </a:rPr>
              <a:t>2020</a:t>
            </a:r>
          </a:p>
          <a:p>
            <a:pPr algn="ctr"/>
            <a:r>
              <a:rPr lang="en-US" sz="3200" b="1" dirty="0" smtClean="0">
                <a:solidFill>
                  <a:schemeClr val="bg1"/>
                </a:solidFill>
                <a:latin typeface="Arial" panose="020B0604020202020204" pitchFamily="34" charset="0"/>
                <a:cs typeface="Arial" panose="020B0604020202020204" pitchFamily="34" charset="0"/>
              </a:rPr>
              <a:t>UNIT 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xmlns="" id="{2CBF662F-A198-4AD3-8EBC-0EC9A52B2994}"/>
                </a:ext>
                <a:ext uri="{C183D7F6-B498-43B3-948B-1728B52AA6E4}">
                  <adec:decorative xmlns:adec="http://schemas.microsoft.com/office/drawing/2017/decorative" xmlns=""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142E86C5-8E5F-4620-A4FB-D1F926179D18}"/>
                </a:ext>
                <a:ext uri="{C183D7F6-B498-43B3-948B-1728B52AA6E4}">
                  <adec:decorative xmlns:adec="http://schemas.microsoft.com/office/drawing/2017/decorative" xmlns=""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a:t>
            </a:r>
            <a:r>
              <a:rPr lang="en-US" sz="5400" b="1" dirty="0" smtClean="0">
                <a:solidFill>
                  <a:srgbClr val="074E97"/>
                </a:solidFill>
              </a:rPr>
              <a:t>God</a:t>
            </a:r>
            <a:br>
              <a:rPr lang="en-US" sz="5400" b="1" dirty="0" smtClean="0">
                <a:solidFill>
                  <a:srgbClr val="074E97"/>
                </a:solidFill>
              </a:rPr>
            </a:br>
            <a:r>
              <a:rPr lang="en-US" sz="5400" b="1" dirty="0" smtClean="0">
                <a:solidFill>
                  <a:srgbClr val="074E97"/>
                </a:solidFill>
              </a:rPr>
              <a:t>in the New </a:t>
            </a:r>
            <a:r>
              <a:rPr lang="en-US" sz="5400" b="1" dirty="0">
                <a:solidFill>
                  <a:srgbClr val="074E97"/>
                </a:solidFill>
              </a:rPr>
              <a:t>Testament”</a:t>
            </a: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Beginning of a Call</a:t>
            </a:r>
            <a:r>
              <a:rPr lang="en" sz="5400" dirty="0" smtClean="0">
                <a:solidFill>
                  <a:srgbClr val="074E97"/>
                </a:solidFill>
                <a:latin typeface="Arial" panose="020B0604020202020204" pitchFamily="34" charset="0"/>
                <a:cs typeface="Arial" panose="020B0604020202020204" pitchFamily="34" charset="0"/>
              </a:rPr>
              <a:t>”</a:t>
            </a:r>
            <a:endParaRPr lang="en-US" dirty="0">
              <a:solidFill>
                <a:srgbClr val="074E97"/>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41B60141-2182-F843-A676-5FEDB43FC5A1}"/>
              </a:ext>
            </a:extLst>
          </p:cNvPr>
          <p:cNvSpPr>
            <a:spLocks noGrp="1"/>
          </p:cNvSpPr>
          <p:nvPr>
            <p:ph type="title"/>
          </p:nvPr>
        </p:nvSpPr>
        <p:spPr/>
        <p:txBody>
          <a:bodyPr>
            <a:normAutofit fontScale="90000"/>
          </a:bodyPr>
          <a:lstStyle/>
          <a:p>
            <a:r>
              <a:rPr lang="en-US" sz="5400" b="1" dirty="0">
                <a:solidFill>
                  <a:schemeClr val="bg1"/>
                </a:solidFill>
              </a:rPr>
              <a:t>LESSON </a:t>
            </a:r>
            <a:r>
              <a:rPr lang="en-US" sz="5400" b="1" dirty="0" smtClean="0">
                <a:solidFill>
                  <a:schemeClr val="bg1"/>
                </a:solidFill>
              </a:rPr>
              <a:t>2: </a:t>
            </a:r>
            <a:r>
              <a:rPr lang="en-US" sz="5400" b="1" dirty="0">
                <a:solidFill>
                  <a:schemeClr val="bg1"/>
                </a:solidFill>
              </a:rPr>
              <a:t>Sunday, December </a:t>
            </a:r>
            <a:r>
              <a:rPr lang="en-US" sz="5400" b="1" dirty="0" smtClean="0">
                <a:solidFill>
                  <a:schemeClr val="bg1"/>
                </a:solidFill>
              </a:rPr>
              <a:t>13, </a:t>
            </a:r>
            <a:r>
              <a:rPr lang="en-US" sz="5400" b="1" dirty="0">
                <a:solidFill>
                  <a:schemeClr val="bg1"/>
                </a:solidFill>
              </a:rPr>
              <a:t>2020</a:t>
            </a:r>
          </a:p>
        </p:txBody>
      </p:sp>
      <p:sp>
        <p:nvSpPr>
          <p:cNvPr id="3" name="Content Placeholder 2">
            <a:extLst>
              <a:ext uri="{FF2B5EF4-FFF2-40B4-BE49-F238E27FC236}">
                <a16:creationId xmlns:a16="http://schemas.microsoft.com/office/drawing/2014/main" xmlns="" id="{459213CB-C9AE-9245-BE05-1F1BA9D41FA7}"/>
              </a:ext>
            </a:extLst>
          </p:cNvPr>
          <p:cNvSpPr>
            <a:spLocks noGrp="1"/>
          </p:cNvSpPr>
          <p:nvPr>
            <p:ph idx="1"/>
          </p:nvPr>
        </p:nvSpPr>
        <p:spPr>
          <a:xfrm>
            <a:off x="838200" y="2765501"/>
            <a:ext cx="10246112" cy="3411461"/>
          </a:xfrm>
        </p:spPr>
        <p:txBody>
          <a:bodyPr>
            <a:normAutofit fontScale="92500" lnSpcReduction="10000"/>
          </a:bodyPr>
          <a:lstStyle/>
          <a:p>
            <a:r>
              <a:rPr lang="en-US" sz="4800" b="1" dirty="0">
                <a:solidFill>
                  <a:srgbClr val="074E97"/>
                </a:solidFill>
              </a:rPr>
              <a:t>Lesson Title: </a:t>
            </a:r>
            <a:r>
              <a:rPr lang="en-US" sz="4800" dirty="0">
                <a:solidFill>
                  <a:srgbClr val="074E97"/>
                </a:solidFill>
              </a:rPr>
              <a:t>“Called to Participate in a Promise” </a:t>
            </a:r>
          </a:p>
          <a:p>
            <a:pPr marL="0" indent="0">
              <a:buNone/>
            </a:pPr>
            <a:r>
              <a:rPr lang="en-US" sz="4800" dirty="0">
                <a:solidFill>
                  <a:srgbClr val="074E97"/>
                </a:solidFill>
              </a:rPr>
              <a:t>(</a:t>
            </a:r>
            <a:r>
              <a:rPr lang="en-US" sz="4800" i="1" dirty="0">
                <a:solidFill>
                  <a:srgbClr val="074E97"/>
                </a:solidFill>
              </a:rPr>
              <a:t>Faith Pathway Bible Studies</a:t>
            </a:r>
            <a:r>
              <a:rPr lang="en-US" sz="4800" dirty="0">
                <a:solidFill>
                  <a:srgbClr val="074E97"/>
                </a:solidFill>
              </a:rPr>
              <a:t>)</a:t>
            </a:r>
          </a:p>
          <a:p>
            <a:r>
              <a:rPr lang="en-US" sz="4800" b="1" dirty="0">
                <a:solidFill>
                  <a:srgbClr val="074E97"/>
                </a:solidFill>
              </a:rPr>
              <a:t>Lesson Title: </a:t>
            </a:r>
            <a:r>
              <a:rPr lang="en-US" sz="4800" dirty="0">
                <a:solidFill>
                  <a:srgbClr val="074E97"/>
                </a:solidFill>
              </a:rPr>
              <a:t>“Called before Birth” </a:t>
            </a:r>
          </a:p>
          <a:p>
            <a:pPr marL="0" indent="0">
              <a:buNone/>
            </a:pPr>
            <a:r>
              <a:rPr lang="en-US" sz="4800" dirty="0">
                <a:solidFill>
                  <a:srgbClr val="074E97"/>
                </a:solidFill>
              </a:rPr>
              <a:t>(</a:t>
            </a:r>
            <a:r>
              <a:rPr lang="en-US" sz="4800" i="1" dirty="0">
                <a:solidFill>
                  <a:srgbClr val="074E97"/>
                </a:solidFill>
              </a:rPr>
              <a:t>Townsend Press SS Commentary</a:t>
            </a:r>
            <a:r>
              <a:rPr lang="en-US" sz="4800" dirty="0" smtClean="0">
                <a:solidFill>
                  <a:srgbClr val="074E97"/>
                </a:solidFill>
              </a:rPr>
              <a:t>)</a:t>
            </a:r>
            <a:endParaRPr lang="en-US" sz="4800" dirty="0">
              <a:solidFill>
                <a:srgbClr val="074E97"/>
              </a:solidFill>
            </a:endParaRP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xmlns="" id="{32FD79E9-DA87-4AE3-AB4F-454E8B1C7E28}"/>
                </a:ext>
                <a:ext uri="{C183D7F6-B498-43B3-948B-1728B52AA6E4}">
                  <adec:decorative xmlns:adec="http://schemas.microsoft.com/office/drawing/2017/decorative" xmlns=""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97CAE694-E5D7-45D8-80CE-4067B6610E53}"/>
                </a:ext>
                <a:ext uri="{C183D7F6-B498-43B3-948B-1728B52AA6E4}">
                  <adec:decorative xmlns:adec="http://schemas.microsoft.com/office/drawing/2017/decorative" xmlns=""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0B547387-06EB-1842-91C0-4946AEE6AF20}"/>
              </a:ext>
            </a:extLst>
          </p:cNvPr>
          <p:cNvSpPr>
            <a:spLocks noGrp="1"/>
          </p:cNvSpPr>
          <p:nvPr>
            <p:ph type="title"/>
          </p:nvPr>
        </p:nvSpPr>
        <p:spPr>
          <a:xfrm>
            <a:off x="1225066" y="938694"/>
            <a:ext cx="6475341" cy="5149871"/>
          </a:xfrm>
        </p:spPr>
        <p:txBody>
          <a:bodyPr>
            <a:normAutofit/>
          </a:bodyPr>
          <a:lstStyle/>
          <a:p>
            <a:pPr algn="ctr"/>
            <a:r>
              <a:rPr lang="en-US" sz="4000" b="1" dirty="0">
                <a:solidFill>
                  <a:srgbClr val="074E97"/>
                </a:solidFill>
                <a:latin typeface="Calibri" charset="0"/>
                <a:ea typeface="Calibri" charset="0"/>
                <a:cs typeface="Calibri" charset="0"/>
              </a:rPr>
              <a:t>Devotional Reading: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Isaiah 42:1-9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Background Scripture</a:t>
            </a:r>
            <a:r>
              <a:rPr lang="en-US" sz="4000" dirty="0">
                <a:solidFill>
                  <a:srgbClr val="074E97"/>
                </a:solidFill>
                <a:latin typeface="Calibri" charset="0"/>
                <a:ea typeface="Calibri" charset="0"/>
                <a:cs typeface="Calibri" charset="0"/>
              </a:rPr>
              <a:t>: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Matthew 1:18-25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Print Passage:</a:t>
            </a:r>
            <a:r>
              <a:rPr lang="en-US" sz="4000" dirty="0">
                <a:solidFill>
                  <a:srgbClr val="074E97"/>
                </a:solidFill>
                <a:latin typeface="Calibri" charset="0"/>
                <a:ea typeface="Calibri" charset="0"/>
                <a:cs typeface="Calibri" charset="0"/>
              </a:rPr>
              <a:t>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Matthew </a:t>
            </a:r>
            <a:r>
              <a:rPr lang="en-US" sz="4000" dirty="0" smtClean="0">
                <a:solidFill>
                  <a:srgbClr val="074E97"/>
                </a:solidFill>
                <a:latin typeface="Calibri" charset="0"/>
                <a:ea typeface="Calibri" charset="0"/>
                <a:cs typeface="Calibri" charset="0"/>
              </a:rPr>
              <a:t>1:18-25</a:t>
            </a:r>
            <a:endParaRPr lang="en-US" sz="4800" dirty="0">
              <a:solidFill>
                <a:srgbClr val="074E97"/>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xmlns="" id="{39ACE7A8-C807-9046-AF28-721CE738093E}"/>
              </a:ext>
            </a:extLst>
          </p:cNvPr>
          <p:cNvSpPr>
            <a:spLocks noGrp="1"/>
          </p:cNvSpPr>
          <p:nvPr>
            <p:ph idx="1"/>
          </p:nvPr>
        </p:nvSpPr>
        <p:spPr>
          <a:xfrm>
            <a:off x="726690" y="1825625"/>
            <a:ext cx="10515600" cy="4351338"/>
          </a:xfrm>
        </p:spPr>
        <p:txBody>
          <a:bodyPr>
            <a:noAutofit/>
          </a:bodyPr>
          <a:lstStyle/>
          <a:p>
            <a:r>
              <a:rPr lang="en-US" sz="3000" dirty="0"/>
              <a:t>“Joseph son of David, do not be afraid to take Mary home as your wife, because what is conceived in her is from the Holy Spirit. She will give birth to a son, and you are to give him the name Jesus, because he will save his people from their sins.” (Matthew 1:20b-21, NIV)</a:t>
            </a:r>
          </a:p>
          <a:p>
            <a:r>
              <a:rPr lang="en-US" sz="3000" dirty="0"/>
              <a:t>Joseph, thou son of David, fear not to take unto thee, Mary thy wife: for that which is conceived in her is of the Holy Ghost. And she shall bring forth a son, and thou shalt call his name JESUS: for he shall save his people from their sins. (Matthew 1:20b-21, KJV)</a:t>
            </a:r>
          </a:p>
          <a:p>
            <a:endParaRPr lang="en-US" sz="3000" dirty="0"/>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93B00782-F657-A847-BC91-7663BC59BEDE}"/>
              </a:ext>
            </a:extLst>
          </p:cNvPr>
          <p:cNvSpPr>
            <a:spLocks noGrp="1"/>
          </p:cNvSpPr>
          <p:nvPr>
            <p:ph type="title"/>
          </p:nvPr>
        </p:nvSpPr>
        <p:spPr>
          <a:xfrm>
            <a:off x="557560" y="500970"/>
            <a:ext cx="4269059" cy="942975"/>
          </a:xfrm>
        </p:spPr>
        <p:txBody>
          <a:bodyPr>
            <a:normAutofit/>
          </a:bodyPr>
          <a:lstStyle/>
          <a:p>
            <a:r>
              <a:rPr lang="en-US" sz="5300" b="1" dirty="0" smtClean="0">
                <a:solidFill>
                  <a:schemeClr val="bg1"/>
                </a:solidFill>
              </a:rPr>
              <a:t>LESSON </a:t>
            </a:r>
            <a:r>
              <a:rPr lang="en-US" sz="5300" b="1" dirty="0">
                <a:solidFill>
                  <a:schemeClr val="bg1"/>
                </a:solidFill>
              </a:rPr>
              <a:t>AIMS</a:t>
            </a:r>
            <a:r>
              <a:rPr lang="en-US" sz="5300" b="1" dirty="0" smtClean="0">
                <a:solidFill>
                  <a:schemeClr val="bg1"/>
                </a:solidFill>
              </a:rPr>
              <a:t>:</a:t>
            </a:r>
            <a:endParaRPr lang="en-US" sz="6600" b="1" dirty="0">
              <a:solidFill>
                <a:schemeClr val="bg1"/>
              </a:solidFill>
            </a:endParaRPr>
          </a:p>
        </p:txBody>
      </p:sp>
      <p:sp>
        <p:nvSpPr>
          <p:cNvPr id="3" name="Content Placeholder 2">
            <a:extLst>
              <a:ext uri="{FF2B5EF4-FFF2-40B4-BE49-F238E27FC236}">
                <a16:creationId xmlns:a16="http://schemas.microsoft.com/office/drawing/2014/main" xmlns="" id="{6AC395DE-64D4-9147-B7F8-594B79EC5844}"/>
              </a:ext>
            </a:extLst>
          </p:cNvPr>
          <p:cNvSpPr>
            <a:spLocks noGrp="1"/>
          </p:cNvSpPr>
          <p:nvPr>
            <p:ph idx="1"/>
          </p:nvPr>
        </p:nvSpPr>
        <p:spPr>
          <a:xfrm>
            <a:off x="838200" y="1915433"/>
            <a:ext cx="10515600" cy="4261530"/>
          </a:xfrm>
        </p:spPr>
        <p:txBody>
          <a:bodyPr>
            <a:normAutofit fontScale="92500" lnSpcReduction="20000"/>
          </a:bodyPr>
          <a:lstStyle/>
          <a:p>
            <a:pPr marL="0" lvl="0" indent="0">
              <a:buNone/>
            </a:pPr>
            <a:r>
              <a:rPr lang="en-US" sz="4800" dirty="0"/>
              <a:t>As a result of experiencing this lesson, you should be able to do these things:</a:t>
            </a:r>
            <a:r>
              <a:rPr lang="en-US" sz="4400" dirty="0"/>
              <a:t> </a:t>
            </a:r>
          </a:p>
          <a:p>
            <a:r>
              <a:rPr lang="en-US" sz="4400" dirty="0"/>
              <a:t>Remember the story of the angel’s announcement to Joseph of Jesus’ birth.</a:t>
            </a:r>
          </a:p>
          <a:p>
            <a:r>
              <a:rPr lang="en-US" sz="4400" dirty="0"/>
              <a:t>Rejoice that the birth of Jesus fulfilled God’s promise to be with His people.</a:t>
            </a:r>
          </a:p>
          <a:p>
            <a:r>
              <a:rPr lang="en-US" sz="4400" dirty="0"/>
              <a:t>Live with greater awareness of God’s abiding presence</a:t>
            </a:r>
            <a:r>
              <a:rPr lang="en-US" sz="4400" dirty="0" smtClean="0"/>
              <a:t>.</a:t>
            </a:r>
            <a:endParaRPr lang="en-US" sz="4400" dirty="0"/>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3007BE-7ED2-8147-A3AC-97DF2DDBCA4F}"/>
              </a:ext>
            </a:extLst>
          </p:cNvPr>
          <p:cNvSpPr>
            <a:spLocks noGrp="1"/>
          </p:cNvSpPr>
          <p:nvPr>
            <p:ph type="title"/>
          </p:nvPr>
        </p:nvSpPr>
        <p:spPr>
          <a:xfrm>
            <a:off x="557560" y="2598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xmlns="" id="{BF8A7B53-1F72-DC4C-AC7B-44F28F150EB5}"/>
              </a:ext>
            </a:extLst>
          </p:cNvPr>
          <p:cNvSpPr>
            <a:spLocks noGrp="1"/>
          </p:cNvSpPr>
          <p:nvPr>
            <p:ph idx="1"/>
          </p:nvPr>
        </p:nvSpPr>
        <p:spPr>
          <a:xfrm>
            <a:off x="723900" y="1204333"/>
            <a:ext cx="10349260" cy="5030080"/>
          </a:xfrm>
        </p:spPr>
        <p:txBody>
          <a:bodyPr>
            <a:noAutofit/>
          </a:bodyPr>
          <a:lstStyle/>
          <a:p>
            <a:pPr marL="0" indent="0">
              <a:buNone/>
            </a:pPr>
            <a:r>
              <a:rPr lang="en-US" sz="4000" b="1" dirty="0">
                <a:solidFill>
                  <a:srgbClr val="074E97"/>
                </a:solidFill>
              </a:rPr>
              <a:t>Angel</a:t>
            </a:r>
            <a:r>
              <a:rPr lang="en-US" sz="4000" dirty="0">
                <a:solidFill>
                  <a:srgbClr val="074E97"/>
                </a:solidFill>
              </a:rPr>
              <a:t> (verse 20)—</a:t>
            </a:r>
            <a:r>
              <a:rPr lang="en-US" sz="4000" dirty="0"/>
              <a:t>Greek: </a:t>
            </a:r>
            <a:r>
              <a:rPr lang="en-US" sz="4000" dirty="0" err="1"/>
              <a:t>aggelos</a:t>
            </a:r>
            <a:r>
              <a:rPr lang="en-US" sz="4000" dirty="0"/>
              <a:t> (</a:t>
            </a:r>
            <a:r>
              <a:rPr lang="en-US" sz="4000" dirty="0" err="1"/>
              <a:t>ang</a:t>
            </a:r>
            <a:r>
              <a:rPr lang="en-US" sz="4000" dirty="0"/>
              <a:t>’-el-</a:t>
            </a:r>
            <a:r>
              <a:rPr lang="en-US" sz="4000" dirty="0" err="1"/>
              <a:t>os</a:t>
            </a:r>
            <a:r>
              <a:rPr lang="en-US" sz="4000" dirty="0"/>
              <a:t>): a messenger of God.</a:t>
            </a:r>
          </a:p>
          <a:p>
            <a:pPr marL="0" indent="0">
              <a:buNone/>
            </a:pPr>
            <a:r>
              <a:rPr lang="en-US" sz="4000" b="1" dirty="0">
                <a:solidFill>
                  <a:srgbClr val="074E97"/>
                </a:solidFill>
              </a:rPr>
              <a:t>Christ</a:t>
            </a:r>
            <a:r>
              <a:rPr lang="en-US" sz="4000" dirty="0">
                <a:solidFill>
                  <a:srgbClr val="074E97"/>
                </a:solidFill>
              </a:rPr>
              <a:t> (verse 18)—</a:t>
            </a:r>
            <a:r>
              <a:rPr lang="en-US" sz="4000" dirty="0"/>
              <a:t>Greek: Christos (</a:t>
            </a:r>
            <a:r>
              <a:rPr lang="en-US" sz="4000" dirty="0" err="1"/>
              <a:t>khris-tos</a:t>
            </a:r>
            <a:r>
              <a:rPr lang="en-US" sz="4000" dirty="0"/>
              <a:t>’): the Anointed One, “Messiah” (NIV), Christ. </a:t>
            </a:r>
          </a:p>
          <a:p>
            <a:pPr marL="0" indent="0">
              <a:buNone/>
            </a:pPr>
            <a:r>
              <a:rPr lang="en-US" sz="4000" b="1" dirty="0">
                <a:solidFill>
                  <a:srgbClr val="074E97"/>
                </a:solidFill>
              </a:rPr>
              <a:t>Espoused</a:t>
            </a:r>
            <a:r>
              <a:rPr lang="en-US" sz="4000" dirty="0">
                <a:solidFill>
                  <a:srgbClr val="074E97"/>
                </a:solidFill>
              </a:rPr>
              <a:t> (verse 18)—</a:t>
            </a:r>
            <a:r>
              <a:rPr lang="en-US" sz="4000" dirty="0"/>
              <a:t>Greek: </a:t>
            </a:r>
            <a:r>
              <a:rPr lang="en-US" sz="4000" dirty="0" err="1"/>
              <a:t>mnésteuó</a:t>
            </a:r>
            <a:r>
              <a:rPr lang="en-US" sz="4000" dirty="0"/>
              <a:t> (</a:t>
            </a:r>
            <a:r>
              <a:rPr lang="en-US" sz="4000" dirty="0" err="1"/>
              <a:t>mnace</a:t>
            </a:r>
            <a:r>
              <a:rPr lang="en-US" sz="4000" dirty="0"/>
              <a:t>-</a:t>
            </a:r>
            <a:r>
              <a:rPr lang="en-US" sz="4000" dirty="0" err="1"/>
              <a:t>tyoo</a:t>
            </a:r>
            <a:r>
              <a:rPr lang="en-US" sz="4000" dirty="0"/>
              <a:t>’-o): betrothed; “pledged to be married” (NIV). </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423745"/>
            <a:ext cx="11300222" cy="6036908"/>
            <a:chOff x="557560" y="423745"/>
            <a:chExt cx="11300222" cy="603690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55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3007BE-7ED2-8147-A3AC-97DF2DDBCA4F}"/>
              </a:ext>
            </a:extLst>
          </p:cNvPr>
          <p:cNvSpPr>
            <a:spLocks noGrp="1"/>
          </p:cNvSpPr>
          <p:nvPr>
            <p:ph type="title"/>
          </p:nvPr>
        </p:nvSpPr>
        <p:spPr>
          <a:xfrm>
            <a:off x="557560" y="192931"/>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xmlns="" id="{BF8A7B53-1F72-DC4C-AC7B-44F28F150EB5}"/>
              </a:ext>
            </a:extLst>
          </p:cNvPr>
          <p:cNvSpPr>
            <a:spLocks noGrp="1"/>
          </p:cNvSpPr>
          <p:nvPr>
            <p:ph idx="1"/>
          </p:nvPr>
        </p:nvSpPr>
        <p:spPr>
          <a:xfrm>
            <a:off x="780584" y="1045936"/>
            <a:ext cx="10573215" cy="5023340"/>
          </a:xfrm>
        </p:spPr>
        <p:txBody>
          <a:bodyPr>
            <a:noAutofit/>
          </a:bodyPr>
          <a:lstStyle/>
          <a:p>
            <a:pPr marL="0" indent="0">
              <a:buNone/>
            </a:pPr>
            <a:r>
              <a:rPr lang="en-US" sz="3600" b="1" dirty="0" smtClean="0">
                <a:solidFill>
                  <a:srgbClr val="074E97"/>
                </a:solidFill>
              </a:rPr>
              <a:t>Prophet</a:t>
            </a:r>
            <a:r>
              <a:rPr lang="en-US" sz="3600" dirty="0" smtClean="0">
                <a:solidFill>
                  <a:srgbClr val="074E97"/>
                </a:solidFill>
              </a:rPr>
              <a:t> </a:t>
            </a:r>
            <a:r>
              <a:rPr lang="en-US" sz="3600" dirty="0">
                <a:solidFill>
                  <a:srgbClr val="074E97"/>
                </a:solidFill>
              </a:rPr>
              <a:t>(verse 22)—</a:t>
            </a:r>
            <a:r>
              <a:rPr lang="en-US" sz="3600" dirty="0"/>
              <a:t>Greek: </a:t>
            </a:r>
            <a:r>
              <a:rPr lang="en-US" sz="3600" dirty="0" err="1"/>
              <a:t>prophétés</a:t>
            </a:r>
            <a:r>
              <a:rPr lang="en-US" sz="3600" dirty="0"/>
              <a:t> (prof-ay’-</a:t>
            </a:r>
            <a:r>
              <a:rPr lang="en-US" sz="3600" dirty="0" err="1"/>
              <a:t>tace</a:t>
            </a:r>
            <a:r>
              <a:rPr lang="en-US" sz="3600" dirty="0"/>
              <a:t>): a prophet (an interpreter or forth-teller of the divine will).</a:t>
            </a:r>
          </a:p>
          <a:p>
            <a:pPr marL="0" indent="0">
              <a:buNone/>
            </a:pPr>
            <a:r>
              <a:rPr lang="en-US" sz="3600" b="1" dirty="0" smtClean="0">
                <a:solidFill>
                  <a:srgbClr val="074E97"/>
                </a:solidFill>
              </a:rPr>
              <a:t>Righteous</a:t>
            </a:r>
            <a:r>
              <a:rPr lang="en-US" sz="3600" dirty="0" smtClean="0">
                <a:solidFill>
                  <a:srgbClr val="074E97"/>
                </a:solidFill>
              </a:rPr>
              <a:t> </a:t>
            </a:r>
            <a:r>
              <a:rPr lang="en-US" sz="3600" dirty="0">
                <a:solidFill>
                  <a:srgbClr val="074E97"/>
                </a:solidFill>
              </a:rPr>
              <a:t>(verse 19, NASB)—</a:t>
            </a:r>
            <a:r>
              <a:rPr lang="en-US" sz="3600" dirty="0"/>
              <a:t>Greek: </a:t>
            </a:r>
            <a:r>
              <a:rPr lang="en-US" sz="3600" dirty="0" err="1"/>
              <a:t>dikaios</a:t>
            </a:r>
            <a:r>
              <a:rPr lang="en-US" sz="3600" dirty="0"/>
              <a:t> (</a:t>
            </a:r>
            <a:r>
              <a:rPr lang="en-US" sz="3600" dirty="0" err="1"/>
              <a:t>dik</a:t>
            </a:r>
            <a:r>
              <a:rPr lang="en-US" sz="3600" dirty="0"/>
              <a:t>’-ah-</a:t>
            </a:r>
            <a:r>
              <a:rPr lang="en-US" sz="3600" dirty="0" err="1"/>
              <a:t>yos</a:t>
            </a:r>
            <a:r>
              <a:rPr lang="en-US" sz="3600" dirty="0"/>
              <a:t>): correct; righteous; by implication innocent; “just” (KJV); “faithful to the law” (NIV).</a:t>
            </a:r>
          </a:p>
          <a:p>
            <a:pPr marL="0" indent="0">
              <a:buNone/>
            </a:pPr>
            <a:r>
              <a:rPr lang="en-US" sz="3600" b="1" dirty="0">
                <a:solidFill>
                  <a:srgbClr val="074E97"/>
                </a:solidFill>
              </a:rPr>
              <a:t>Save </a:t>
            </a:r>
            <a:r>
              <a:rPr lang="en-US" sz="3600" dirty="0">
                <a:solidFill>
                  <a:srgbClr val="074E97"/>
                </a:solidFill>
              </a:rPr>
              <a:t>(verse 21)—</a:t>
            </a:r>
            <a:r>
              <a:rPr lang="en-US" sz="3600" dirty="0"/>
              <a:t>Greek: </a:t>
            </a:r>
            <a:r>
              <a:rPr lang="en-US" sz="3600" dirty="0" err="1"/>
              <a:t>sózó</a:t>
            </a:r>
            <a:r>
              <a:rPr lang="en-US" sz="3600" dirty="0"/>
              <a:t> (</a:t>
            </a:r>
            <a:r>
              <a:rPr lang="en-US" sz="3600" dirty="0" err="1"/>
              <a:t>sode</a:t>
            </a:r>
            <a:r>
              <a:rPr lang="en-US" sz="3600" dirty="0"/>
              <a:t>’-zo): to save, deliver.</a:t>
            </a:r>
          </a:p>
          <a:p>
            <a:pPr marL="0" indent="0">
              <a:buNone/>
            </a:pPr>
            <a:r>
              <a:rPr lang="en-US" sz="3600" b="1" dirty="0">
                <a:solidFill>
                  <a:srgbClr val="074E97"/>
                </a:solidFill>
              </a:rPr>
              <a:t>Sins</a:t>
            </a:r>
            <a:r>
              <a:rPr lang="en-US" sz="3600" dirty="0">
                <a:solidFill>
                  <a:srgbClr val="074E97"/>
                </a:solidFill>
              </a:rPr>
              <a:t> (verse 21)—</a:t>
            </a:r>
            <a:r>
              <a:rPr lang="en-US" sz="3600" dirty="0"/>
              <a:t>Greek: hamartia (ham-</a:t>
            </a:r>
            <a:r>
              <a:rPr lang="en-US" sz="3600" dirty="0" err="1"/>
              <a:t>ar</a:t>
            </a:r>
            <a:r>
              <a:rPr lang="en-US" sz="3600" dirty="0"/>
              <a:t>-tee’-ah): sinful deeds; failures</a:t>
            </a:r>
            <a:r>
              <a:rPr lang="en-US" sz="3600" dirty="0" smtClean="0"/>
              <a:t>.</a:t>
            </a:r>
            <a:endParaRPr lang="en-US" sz="3600" dirty="0"/>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6B9B40-BEBA-9C45-B5A5-8EEECD8228F8}"/>
              </a:ext>
            </a:extLst>
          </p:cNvPr>
          <p:cNvSpPr>
            <a:spLocks noGrp="1"/>
          </p:cNvSpPr>
          <p:nvPr>
            <p:ph type="title"/>
          </p:nvPr>
        </p:nvSpPr>
        <p:spPr>
          <a:xfrm>
            <a:off x="490654" y="515265"/>
            <a:ext cx="4759712" cy="956693"/>
          </a:xfrm>
        </p:spPr>
        <p:txBody>
          <a:bodyPr>
            <a:normAutofit/>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50DC9A-DE1B-3445-9235-D130B32D40E2}"/>
              </a:ext>
            </a:extLst>
          </p:cNvPr>
          <p:cNvSpPr>
            <a:spLocks noGrp="1"/>
          </p:cNvSpPr>
          <p:nvPr>
            <p:ph type="title"/>
          </p:nvPr>
        </p:nvSpPr>
        <p:spPr>
          <a:xfrm>
            <a:off x="431800" y="365125"/>
            <a:ext cx="11137900" cy="1285875"/>
          </a:xfrm>
        </p:spPr>
        <p:txBody>
          <a:bodyPr>
            <a:normAutofit fontScale="90000"/>
          </a:bodyPr>
          <a:lstStyle/>
          <a:p>
            <a:pPr lvl="0"/>
            <a:r>
              <a:rPr lang="en-US" b="1" dirty="0">
                <a:solidFill>
                  <a:schemeClr val="bg1"/>
                </a:solidFill>
              </a:rPr>
              <a:t>Destined to Save from </a:t>
            </a:r>
            <a:r>
              <a:rPr lang="en-US" b="1" dirty="0" smtClean="0">
                <a:solidFill>
                  <a:schemeClr val="bg1"/>
                </a:solidFill>
              </a:rPr>
              <a:t>Birth</a:t>
            </a:r>
            <a:br>
              <a:rPr lang="en-US" b="1" dirty="0" smtClean="0">
                <a:solidFill>
                  <a:schemeClr val="bg1"/>
                </a:solidFill>
              </a:rPr>
            </a:br>
            <a:r>
              <a:rPr lang="en-US" b="1" dirty="0" smtClean="0">
                <a:solidFill>
                  <a:schemeClr val="bg1"/>
                </a:solidFill>
              </a:rPr>
              <a:t>(Matthew </a:t>
            </a:r>
            <a:r>
              <a:rPr lang="en-US" b="1" dirty="0">
                <a:solidFill>
                  <a:schemeClr val="bg1"/>
                </a:solidFill>
              </a:rPr>
              <a:t>1:18-21, NIV</a:t>
            </a:r>
            <a:r>
              <a:rPr lang="en-US" b="1" dirty="0" smtClean="0">
                <a:solidFill>
                  <a:schemeClr val="bg1"/>
                </a:solidFill>
              </a:rPr>
              <a:t>)</a:t>
            </a:r>
            <a:endParaRPr lang="en-US" dirty="0">
              <a:solidFill>
                <a:schemeClr val="bg1"/>
              </a:solidFill>
            </a:endParaRPr>
          </a:p>
        </p:txBody>
      </p:sp>
      <p:sp>
        <p:nvSpPr>
          <p:cNvPr id="3" name="Content Placeholder 2">
            <a:extLst>
              <a:ext uri="{FF2B5EF4-FFF2-40B4-BE49-F238E27FC236}">
                <a16:creationId xmlns:a16="http://schemas.microsoft.com/office/drawing/2014/main" xmlns="" id="{7981A529-A655-214B-BE92-BA133D0F50C3}"/>
              </a:ext>
            </a:extLst>
          </p:cNvPr>
          <p:cNvSpPr>
            <a:spLocks noGrp="1"/>
          </p:cNvSpPr>
          <p:nvPr>
            <p:ph idx="1"/>
          </p:nvPr>
        </p:nvSpPr>
        <p:spPr>
          <a:xfrm>
            <a:off x="726690" y="2074127"/>
            <a:ext cx="10515600" cy="3916762"/>
          </a:xfrm>
        </p:spPr>
        <p:txBody>
          <a:bodyPr>
            <a:noAutofit/>
          </a:bodyPr>
          <a:lstStyle/>
          <a:p>
            <a:pPr marL="0" indent="0">
              <a:lnSpc>
                <a:spcPct val="100000"/>
              </a:lnSpc>
              <a:buNone/>
            </a:pPr>
            <a:r>
              <a:rPr lang="en-US" sz="3600" b="1" baseline="30000" dirty="0"/>
              <a:t>18</a:t>
            </a:r>
            <a:r>
              <a:rPr lang="en-US" sz="3600" dirty="0"/>
              <a:t> This is how the birth of Jesus the Messiah came about: His mother Mary was pledged to be married to Joseph, but before they came together, she was found to be pregnant through the Holy Spirit. </a:t>
            </a:r>
            <a:r>
              <a:rPr lang="en-US" sz="3600" b="1" baseline="30000" dirty="0"/>
              <a:t>19 </a:t>
            </a:r>
            <a:r>
              <a:rPr lang="en-US" sz="3600" dirty="0"/>
              <a:t>Because Joseph her husband was faithful to the law, and yet did not want to expose her to public disgrace, he had in mind to divorce her quietly</a:t>
            </a:r>
            <a:r>
              <a:rPr lang="en-US" sz="3600" dirty="0" smtClean="0"/>
              <a:t>.</a:t>
            </a:r>
            <a:endParaRPr lang="en-US" sz="3600" b="1" dirty="0"/>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xmlns="" id="{126F24C9-E512-564B-99FE-748E4327E418}"/>
              </a:ext>
            </a:extLst>
          </p:cNvPr>
          <p:cNvSpPr>
            <a:spLocks noGrp="1"/>
          </p:cNvSpPr>
          <p:nvPr>
            <p:ph idx="1"/>
          </p:nvPr>
        </p:nvSpPr>
        <p:spPr>
          <a:xfrm>
            <a:off x="838200" y="1137424"/>
            <a:ext cx="10515600" cy="5128747"/>
          </a:xfrm>
        </p:spPr>
        <p:txBody>
          <a:bodyPr>
            <a:normAutofit/>
          </a:bodyPr>
          <a:lstStyle/>
          <a:p>
            <a:pPr marL="0" indent="0">
              <a:buNone/>
            </a:pPr>
            <a:r>
              <a:rPr lang="en-US" sz="4400" b="1" baseline="30000" dirty="0"/>
              <a:t>20 </a:t>
            </a:r>
            <a:r>
              <a:rPr lang="en-US" sz="4400" dirty="0"/>
              <a:t>But after he had considered this, an angel of the Lord appeared to him in a dream and said, “Joseph son of David, do not be afraid to take Mary home as your wife, because what is conceived in her is from the Holy Spirit. </a:t>
            </a:r>
            <a:r>
              <a:rPr lang="en-US" sz="4400" b="1" baseline="30000" dirty="0"/>
              <a:t>21</a:t>
            </a:r>
            <a:r>
              <a:rPr lang="en-US" sz="4400" dirty="0"/>
              <a:t> “She will give birth to a son, and you are to give him the name Jesus, because he will save his people from their sins.”</a:t>
            </a:r>
          </a:p>
          <a:p>
            <a:pPr marL="0" indent="0">
              <a:buNone/>
            </a:pPr>
            <a:endParaRPr lang="en-US" sz="4400" b="1" baseline="30000" dirty="0"/>
          </a:p>
        </p:txBody>
      </p:sp>
    </p:spTree>
    <p:extLst>
      <p:ext uri="{BB962C8B-B14F-4D97-AF65-F5344CB8AC3E}">
        <p14:creationId xmlns:p14="http://schemas.microsoft.com/office/powerpoint/2010/main" val="717446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xmlns="" id="{369423D3-AA17-034A-AEED-688F02260DFC}"/>
              </a:ext>
            </a:extLst>
          </p:cNvPr>
          <p:cNvSpPr>
            <a:spLocks noGrp="1"/>
          </p:cNvSpPr>
          <p:nvPr>
            <p:ph idx="1"/>
          </p:nvPr>
        </p:nvSpPr>
        <p:spPr>
          <a:xfrm>
            <a:off x="1070517" y="2217661"/>
            <a:ext cx="9790772" cy="3402554"/>
          </a:xfrm>
        </p:spPr>
        <p:txBody>
          <a:bodyPr>
            <a:noAutofit/>
          </a:bodyPr>
          <a:lstStyle/>
          <a:p>
            <a:pPr marL="0" lvl="0" indent="0">
              <a:buNone/>
            </a:pPr>
            <a:r>
              <a:rPr lang="en-US" sz="5400" dirty="0"/>
              <a:t>Has God ever called you to do something that challenged traditional norms and popular </a:t>
            </a:r>
            <a:r>
              <a:rPr lang="en-US" sz="5400"/>
              <a:t>opinion</a:t>
            </a:r>
            <a:r>
              <a:rPr lang="en-US" sz="5400" smtClean="0"/>
              <a:t>?</a:t>
            </a:r>
            <a:endParaRPr lang="en-US" sz="5400" dirty="0"/>
          </a:p>
        </p:txBody>
      </p:sp>
    </p:spTree>
    <p:extLst>
      <p:ext uri="{BB962C8B-B14F-4D97-AF65-F5344CB8AC3E}">
        <p14:creationId xmlns:p14="http://schemas.microsoft.com/office/powerpoint/2010/main" val="281273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025910"/>
            <a:ext cx="11300221" cy="5446536"/>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D1FAF3AE-BBA5-E14B-93BE-5802EFD082E0}"/>
              </a:ext>
            </a:extLst>
          </p:cNvPr>
          <p:cNvSpPr>
            <a:spLocks noGrp="1"/>
          </p:cNvSpPr>
          <p:nvPr>
            <p:ph type="title"/>
          </p:nvPr>
        </p:nvSpPr>
        <p:spPr>
          <a:xfrm>
            <a:off x="557568" y="365125"/>
            <a:ext cx="10417098" cy="1082675"/>
          </a:xfrm>
        </p:spPr>
        <p:txBody>
          <a:bodyPr>
            <a:normAutofit fontScale="90000"/>
          </a:bodyPr>
          <a:lstStyle/>
          <a:p>
            <a:r>
              <a:rPr lang="en-US" b="1" dirty="0">
                <a:solidFill>
                  <a:schemeClr val="bg1"/>
                </a:solidFill>
              </a:rPr>
              <a:t>Destined to Be with Us from Birth </a:t>
            </a:r>
            <a:br>
              <a:rPr lang="en-US" b="1" dirty="0">
                <a:solidFill>
                  <a:schemeClr val="bg1"/>
                </a:solidFill>
              </a:rPr>
            </a:br>
            <a:r>
              <a:rPr lang="en-US" b="1" dirty="0">
                <a:solidFill>
                  <a:schemeClr val="bg1"/>
                </a:solidFill>
              </a:rPr>
              <a:t>(Matthew 1:22-25, NIV)</a:t>
            </a:r>
            <a:endParaRPr lang="en-US" dirty="0">
              <a:solidFill>
                <a:schemeClr val="bg1"/>
              </a:solidFill>
            </a:endParaRPr>
          </a:p>
        </p:txBody>
      </p:sp>
      <p:sp>
        <p:nvSpPr>
          <p:cNvPr id="3" name="Content Placeholder 2">
            <a:extLst>
              <a:ext uri="{FF2B5EF4-FFF2-40B4-BE49-F238E27FC236}">
                <a16:creationId xmlns:a16="http://schemas.microsoft.com/office/drawing/2014/main" xmlns="" id="{76E27785-5864-6B44-81FA-4ED1C1012135}"/>
              </a:ext>
            </a:extLst>
          </p:cNvPr>
          <p:cNvSpPr>
            <a:spLocks noGrp="1"/>
          </p:cNvSpPr>
          <p:nvPr>
            <p:ph idx="1"/>
          </p:nvPr>
        </p:nvSpPr>
        <p:spPr>
          <a:xfrm>
            <a:off x="780588" y="1997056"/>
            <a:ext cx="10573207" cy="4225304"/>
          </a:xfrm>
        </p:spPr>
        <p:txBody>
          <a:bodyPr>
            <a:noAutofit/>
          </a:bodyPr>
          <a:lstStyle/>
          <a:p>
            <a:pPr marL="0" indent="0">
              <a:buNone/>
            </a:pPr>
            <a:r>
              <a:rPr lang="en-US" sz="4800" b="1" baseline="30000" dirty="0"/>
              <a:t>22</a:t>
            </a:r>
            <a:r>
              <a:rPr lang="en-US" sz="4800" dirty="0"/>
              <a:t> All this took place to </a:t>
            </a:r>
            <a:r>
              <a:rPr lang="en-US" sz="4800"/>
              <a:t>fulfill </a:t>
            </a:r>
            <a:r>
              <a:rPr lang="en-US" sz="4800" smtClean="0"/>
              <a:t>what</a:t>
            </a:r>
            <a:br>
              <a:rPr lang="en-US" sz="4800" smtClean="0"/>
            </a:br>
            <a:r>
              <a:rPr lang="en-US" sz="4800" smtClean="0"/>
              <a:t>the </a:t>
            </a:r>
            <a:r>
              <a:rPr lang="en-US" sz="4800" dirty="0"/>
              <a:t>Lord had said through the prophet: </a:t>
            </a:r>
            <a:r>
              <a:rPr lang="en-US" sz="4800" b="1" baseline="30000" dirty="0"/>
              <a:t>23</a:t>
            </a:r>
            <a:r>
              <a:rPr lang="en-US" sz="4800" dirty="0"/>
              <a:t>“The virgin will conceive and give birth to a son, and they will call him Immanuel” (which means “God with us”).</a:t>
            </a:r>
            <a:endParaRPr lang="en-US" sz="4800" dirty="0"/>
          </a:p>
        </p:txBody>
      </p:sp>
    </p:spTree>
    <p:extLst>
      <p:ext uri="{BB962C8B-B14F-4D97-AF65-F5344CB8AC3E}">
        <p14:creationId xmlns:p14="http://schemas.microsoft.com/office/powerpoint/2010/main" val="2475504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xmlns="" id="{6B25F5EF-38C6-F946-AD83-7EA6A1200037}"/>
              </a:ext>
            </a:extLst>
          </p:cNvPr>
          <p:cNvSpPr>
            <a:spLocks noGrp="1"/>
          </p:cNvSpPr>
          <p:nvPr>
            <p:ph idx="1"/>
          </p:nvPr>
        </p:nvSpPr>
        <p:spPr>
          <a:xfrm>
            <a:off x="838200" y="1271239"/>
            <a:ext cx="10268415" cy="4905723"/>
          </a:xfrm>
        </p:spPr>
        <p:txBody>
          <a:bodyPr>
            <a:normAutofit/>
          </a:bodyPr>
          <a:lstStyle/>
          <a:p>
            <a:pPr marL="0" indent="0">
              <a:buNone/>
            </a:pPr>
            <a:r>
              <a:rPr lang="en-US" sz="4800" b="1" baseline="30000" dirty="0"/>
              <a:t>24</a:t>
            </a:r>
            <a:r>
              <a:rPr lang="en-US" sz="4800" dirty="0"/>
              <a:t> When Joseph woke up, he did what the angel of the Lord had commanded him and took Mary home as his wife.</a:t>
            </a:r>
            <a:r>
              <a:rPr lang="en-US" sz="4800" b="1" baseline="30000" dirty="0"/>
              <a:t>25</a:t>
            </a:r>
            <a:r>
              <a:rPr lang="en-US" sz="4800" dirty="0"/>
              <a:t> But he did not consummate their marriage until she gave birth to a son. And he gave him the name Jesus</a:t>
            </a:r>
            <a:r>
              <a:rPr lang="en-US" sz="4800" dirty="0" smtClean="0"/>
              <a:t>.</a:t>
            </a:r>
            <a:endParaRPr lang="en-US" sz="4800" dirty="0"/>
          </a:p>
        </p:txBody>
      </p:sp>
    </p:spTree>
    <p:extLst>
      <p:ext uri="{BB962C8B-B14F-4D97-AF65-F5344CB8AC3E}">
        <p14:creationId xmlns:p14="http://schemas.microsoft.com/office/powerpoint/2010/main" val="2014130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xmlns=""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xmlns="" id="{9553FAFA-8B57-6E41-BDFC-074B3AD437BC}"/>
              </a:ext>
            </a:extLst>
          </p:cNvPr>
          <p:cNvSpPr>
            <a:spLocks noGrp="1"/>
          </p:cNvSpPr>
          <p:nvPr>
            <p:ph idx="1"/>
          </p:nvPr>
        </p:nvSpPr>
        <p:spPr>
          <a:xfrm>
            <a:off x="838200" y="1851101"/>
            <a:ext cx="10335322" cy="4325861"/>
          </a:xfrm>
        </p:spPr>
        <p:txBody>
          <a:bodyPr/>
          <a:lstStyle/>
          <a:p>
            <a:pPr marL="0" lvl="0" indent="0">
              <a:buNone/>
            </a:pPr>
            <a:r>
              <a:rPr lang="en-US" sz="4400"/>
              <a:t>Have you ever refused to complete a spiritual task because you focused more on your own inability rather than trusting God’s presence with you?</a:t>
            </a:r>
            <a:endParaRPr lang="en-US" sz="4400" dirty="0"/>
          </a:p>
        </p:txBody>
      </p:sp>
    </p:spTree>
    <p:extLst>
      <p:ext uri="{BB962C8B-B14F-4D97-AF65-F5344CB8AC3E}">
        <p14:creationId xmlns:p14="http://schemas.microsoft.com/office/powerpoint/2010/main" val="251798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xmlns="" id="{32FD79E9-DA87-4AE3-AB4F-454E8B1C7E28}"/>
                </a:ext>
                <a:ext uri="{C183D7F6-B498-43B3-948B-1728B52AA6E4}">
                  <adec:decorative xmlns:adec="http://schemas.microsoft.com/office/drawing/2017/decorative" xmlns=""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97CAE694-E5D7-45D8-80CE-4067B6610E53}"/>
                </a:ext>
                <a:ext uri="{C183D7F6-B498-43B3-948B-1728B52AA6E4}">
                  <adec:decorative xmlns:adec="http://schemas.microsoft.com/office/drawing/2017/decorative" xmlns=""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xmlns=""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xmlns=""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xmlns="" id="{8E1496D8-400A-5B47-8EB7-1C1777E3A561}"/>
              </a:ext>
            </a:extLst>
          </p:cNvPr>
          <p:cNvSpPr>
            <a:spLocks noGrp="1"/>
          </p:cNvSpPr>
          <p:nvPr>
            <p:ph idx="1"/>
          </p:nvPr>
        </p:nvSpPr>
        <p:spPr>
          <a:xfrm>
            <a:off x="990600" y="1843088"/>
            <a:ext cx="10034093" cy="4333875"/>
          </a:xfrm>
        </p:spPr>
        <p:txBody>
          <a:bodyPr/>
          <a:lstStyle/>
          <a:p>
            <a:pPr marL="0" indent="0">
              <a:buNone/>
            </a:pPr>
            <a:r>
              <a:rPr lang="en-US" sz="4000" dirty="0"/>
              <a:t>Lord, we humbly seek Your guidance as we strive to align our wills with Yours. You have blessed Your entire creation with the grace of Your many gifts. Reveal Your will to us and teach us to be humble as we labor to do Your will and Your work. In Jesus’ name we pray. Amen.</a:t>
            </a:r>
            <a:endParaRPr lang="en-US" sz="4000" dirty="0"/>
          </a:p>
        </p:txBody>
      </p:sp>
    </p:spTree>
    <p:extLst>
      <p:ext uri="{BB962C8B-B14F-4D97-AF65-F5344CB8AC3E}">
        <p14:creationId xmlns:p14="http://schemas.microsoft.com/office/powerpoint/2010/main" val="3553201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xmlns="" id="{43F48B9D-EC76-4F49-BB61-718166E0DC70}"/>
              </a:ext>
            </a:extLst>
          </p:cNvPr>
          <p:cNvSpPr>
            <a:spLocks noGrp="1"/>
          </p:cNvSpPr>
          <p:nvPr>
            <p:ph idx="1"/>
          </p:nvPr>
        </p:nvSpPr>
        <p:spPr>
          <a:xfrm>
            <a:off x="945992" y="1869888"/>
            <a:ext cx="10515600" cy="4481051"/>
          </a:xfrm>
        </p:spPr>
        <p:txBody>
          <a:bodyPr>
            <a:noAutofit/>
          </a:bodyPr>
          <a:lstStyle/>
          <a:p>
            <a:pPr>
              <a:lnSpc>
                <a:spcPct val="100000"/>
              </a:lnSpc>
              <a:buFont typeface="Wingdings" charset="2"/>
              <a:buChar char="Ø"/>
            </a:pPr>
            <a:r>
              <a:rPr lang="en-US" sz="3200" dirty="0"/>
              <a:t>The lesson topic for Sunday, December 20, 2020, is “International Honor for the King of the World.” The Devotional Reading is Exodus 1:8-22, and both the Background Scripture and the Printed Text are </a:t>
            </a:r>
            <a:r>
              <a:rPr lang="en-US" sz="3200" dirty="0" smtClean="0"/>
              <a:t/>
            </a:r>
            <a:br>
              <a:rPr lang="en-US" sz="3200" dirty="0" smtClean="0"/>
            </a:br>
            <a:r>
              <a:rPr lang="en-US" sz="3200" dirty="0" smtClean="0"/>
              <a:t>Matthew </a:t>
            </a:r>
            <a:r>
              <a:rPr lang="en-US" sz="3200" dirty="0"/>
              <a:t>2:7-15.</a:t>
            </a:r>
          </a:p>
          <a:p>
            <a:pPr>
              <a:lnSpc>
                <a:spcPct val="100000"/>
              </a:lnSpc>
              <a:buFont typeface="Wingdings" charset="2"/>
              <a:buChar char="Ø"/>
            </a:pPr>
            <a:r>
              <a:rPr lang="en-US" sz="3200" dirty="0"/>
              <a:t>While reading the Background Scripture, please consider this: “In what ways can we demonstrate the honor that is due to the King of the world?”</a:t>
            </a:r>
            <a:endParaRPr lang="en-US" sz="3200"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TotalTime>
  <Words>807</Words>
  <Application>Microsoft Macintosh PowerPoint</Application>
  <PresentationFormat>Widescreen</PresentationFormat>
  <Paragraphs>46</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Calibri Light</vt:lpstr>
      <vt:lpstr>Wingdings</vt:lpstr>
      <vt:lpstr>Arial</vt:lpstr>
      <vt:lpstr>Office Theme</vt:lpstr>
      <vt:lpstr>PowerPoint Presentation</vt:lpstr>
      <vt:lpstr>WINTER QUARTER THEME:  “The Call of God in the New Testament”  UNIT I:  “The Beginning of a Call”</vt:lpstr>
      <vt:lpstr>LESSON 2: Sunday, December 13, 2020</vt:lpstr>
      <vt:lpstr>Devotional Reading:  Isaiah 42:1-9   Background Scripture:  Matthew 1:18-25   Print Passage:  Matthew 1:18-25</vt:lpstr>
      <vt:lpstr>KEY VERSE:</vt:lpstr>
      <vt:lpstr>LESSON AIMS:</vt:lpstr>
      <vt:lpstr>KEY TERMS:</vt:lpstr>
      <vt:lpstr>KEY TERMS:</vt:lpstr>
      <vt:lpstr>INTRODUCTION</vt:lpstr>
      <vt:lpstr>BIBLICAL CONTEXT</vt:lpstr>
      <vt:lpstr>Destined to Save from Birth (Matthew 1:18-21, NIV)</vt:lpstr>
      <vt:lpstr>PowerPoint Presentation</vt:lpstr>
      <vt:lpstr>What Do You Think? </vt:lpstr>
      <vt:lpstr>Destined to Be with Us from Birth  (Matthew 1:22-25, NIV)</vt:lpstr>
      <vt:lpstr>PowerPoint Presentation</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Hardin</cp:lastModifiedBy>
  <cp:revision>30</cp:revision>
  <dcterms:created xsi:type="dcterms:W3CDTF">2020-10-13T22:27:56Z</dcterms:created>
  <dcterms:modified xsi:type="dcterms:W3CDTF">2020-11-17T18:14:55Z</dcterms:modified>
</cp:coreProperties>
</file>