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68" r:id="rId13"/>
    <p:sldId id="275" r:id="rId14"/>
    <p:sldId id="271" r:id="rId15"/>
    <p:sldId id="286" r:id="rId16"/>
    <p:sldId id="284" r:id="rId17"/>
    <p:sldId id="285" r:id="rId18"/>
    <p:sldId id="276" r:id="rId19"/>
    <p:sldId id="278" r:id="rId20"/>
    <p:sldId id="279"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079"/>
    <p:restoredTop sz="95385"/>
  </p:normalViewPr>
  <p:slideViewPr>
    <p:cSldViewPr snapToGrid="0" snapToObjects="1">
      <p:cViewPr varScale="1">
        <p:scale>
          <a:sx n="50" d="100"/>
          <a:sy n="50" d="100"/>
        </p:scale>
        <p:origin x="184" y="1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75BE91C-893A-BB4D-9C26-15F096172E2B}"/>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E6B23DD-44DA-6B47-828B-C4B2D4ED3AC1}"/>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A2A4627-2E7E-DC44-8EA0-CCAB84C3D1C7}"/>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C84559-FB6C-9446-B9C0-BF678979A8BE}"/>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E017D9-D9F0-C34D-9A39-7A83AFCAA1C6}"/>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8" name="Footer Placeholder 7">
            <a:extLst>
              <a:ext uri="{FF2B5EF4-FFF2-40B4-BE49-F238E27FC236}">
                <a16:creationId xmlns:a16="http://schemas.microsoft.com/office/drawing/2014/main" xmlns=""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B72DA23-E393-ED4A-92E9-6E2E314A0CE7}"/>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4" name="Footer Placeholder 3">
            <a:extLst>
              <a:ext uri="{FF2B5EF4-FFF2-40B4-BE49-F238E27FC236}">
                <a16:creationId xmlns:a16="http://schemas.microsoft.com/office/drawing/2014/main" xmlns=""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43343B0-1FC7-EF45-B610-B1CF0D451C85}"/>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3" name="Footer Placeholder 2">
            <a:extLst>
              <a:ext uri="{FF2B5EF4-FFF2-40B4-BE49-F238E27FC236}">
                <a16:creationId xmlns:a16="http://schemas.microsoft.com/office/drawing/2014/main" xmlns=""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6948A84-1DE2-EE40-A948-6186B020A0E9}"/>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C90EA1D-A4EC-0044-996B-9ED1B65399BC}"/>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6" name="Footer Placeholder 5">
            <a:extLst>
              <a:ext uri="{FF2B5EF4-FFF2-40B4-BE49-F238E27FC236}">
                <a16:creationId xmlns:a16="http://schemas.microsoft.com/office/drawing/2014/main" xmlns=""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2BF911-1000-0D4C-8CB1-1C99BE71E69E}"/>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69526D3-5716-8B4C-B50E-806EBFC7FBAD}"/>
              </a:ext>
            </a:extLst>
          </p:cNvPr>
          <p:cNvSpPr>
            <a:spLocks noGrp="1"/>
          </p:cNvSpPr>
          <p:nvPr>
            <p:ph type="dt" sz="half" idx="10"/>
          </p:nvPr>
        </p:nvSpPr>
        <p:spPr/>
        <p:txBody>
          <a:body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11/20/20</a:t>
            </a:fld>
            <a:endParaRPr lang="en-US"/>
          </a:p>
        </p:txBody>
      </p:sp>
      <p:sp>
        <p:nvSpPr>
          <p:cNvPr id="5" name="Footer Placeholder 4">
            <a:extLst>
              <a:ext uri="{FF2B5EF4-FFF2-40B4-BE49-F238E27FC236}">
                <a16:creationId xmlns:a16="http://schemas.microsoft.com/office/drawing/2014/main" xmlns=""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image" Target="../media/image2.svg"/><Relationship Id="rId6"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D4B52C7E-3049-4545-956A-6D8F73F234DB}"/>
              </a:ext>
              <a:ext uri="{C183D7F6-B498-43B3-948B-1728B52AA6E4}">
                <adec:decorative xmlns:adec="http://schemas.microsoft.com/office/drawing/2017/decorative" xmlns=""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xmlns="" id="{46669882-9FD4-41D7-A5A6-A4A2E44A2ABF}"/>
              </a:ext>
              <a:ext uri="{C183D7F6-B498-43B3-948B-1728B52AA6E4}">
                <adec:decorative xmlns:adec="http://schemas.microsoft.com/office/drawing/2017/decorative" xmlns="" val="1"/>
              </a:ext>
            </a:extLst>
          </p:cNvPr>
          <p:cNvPicPr>
            <a:picLocks noChangeAspect="1"/>
          </p:cNvPicPr>
          <p:nvPr/>
        </p:nvPicPr>
        <p:blipFill>
          <a:blip r:embed="rId2">
            <a:extLst>
              <a:ext uri="{96DAC541-7B7A-43D3-8B79-37D633B846F1}">
                <asvg:svgBlip xmlns:asvg="http://schemas.microsoft.com/office/drawing/2016/SVG/main" xmlns="" r:embed="rId5"/>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smtClean="0">
                <a:solidFill>
                  <a:schemeClr val="bg1"/>
                </a:solidFill>
                <a:latin typeface="Arial" panose="020B0604020202020204" pitchFamily="34" charset="0"/>
                <a:cs typeface="Arial" panose="020B0604020202020204" pitchFamily="34" charset="0"/>
              </a:rPr>
              <a:t>FAITH PATHWAY </a:t>
            </a:r>
            <a:r>
              <a:rPr lang="en" sz="3200" b="1" dirty="0" smtClean="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a:t>
            </a:r>
            <a:r>
              <a:rPr lang="en-US" sz="3200" b="1" dirty="0" smtClean="0">
                <a:solidFill>
                  <a:schemeClr val="bg1"/>
                </a:solidFill>
                <a:latin typeface="Arial" panose="020B0604020202020204" pitchFamily="34" charset="0"/>
                <a:cs typeface="Arial" panose="020B0604020202020204" pitchFamily="34" charset="0"/>
              </a:rPr>
              <a:t>2020</a:t>
            </a:r>
          </a:p>
          <a:p>
            <a:pPr algn="ctr"/>
            <a:r>
              <a:rPr lang="en-US" sz="3200" b="1" dirty="0" smtClean="0">
                <a:solidFill>
                  <a:schemeClr val="bg1"/>
                </a:solidFill>
                <a:latin typeface="Arial" panose="020B0604020202020204" pitchFamily="34" charset="0"/>
                <a:cs typeface="Arial" panose="020B0604020202020204" pitchFamily="34" charset="0"/>
              </a:rPr>
              <a:t>UNIT 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xmlns="" id="{2CBF662F-A198-4AD3-8EBC-0EC9A52B2994}"/>
                </a:ext>
                <a:ext uri="{C183D7F6-B498-43B3-948B-1728B52AA6E4}">
                  <adec:decorative xmlns:adec="http://schemas.microsoft.com/office/drawing/2017/decorative" xmlns=""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142E86C5-8E5F-4620-A4FB-D1F926179D18}"/>
                </a:ext>
                <a:ext uri="{C183D7F6-B498-43B3-948B-1728B52AA6E4}">
                  <adec:decorative xmlns:adec="http://schemas.microsoft.com/office/drawing/2017/decorative" xmlns=""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a:t>
            </a:r>
            <a:r>
              <a:rPr lang="en-US" sz="5400" b="1" dirty="0" smtClean="0">
                <a:solidFill>
                  <a:srgbClr val="074E97"/>
                </a:solidFill>
              </a:rPr>
              <a:t>God</a:t>
            </a:r>
            <a:br>
              <a:rPr lang="en-US" sz="5400" b="1" dirty="0" smtClean="0">
                <a:solidFill>
                  <a:srgbClr val="074E97"/>
                </a:solidFill>
              </a:rPr>
            </a:br>
            <a:r>
              <a:rPr lang="en-US" sz="5400" b="1" dirty="0" smtClean="0">
                <a:solidFill>
                  <a:srgbClr val="074E97"/>
                </a:solidFill>
              </a:rPr>
              <a:t>in the New </a:t>
            </a:r>
            <a:r>
              <a:rPr lang="en-US" sz="5400" b="1" dirty="0">
                <a:solidFill>
                  <a:srgbClr val="074E97"/>
                </a:solidFill>
              </a:rPr>
              <a:t>Testament”</a:t>
            </a: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dirty="0">
                <a:solidFill>
                  <a:srgbClr val="074E97"/>
                </a:solidFill>
                <a:latin typeface="Arial" panose="020B0604020202020204" pitchFamily="34" charset="0"/>
                <a:cs typeface="Arial" panose="020B0604020202020204" pitchFamily="34" charset="0"/>
              </a:rPr>
              <a:t/>
            </a: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Beginning of a Call</a:t>
            </a:r>
            <a:r>
              <a:rPr lang="en" sz="5400" dirty="0" smtClean="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41B60141-2182-F843-A676-5FEDB43FC5A1}"/>
              </a:ext>
            </a:extLst>
          </p:cNvPr>
          <p:cNvSpPr>
            <a:spLocks noGrp="1"/>
          </p:cNvSpPr>
          <p:nvPr>
            <p:ph type="title"/>
          </p:nvPr>
        </p:nvSpPr>
        <p:spPr/>
        <p:txBody>
          <a:bodyPr>
            <a:normAutofit fontScale="90000"/>
          </a:bodyPr>
          <a:lstStyle/>
          <a:p>
            <a:r>
              <a:rPr lang="en-US" sz="5400" b="1" dirty="0">
                <a:solidFill>
                  <a:schemeClr val="bg1"/>
                </a:solidFill>
              </a:rPr>
              <a:t>LESSON </a:t>
            </a:r>
            <a:r>
              <a:rPr lang="en-US" sz="5400" b="1" dirty="0" smtClean="0">
                <a:solidFill>
                  <a:schemeClr val="bg1"/>
                </a:solidFill>
              </a:rPr>
              <a:t>3: </a:t>
            </a:r>
            <a:r>
              <a:rPr lang="en-US" sz="5400" b="1" dirty="0">
                <a:solidFill>
                  <a:schemeClr val="bg1"/>
                </a:solidFill>
              </a:rPr>
              <a:t>Sunday, December </a:t>
            </a:r>
            <a:r>
              <a:rPr lang="en-US" sz="5400" b="1" dirty="0" smtClean="0">
                <a:solidFill>
                  <a:schemeClr val="bg1"/>
                </a:solidFill>
              </a:rPr>
              <a:t>20, </a:t>
            </a:r>
            <a:r>
              <a:rPr lang="en-US" sz="5400" b="1" dirty="0">
                <a:solidFill>
                  <a:schemeClr val="bg1"/>
                </a:solidFill>
              </a:rPr>
              <a:t>2020</a:t>
            </a:r>
          </a:p>
        </p:txBody>
      </p:sp>
      <p:sp>
        <p:nvSpPr>
          <p:cNvPr id="3" name="Content Placeholder 2">
            <a:extLst>
              <a:ext uri="{FF2B5EF4-FFF2-40B4-BE49-F238E27FC236}">
                <a16:creationId xmlns:a16="http://schemas.microsoft.com/office/drawing/2014/main" xmlns="" id="{459213CB-C9AE-9245-BE05-1F1BA9D41FA7}"/>
              </a:ext>
            </a:extLst>
          </p:cNvPr>
          <p:cNvSpPr>
            <a:spLocks noGrp="1"/>
          </p:cNvSpPr>
          <p:nvPr>
            <p:ph idx="1"/>
          </p:nvPr>
        </p:nvSpPr>
        <p:spPr>
          <a:xfrm>
            <a:off x="838200" y="2765501"/>
            <a:ext cx="10246112" cy="3411461"/>
          </a:xfrm>
        </p:spPr>
        <p:txBody>
          <a:bodyPr>
            <a:normAutofit/>
          </a:bodyPr>
          <a:lstStyle/>
          <a:p>
            <a:r>
              <a:rPr lang="en-US" sz="4000" b="1" dirty="0"/>
              <a:t>Lesson Title</a:t>
            </a:r>
            <a:r>
              <a:rPr lang="en-US" sz="4000" b="1" dirty="0" smtClean="0"/>
              <a:t>: </a:t>
            </a:r>
            <a:r>
              <a:rPr lang="en-US" sz="4000" dirty="0"/>
              <a:t>“International Honor for the King of the World”</a:t>
            </a:r>
            <a:r>
              <a:rPr lang="en-US" sz="4000" dirty="0" smtClean="0"/>
              <a:t> </a:t>
            </a:r>
            <a:r>
              <a:rPr lang="en-US" sz="4000" dirty="0" smtClean="0"/>
              <a:t/>
            </a:r>
            <a:br>
              <a:rPr lang="en-US" sz="4000" dirty="0" smtClean="0"/>
            </a:br>
            <a:r>
              <a:rPr lang="en-US" sz="4000" dirty="0" smtClean="0"/>
              <a:t>(</a:t>
            </a:r>
            <a:r>
              <a:rPr lang="en-US" sz="4000" i="1" dirty="0"/>
              <a:t>Faith Pathway</a:t>
            </a:r>
            <a:r>
              <a:rPr lang="en-US" sz="4000" dirty="0"/>
              <a:t>)</a:t>
            </a:r>
          </a:p>
          <a:p>
            <a:r>
              <a:rPr lang="en-US" sz="4000" b="1" dirty="0"/>
              <a:t>Lesson Title: </a:t>
            </a:r>
            <a:r>
              <a:rPr lang="en-US" sz="4000" dirty="0"/>
              <a:t>“A Regal Response to Holy Light</a:t>
            </a:r>
            <a:r>
              <a:rPr lang="en-US" sz="4000" dirty="0" smtClean="0"/>
              <a:t>”</a:t>
            </a:r>
            <a:br>
              <a:rPr lang="en-US" sz="4000" dirty="0" smtClean="0"/>
            </a:br>
            <a:r>
              <a:rPr lang="en-US" sz="4000" dirty="0" smtClean="0"/>
              <a:t>(</a:t>
            </a:r>
            <a:r>
              <a:rPr lang="en-US" sz="4000" i="1" dirty="0"/>
              <a:t>Townsend Press SS Commentary</a:t>
            </a:r>
            <a:r>
              <a:rPr lang="en-US" sz="4000" b="1" dirty="0" smtClean="0"/>
              <a:t>)</a:t>
            </a:r>
            <a:endParaRPr lang="en-US" sz="4000" dirty="0"/>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Exodus 1:8-22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Matthew 2:7-15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r>
              <a:rPr lang="en-US" sz="4000" dirty="0">
                <a:solidFill>
                  <a:srgbClr val="074E97"/>
                </a:solidFill>
                <a:latin typeface="Calibri" charset="0"/>
                <a:ea typeface="Calibri" charset="0"/>
                <a:cs typeface="Calibri" charset="0"/>
              </a:rPr>
              <a:t/>
            </a:r>
            <a:br>
              <a:rPr lang="en-US" sz="4000" dirty="0">
                <a:solidFill>
                  <a:srgbClr val="074E97"/>
                </a:solidFill>
                <a:latin typeface="Calibri" charset="0"/>
                <a:ea typeface="Calibri" charset="0"/>
                <a:cs typeface="Calibri" charset="0"/>
              </a:rPr>
            </a:br>
            <a:r>
              <a:rPr lang="en-US" sz="4000" dirty="0">
                <a:solidFill>
                  <a:srgbClr val="074E97"/>
                </a:solidFill>
              </a:rPr>
              <a:t> </a:t>
            </a:r>
            <a:r>
              <a:rPr lang="en-US" sz="4000" dirty="0">
                <a:solidFill>
                  <a:srgbClr val="074E97"/>
                </a:solidFill>
                <a:latin typeface="Calibri" charset="0"/>
                <a:ea typeface="Calibri" charset="0"/>
                <a:cs typeface="Calibri" charset="0"/>
              </a:rPr>
              <a:t>Matthew 2:7-15</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xmlns="" id="{39ACE7A8-C807-9046-AF28-721CE738093E}"/>
              </a:ext>
            </a:extLst>
          </p:cNvPr>
          <p:cNvSpPr>
            <a:spLocks noGrp="1"/>
          </p:cNvSpPr>
          <p:nvPr>
            <p:ph idx="1"/>
          </p:nvPr>
        </p:nvSpPr>
        <p:spPr>
          <a:xfrm>
            <a:off x="726690" y="1825625"/>
            <a:ext cx="10515600" cy="4351338"/>
          </a:xfrm>
        </p:spPr>
        <p:txBody>
          <a:bodyPr>
            <a:noAutofit/>
          </a:bodyPr>
          <a:lstStyle/>
          <a:p>
            <a:r>
              <a:rPr lang="en-US" sz="3200" dirty="0"/>
              <a:t>When they were come into the house, they saw the young child with Mary his mother, and fell down, and worshipped him: and when they had opened their treasures, they presented unto him gifts; gold, and frankincense and myrrh. (Matthew 2:11, KJV)</a:t>
            </a:r>
          </a:p>
          <a:p>
            <a:r>
              <a:rPr lang="en-US" sz="3200" dirty="0"/>
              <a:t>On coming to the house, they saw the child with his mother Mary, and they bowed down and worshiped him. Then they opened their treasures and presented him with gifts of gold, frankincense and myrrh. (Matthew 2:11, NIV</a:t>
            </a:r>
            <a:r>
              <a:rPr lang="en-US" sz="3200" dirty="0" smtClean="0"/>
              <a:t>)</a:t>
            </a:r>
            <a:endParaRPr lang="en-US" sz="3200" dirty="0"/>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93B00782-F657-A847-BC91-7663BC59BEDE}"/>
              </a:ext>
            </a:extLst>
          </p:cNvPr>
          <p:cNvSpPr>
            <a:spLocks noGrp="1"/>
          </p:cNvSpPr>
          <p:nvPr>
            <p:ph type="title"/>
          </p:nvPr>
        </p:nvSpPr>
        <p:spPr>
          <a:xfrm>
            <a:off x="557560" y="500970"/>
            <a:ext cx="4269059" cy="942975"/>
          </a:xfrm>
        </p:spPr>
        <p:txBody>
          <a:bodyPr>
            <a:normAutofit/>
          </a:bodyPr>
          <a:lstStyle/>
          <a:p>
            <a:r>
              <a:rPr lang="en-US" sz="5300" b="1" dirty="0" smtClean="0">
                <a:solidFill>
                  <a:schemeClr val="bg1"/>
                </a:solidFill>
              </a:rPr>
              <a:t>LESSON </a:t>
            </a:r>
            <a:r>
              <a:rPr lang="en-US" sz="5300" b="1" dirty="0">
                <a:solidFill>
                  <a:schemeClr val="bg1"/>
                </a:solidFill>
              </a:rPr>
              <a:t>AIMS</a:t>
            </a:r>
            <a:r>
              <a:rPr lang="en-US" sz="5300" b="1" dirty="0" smtClean="0">
                <a:solidFill>
                  <a:schemeClr val="bg1"/>
                </a:solidFill>
              </a:rPr>
              <a:t>:</a:t>
            </a:r>
            <a:endParaRPr lang="en-US" sz="6600" b="1" dirty="0">
              <a:solidFill>
                <a:schemeClr val="bg1"/>
              </a:solidFill>
            </a:endParaRPr>
          </a:p>
        </p:txBody>
      </p:sp>
      <p:sp>
        <p:nvSpPr>
          <p:cNvPr id="3" name="Content Placeholder 2">
            <a:extLst>
              <a:ext uri="{FF2B5EF4-FFF2-40B4-BE49-F238E27FC236}">
                <a16:creationId xmlns:a16="http://schemas.microsoft.com/office/drawing/2014/main" xmlns="" id="{6AC395DE-64D4-9147-B7F8-594B79EC5844}"/>
              </a:ext>
            </a:extLst>
          </p:cNvPr>
          <p:cNvSpPr>
            <a:spLocks noGrp="1"/>
          </p:cNvSpPr>
          <p:nvPr>
            <p:ph idx="1"/>
          </p:nvPr>
        </p:nvSpPr>
        <p:spPr>
          <a:xfrm>
            <a:off x="838200" y="1717288"/>
            <a:ext cx="10515600" cy="4459675"/>
          </a:xfrm>
        </p:spPr>
        <p:txBody>
          <a:bodyPr>
            <a:normAutofit fontScale="92500" lnSpcReduction="20000"/>
          </a:bodyPr>
          <a:lstStyle/>
          <a:p>
            <a:pPr marL="0" lvl="0" indent="0">
              <a:buNone/>
            </a:pPr>
            <a:r>
              <a:rPr lang="en-US" sz="4400" dirty="0"/>
              <a:t>As a result of experiencing this lesson, you should be able to do these things: </a:t>
            </a:r>
          </a:p>
          <a:p>
            <a:pPr lvl="0"/>
            <a:r>
              <a:rPr lang="en-US" sz="4400" dirty="0"/>
              <a:t>Explain how the wise men point to the global nature of Jesus’ mission.</a:t>
            </a:r>
          </a:p>
          <a:p>
            <a:pPr lvl="0"/>
            <a:r>
              <a:rPr lang="en-US" sz="4400" dirty="0"/>
              <a:t>Grieve for those who </a:t>
            </a:r>
            <a:r>
              <a:rPr lang="en-US" sz="4400" dirty="0" err="1"/>
              <a:t>suer</a:t>
            </a:r>
            <a:r>
              <a:rPr lang="en-US" sz="4400" dirty="0"/>
              <a:t> innocently due to the world’s brokenness and sin.</a:t>
            </a:r>
          </a:p>
          <a:p>
            <a:pPr lvl="0"/>
            <a:r>
              <a:rPr lang="en-US" sz="4400" dirty="0"/>
              <a:t>Join with peoples of every ethnicity and culture to worship Jesus, the King of all nations.</a:t>
            </a:r>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23900" y="1270000"/>
            <a:ext cx="10349260" cy="4964413"/>
          </a:xfrm>
        </p:spPr>
        <p:txBody>
          <a:bodyPr>
            <a:noAutofit/>
          </a:bodyPr>
          <a:lstStyle/>
          <a:p>
            <a:r>
              <a:rPr lang="en-US" sz="3600" b="1" dirty="0">
                <a:solidFill>
                  <a:srgbClr val="074E97"/>
                </a:solidFill>
              </a:rPr>
              <a:t>Behold</a:t>
            </a:r>
            <a:r>
              <a:rPr lang="en-US" sz="3600" dirty="0">
                <a:solidFill>
                  <a:srgbClr val="074E97"/>
                </a:solidFill>
              </a:rPr>
              <a:t> (verse 13 [KJV only])—</a:t>
            </a:r>
            <a:r>
              <a:rPr lang="en-US" sz="3600" dirty="0"/>
              <a:t>Greek: </a:t>
            </a:r>
            <a:r>
              <a:rPr lang="en-US" sz="3600" dirty="0" err="1"/>
              <a:t>idou</a:t>
            </a:r>
            <a:r>
              <a:rPr lang="en-US" sz="3600" dirty="0"/>
              <a:t> (id-</a:t>
            </a:r>
            <a:r>
              <a:rPr lang="en-US" sz="3600" dirty="0" err="1"/>
              <a:t>oo</a:t>
            </a:r>
            <a:r>
              <a:rPr lang="en-US" sz="3600" dirty="0"/>
              <a:t>’): look; see; lo</a:t>
            </a:r>
            <a:r>
              <a:rPr lang="en-US" sz="3600" dirty="0" smtClean="0"/>
              <a:t>.</a:t>
            </a:r>
            <a:endParaRPr lang="en-US" sz="3600" dirty="0"/>
          </a:p>
          <a:p>
            <a:r>
              <a:rPr lang="en-US" sz="3600" b="1" dirty="0">
                <a:solidFill>
                  <a:srgbClr val="074E97"/>
                </a:solidFill>
              </a:rPr>
              <a:t>Magi </a:t>
            </a:r>
            <a:r>
              <a:rPr lang="en-US" sz="3600" dirty="0">
                <a:solidFill>
                  <a:srgbClr val="074E97"/>
                </a:solidFill>
              </a:rPr>
              <a:t>(verse 7)—</a:t>
            </a:r>
            <a:r>
              <a:rPr lang="en-US" sz="3600" dirty="0"/>
              <a:t>Greek: </a:t>
            </a:r>
            <a:r>
              <a:rPr lang="en-US" sz="3600" dirty="0" err="1"/>
              <a:t>magos</a:t>
            </a:r>
            <a:r>
              <a:rPr lang="en-US" sz="3600" dirty="0"/>
              <a:t> (mag’-</a:t>
            </a:r>
            <a:r>
              <a:rPr lang="en-US" sz="3600" dirty="0" err="1"/>
              <a:t>os</a:t>
            </a:r>
            <a:r>
              <a:rPr lang="en-US" sz="3600" dirty="0"/>
              <a:t>): a </a:t>
            </a:r>
            <a:r>
              <a:rPr lang="en-US" sz="3600" dirty="0" err="1"/>
              <a:t>Magian</a:t>
            </a:r>
            <a:r>
              <a:rPr lang="en-US" sz="3600" dirty="0"/>
              <a:t>; an (Oriental) astrologer; by implication a magician; “wise men” (KJV</a:t>
            </a:r>
            <a:r>
              <a:rPr lang="en-US" sz="3600" dirty="0" smtClean="0"/>
              <a:t>).</a:t>
            </a:r>
            <a:endParaRPr lang="en-US" sz="3600" dirty="0"/>
          </a:p>
          <a:p>
            <a:r>
              <a:rPr lang="en-US" sz="3600" b="1" dirty="0">
                <a:solidFill>
                  <a:srgbClr val="074E97"/>
                </a:solidFill>
              </a:rPr>
              <a:t>Rejoiced</a:t>
            </a:r>
            <a:r>
              <a:rPr lang="en-US" sz="3600" dirty="0">
                <a:solidFill>
                  <a:srgbClr val="074E97"/>
                </a:solidFill>
              </a:rPr>
              <a:t> (verse 10)—</a:t>
            </a:r>
            <a:r>
              <a:rPr lang="en-US" sz="3600" dirty="0"/>
              <a:t>Greek: </a:t>
            </a:r>
            <a:r>
              <a:rPr lang="en-US" sz="3600" dirty="0" err="1"/>
              <a:t>chairó</a:t>
            </a:r>
            <a:r>
              <a:rPr lang="en-US" sz="3600" dirty="0"/>
              <a:t> (</a:t>
            </a:r>
            <a:r>
              <a:rPr lang="en-US" sz="3600" dirty="0" err="1"/>
              <a:t>khah</a:t>
            </a:r>
            <a:r>
              <a:rPr lang="en-US" sz="3600" dirty="0"/>
              <a:t>’-</a:t>
            </a:r>
            <a:r>
              <a:rPr lang="en-US" sz="3600" dirty="0" err="1"/>
              <a:t>ee-ro</a:t>
            </a:r>
            <a:r>
              <a:rPr lang="en-US" sz="3600" dirty="0"/>
              <a:t>): to have rejoiced; was glad; “were overjoyed” (NIV). Search (verse 8)—Greek: </a:t>
            </a:r>
            <a:r>
              <a:rPr lang="en-US" sz="3600" dirty="0" err="1"/>
              <a:t>zetéo</a:t>
            </a:r>
            <a:r>
              <a:rPr lang="en-US" sz="3600" dirty="0"/>
              <a:t> (</a:t>
            </a:r>
            <a:r>
              <a:rPr lang="en-US" sz="3600" dirty="0" err="1"/>
              <a:t>dzay</a:t>
            </a:r>
            <a:r>
              <a:rPr lang="en-US" sz="3600" dirty="0"/>
              <a:t>-</a:t>
            </a:r>
            <a:r>
              <a:rPr lang="en-US" sz="3600" dirty="0" err="1"/>
              <a:t>teh</a:t>
            </a:r>
            <a:r>
              <a:rPr lang="en-US" sz="3600" dirty="0"/>
              <a:t>’-o): to seek, examine closely.</a:t>
            </a:r>
          </a:p>
          <a:p>
            <a:endParaRPr lang="en-US" sz="3600" dirty="0"/>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xmlns="" id="{BF8A7B53-1F72-DC4C-AC7B-44F28F150EB5}"/>
              </a:ext>
            </a:extLst>
          </p:cNvPr>
          <p:cNvSpPr>
            <a:spLocks noGrp="1"/>
          </p:cNvSpPr>
          <p:nvPr>
            <p:ph idx="1"/>
          </p:nvPr>
        </p:nvSpPr>
        <p:spPr>
          <a:xfrm>
            <a:off x="787400" y="1300280"/>
            <a:ext cx="10285760" cy="4768996"/>
          </a:xfrm>
        </p:spPr>
        <p:txBody>
          <a:bodyPr>
            <a:noAutofit/>
          </a:bodyPr>
          <a:lstStyle/>
          <a:p>
            <a:r>
              <a:rPr lang="en-US" sz="3600" b="1" dirty="0" smtClean="0">
                <a:solidFill>
                  <a:srgbClr val="074E97"/>
                </a:solidFill>
              </a:rPr>
              <a:t>Star </a:t>
            </a:r>
            <a:r>
              <a:rPr lang="en-US" sz="3600" dirty="0">
                <a:solidFill>
                  <a:srgbClr val="074E97"/>
                </a:solidFill>
              </a:rPr>
              <a:t>(verse 7)—</a:t>
            </a:r>
            <a:r>
              <a:rPr lang="en-US" sz="3600" dirty="0"/>
              <a:t>Greek: </a:t>
            </a:r>
            <a:r>
              <a:rPr lang="en-US" sz="3600" dirty="0" err="1"/>
              <a:t>astér</a:t>
            </a:r>
            <a:r>
              <a:rPr lang="en-US" sz="3600" dirty="0"/>
              <a:t> (as-tare’): a star.</a:t>
            </a:r>
          </a:p>
          <a:p>
            <a:r>
              <a:rPr lang="en-US" sz="3600" b="1" dirty="0">
                <a:solidFill>
                  <a:srgbClr val="074E97"/>
                </a:solidFill>
              </a:rPr>
              <a:t>Worship</a:t>
            </a:r>
            <a:r>
              <a:rPr lang="en-US" sz="3600" dirty="0">
                <a:solidFill>
                  <a:srgbClr val="074E97"/>
                </a:solidFill>
              </a:rPr>
              <a:t> (verse 8)—</a:t>
            </a:r>
            <a:r>
              <a:rPr lang="en-US" sz="3600" dirty="0"/>
              <a:t>Greek: </a:t>
            </a:r>
            <a:r>
              <a:rPr lang="en-US" sz="3600" dirty="0" err="1"/>
              <a:t>proskuneó</a:t>
            </a:r>
            <a:r>
              <a:rPr lang="en-US" sz="3600" dirty="0"/>
              <a:t> (pros-</a:t>
            </a:r>
            <a:r>
              <a:rPr lang="en-US" sz="3600" dirty="0" err="1"/>
              <a:t>koo</a:t>
            </a:r>
            <a:r>
              <a:rPr lang="en-US" sz="3600" dirty="0"/>
              <a:t>-</a:t>
            </a:r>
            <a:r>
              <a:rPr lang="en-US" sz="3600" dirty="0" err="1"/>
              <a:t>neh</a:t>
            </a:r>
            <a:r>
              <a:rPr lang="en-US" sz="3600" dirty="0"/>
              <a:t>’-o): to express profound reverence</a:t>
            </a:r>
            <a:endParaRPr lang="en-US" sz="3600" dirty="0"/>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6B9B40-BEBA-9C45-B5A5-8EEECD8228F8}"/>
              </a:ext>
            </a:extLst>
          </p:cNvPr>
          <p:cNvSpPr>
            <a:spLocks noGrp="1"/>
          </p:cNvSpPr>
          <p:nvPr>
            <p:ph type="title"/>
          </p:nvPr>
        </p:nvSpPr>
        <p:spPr>
          <a:xfrm>
            <a:off x="490654" y="515265"/>
            <a:ext cx="4759712" cy="956693"/>
          </a:xfrm>
        </p:spPr>
        <p:txBody>
          <a:bodyPr>
            <a:normAutofit/>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CF50DC9A-DE1B-3445-9235-D130B32D40E2}"/>
              </a:ext>
            </a:extLst>
          </p:cNvPr>
          <p:cNvSpPr>
            <a:spLocks noGrp="1"/>
          </p:cNvSpPr>
          <p:nvPr>
            <p:ph type="title"/>
          </p:nvPr>
        </p:nvSpPr>
        <p:spPr>
          <a:xfrm>
            <a:off x="557560" y="365125"/>
            <a:ext cx="11012140" cy="1285875"/>
          </a:xfrm>
        </p:spPr>
        <p:txBody>
          <a:bodyPr>
            <a:normAutofit fontScale="90000"/>
          </a:bodyPr>
          <a:lstStyle/>
          <a:p>
            <a:pPr lvl="0"/>
            <a:r>
              <a:rPr lang="en-US" b="1" dirty="0">
                <a:solidFill>
                  <a:schemeClr val="bg1"/>
                </a:solidFill>
              </a:rPr>
              <a:t>Searching for the </a:t>
            </a:r>
            <a:r>
              <a:rPr lang="en-US" b="1" dirty="0" smtClean="0">
                <a:solidFill>
                  <a:schemeClr val="bg1"/>
                </a:solidFill>
              </a:rPr>
              <a:t>Light</a:t>
            </a:r>
            <a:br>
              <a:rPr lang="en-US" b="1" dirty="0" smtClean="0">
                <a:solidFill>
                  <a:schemeClr val="bg1"/>
                </a:solidFill>
              </a:rPr>
            </a:br>
            <a:r>
              <a:rPr lang="en-US" b="1" dirty="0" smtClean="0">
                <a:solidFill>
                  <a:schemeClr val="bg1"/>
                </a:solidFill>
              </a:rPr>
              <a:t>(Matthew </a:t>
            </a:r>
            <a:r>
              <a:rPr lang="en-US" b="1" dirty="0">
                <a:solidFill>
                  <a:schemeClr val="bg1"/>
                </a:solidFill>
              </a:rPr>
              <a:t>2:7-9, NIV)</a:t>
            </a:r>
            <a:endParaRPr lang="en-US" dirty="0">
              <a:solidFill>
                <a:schemeClr val="bg1"/>
              </a:solidFill>
            </a:endParaRPr>
          </a:p>
        </p:txBody>
      </p:sp>
      <p:sp>
        <p:nvSpPr>
          <p:cNvPr id="3" name="Content Placeholder 2">
            <a:extLst>
              <a:ext uri="{FF2B5EF4-FFF2-40B4-BE49-F238E27FC236}">
                <a16:creationId xmlns:a16="http://schemas.microsoft.com/office/drawing/2014/main" xmlns="" id="{7981A529-A655-214B-BE92-BA133D0F50C3}"/>
              </a:ext>
            </a:extLst>
          </p:cNvPr>
          <p:cNvSpPr>
            <a:spLocks noGrp="1"/>
          </p:cNvSpPr>
          <p:nvPr>
            <p:ph idx="1"/>
          </p:nvPr>
        </p:nvSpPr>
        <p:spPr>
          <a:xfrm>
            <a:off x="726690" y="2074127"/>
            <a:ext cx="10515600" cy="3916762"/>
          </a:xfrm>
        </p:spPr>
        <p:txBody>
          <a:bodyPr>
            <a:normAutofit/>
          </a:bodyPr>
          <a:lstStyle/>
          <a:p>
            <a:pPr marL="0" indent="0">
              <a:buNone/>
            </a:pPr>
            <a:r>
              <a:rPr lang="en-US" sz="4400" b="1" baseline="30000" dirty="0"/>
              <a:t>7 </a:t>
            </a:r>
            <a:r>
              <a:rPr lang="en-US" sz="4400" dirty="0"/>
              <a:t>Then Herod called the Magi secretly and found out from them the exact time the star had appeared. </a:t>
            </a:r>
            <a:r>
              <a:rPr lang="en-US" sz="4400" b="1" baseline="30000" dirty="0"/>
              <a:t>8 </a:t>
            </a:r>
            <a:r>
              <a:rPr lang="en-US" sz="4400" dirty="0"/>
              <a:t>He sent them to Bethlehem and said, “Go and search carefully for the child. As soon as you find him, report to me, so that I too may go and worship him.”</a:t>
            </a:r>
          </a:p>
          <a:p>
            <a:pPr marL="0" indent="0">
              <a:buNone/>
            </a:pPr>
            <a:endParaRPr lang="en-US" sz="4400" b="1" dirty="0"/>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60" y="1137424"/>
            <a:ext cx="11300222" cy="5201210"/>
            <a:chOff x="557560" y="423745"/>
            <a:chExt cx="11300222" cy="5914889"/>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5508702" y="423745"/>
              <a:ext cx="6349080" cy="541471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908903"/>
              <a:ext cx="10796236" cy="542973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126F24C9-E512-564B-99FE-748E4327E418}"/>
              </a:ext>
            </a:extLst>
          </p:cNvPr>
          <p:cNvSpPr>
            <a:spLocks noGrp="1"/>
          </p:cNvSpPr>
          <p:nvPr>
            <p:ph idx="1"/>
          </p:nvPr>
        </p:nvSpPr>
        <p:spPr>
          <a:xfrm>
            <a:off x="838200" y="2311400"/>
            <a:ext cx="10515596" cy="3954771"/>
          </a:xfrm>
        </p:spPr>
        <p:txBody>
          <a:bodyPr>
            <a:normAutofit/>
          </a:bodyPr>
          <a:lstStyle/>
          <a:p>
            <a:pPr marL="0" indent="0">
              <a:buNone/>
            </a:pPr>
            <a:r>
              <a:rPr lang="en-US" sz="4400" b="1" baseline="30000" dirty="0"/>
              <a:t>9 </a:t>
            </a:r>
            <a:r>
              <a:rPr lang="en-US" sz="4400" dirty="0"/>
              <a:t>After they had heard the king, they went on their way, and the star they had seen when it rose went ahead of them until it stopped over the place where the child was</a:t>
            </a:r>
            <a:r>
              <a:rPr lang="en-US" sz="4400" dirty="0" smtClean="0"/>
              <a:t>.</a:t>
            </a:r>
            <a:endParaRPr lang="en-US" sz="4400" dirty="0"/>
          </a:p>
        </p:txBody>
      </p:sp>
    </p:spTree>
    <p:extLst>
      <p:ext uri="{BB962C8B-B14F-4D97-AF65-F5344CB8AC3E}">
        <p14:creationId xmlns:p14="http://schemas.microsoft.com/office/powerpoint/2010/main" val="71744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369423D3-AA17-034A-AEED-688F02260DFC}"/>
              </a:ext>
            </a:extLst>
          </p:cNvPr>
          <p:cNvSpPr>
            <a:spLocks noGrp="1"/>
          </p:cNvSpPr>
          <p:nvPr>
            <p:ph idx="1"/>
          </p:nvPr>
        </p:nvSpPr>
        <p:spPr>
          <a:xfrm>
            <a:off x="1070516" y="2217660"/>
            <a:ext cx="10283279" cy="3620801"/>
          </a:xfrm>
        </p:spPr>
        <p:txBody>
          <a:bodyPr>
            <a:noAutofit/>
          </a:bodyPr>
          <a:lstStyle/>
          <a:p>
            <a:pPr marL="0" indent="0">
              <a:buNone/>
            </a:pPr>
            <a:r>
              <a:rPr lang="en-US" sz="5400" b="1" dirty="0"/>
              <a:t>Share a time when you felt specifically led by God to a certain destination and/or answer. How did you react? </a:t>
            </a:r>
            <a:endParaRPr lang="en-US" sz="8000" dirty="0"/>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D1FAF3AE-BBA5-E14B-93BE-5802EFD082E0}"/>
              </a:ext>
            </a:extLst>
          </p:cNvPr>
          <p:cNvSpPr>
            <a:spLocks noGrp="1"/>
          </p:cNvSpPr>
          <p:nvPr>
            <p:ph type="title"/>
          </p:nvPr>
        </p:nvSpPr>
        <p:spPr>
          <a:xfrm>
            <a:off x="557568" y="365125"/>
            <a:ext cx="9424632" cy="1082675"/>
          </a:xfrm>
        </p:spPr>
        <p:txBody>
          <a:bodyPr>
            <a:normAutofit fontScale="90000"/>
          </a:bodyPr>
          <a:lstStyle/>
          <a:p>
            <a:r>
              <a:rPr lang="en-US" b="1" dirty="0">
                <a:solidFill>
                  <a:schemeClr val="bg1"/>
                </a:solidFill>
              </a:rPr>
              <a:t>Seeing the </a:t>
            </a:r>
            <a:r>
              <a:rPr lang="en-US" b="1" dirty="0" smtClean="0">
                <a:solidFill>
                  <a:schemeClr val="bg1"/>
                </a:solidFill>
              </a:rPr>
              <a:t>Light</a:t>
            </a:r>
            <a:br>
              <a:rPr lang="en-US" b="1" dirty="0" smtClean="0">
                <a:solidFill>
                  <a:schemeClr val="bg1"/>
                </a:solidFill>
              </a:rPr>
            </a:br>
            <a:r>
              <a:rPr lang="en-US" b="1" dirty="0" smtClean="0">
                <a:solidFill>
                  <a:schemeClr val="bg1"/>
                </a:solidFill>
              </a:rPr>
              <a:t>(Matthew </a:t>
            </a:r>
            <a:r>
              <a:rPr lang="en-US" b="1" dirty="0">
                <a:solidFill>
                  <a:schemeClr val="bg1"/>
                </a:solidFill>
              </a:rPr>
              <a:t>2:10-12, NIV)</a:t>
            </a:r>
            <a:endParaRPr lang="en-US" dirty="0">
              <a:solidFill>
                <a:schemeClr val="bg1"/>
              </a:solidFill>
            </a:endParaRPr>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791111" y="1713284"/>
            <a:ext cx="10329134" cy="4626751"/>
          </a:xfrm>
        </p:spPr>
        <p:txBody>
          <a:bodyPr>
            <a:noAutofit/>
          </a:bodyPr>
          <a:lstStyle/>
          <a:p>
            <a:pPr marL="0" indent="0" algn="just">
              <a:buNone/>
            </a:pPr>
            <a:r>
              <a:rPr lang="en-US" sz="4000" b="1" baseline="30000" dirty="0"/>
              <a:t>10 </a:t>
            </a:r>
            <a:r>
              <a:rPr lang="en-US" sz="4000" dirty="0"/>
              <a:t>When they saw the star, they </a:t>
            </a:r>
            <a:r>
              <a:rPr lang="en-US" sz="4000" dirty="0" smtClean="0"/>
              <a:t>were overjoyed</a:t>
            </a:r>
            <a:r>
              <a:rPr lang="en-US" sz="4000" dirty="0"/>
              <a:t>. </a:t>
            </a:r>
            <a:r>
              <a:rPr lang="en-US" sz="4000" b="1" baseline="30000" dirty="0"/>
              <a:t>11 </a:t>
            </a:r>
            <a:r>
              <a:rPr lang="en-US" sz="4000" dirty="0"/>
              <a:t>On coming to the house, they saw the child with his mother Mary, and they bowed down and worshiped him. Then they opened their treasures and presented him with gifts of gold, frankincense and myrrh. </a:t>
            </a:r>
            <a:r>
              <a:rPr lang="en-US" sz="4000" b="1" baseline="30000" dirty="0"/>
              <a:t>12 </a:t>
            </a:r>
            <a:r>
              <a:rPr lang="en-US" sz="4000" dirty="0"/>
              <a:t>And having been warned in a dream not to go back to Herod, they returned to their country by another route.</a:t>
            </a:r>
            <a:endParaRPr lang="en-US" sz="4000" dirty="0"/>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xmlns=""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9553FAFA-8B57-6E41-BDFC-074B3AD437BC}"/>
              </a:ext>
            </a:extLst>
          </p:cNvPr>
          <p:cNvSpPr>
            <a:spLocks noGrp="1"/>
          </p:cNvSpPr>
          <p:nvPr>
            <p:ph idx="1"/>
          </p:nvPr>
        </p:nvSpPr>
        <p:spPr>
          <a:xfrm>
            <a:off x="889000" y="1825625"/>
            <a:ext cx="10109200" cy="4351338"/>
          </a:xfrm>
        </p:spPr>
        <p:txBody>
          <a:bodyPr/>
          <a:lstStyle/>
          <a:p>
            <a:pPr marL="0" lvl="0" indent="0">
              <a:buNone/>
            </a:pPr>
            <a:r>
              <a:rPr lang="en-US" sz="4400" dirty="0"/>
              <a:t>Does God still guide us today? Share with the class a time when God’s Word offered guidance or direction for you.</a:t>
            </a:r>
            <a:endParaRPr lang="en-US" sz="4400" dirty="0"/>
          </a:p>
        </p:txBody>
      </p:sp>
    </p:spTree>
    <p:extLst>
      <p:ext uri="{BB962C8B-B14F-4D97-AF65-F5344CB8AC3E}">
        <p14:creationId xmlns:p14="http://schemas.microsoft.com/office/powerpoint/2010/main" val="486117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D1FAF3AE-BBA5-E14B-93BE-5802EFD082E0}"/>
              </a:ext>
            </a:extLst>
          </p:cNvPr>
          <p:cNvSpPr>
            <a:spLocks noGrp="1"/>
          </p:cNvSpPr>
          <p:nvPr>
            <p:ph type="title"/>
          </p:nvPr>
        </p:nvSpPr>
        <p:spPr>
          <a:xfrm>
            <a:off x="557568" y="314325"/>
            <a:ext cx="9424632" cy="1082675"/>
          </a:xfrm>
        </p:spPr>
        <p:txBody>
          <a:bodyPr>
            <a:normAutofit fontScale="90000"/>
          </a:bodyPr>
          <a:lstStyle/>
          <a:p>
            <a:r>
              <a:rPr lang="en-US" b="1" dirty="0">
                <a:solidFill>
                  <a:schemeClr val="bg1"/>
                </a:solidFill>
              </a:rPr>
              <a:t>Scripture about </a:t>
            </a:r>
            <a:r>
              <a:rPr lang="en-US" b="1">
                <a:solidFill>
                  <a:schemeClr val="bg1"/>
                </a:solidFill>
              </a:rPr>
              <a:t>the </a:t>
            </a:r>
            <a:r>
              <a:rPr lang="en-US" b="1" smtClean="0">
                <a:solidFill>
                  <a:schemeClr val="bg1"/>
                </a:solidFill>
              </a:rPr>
              <a:t>Light</a:t>
            </a:r>
            <a:br>
              <a:rPr lang="en-US" b="1" smtClean="0">
                <a:solidFill>
                  <a:schemeClr val="bg1"/>
                </a:solidFill>
              </a:rPr>
            </a:br>
            <a:r>
              <a:rPr lang="en-US" b="1" smtClean="0">
                <a:solidFill>
                  <a:schemeClr val="bg1"/>
                </a:solidFill>
              </a:rPr>
              <a:t>(Matthew </a:t>
            </a:r>
            <a:r>
              <a:rPr lang="en-US" b="1" dirty="0">
                <a:solidFill>
                  <a:schemeClr val="bg1"/>
                </a:solidFill>
              </a:rPr>
              <a:t>2:13-15, </a:t>
            </a:r>
            <a:r>
              <a:rPr lang="en-US" b="1">
                <a:solidFill>
                  <a:schemeClr val="bg1"/>
                </a:solidFill>
              </a:rPr>
              <a:t>NIV</a:t>
            </a:r>
            <a:r>
              <a:rPr lang="en-US" b="1" smtClean="0">
                <a:solidFill>
                  <a:schemeClr val="bg1"/>
                </a:solidFill>
              </a:rPr>
              <a:t>)</a:t>
            </a:r>
            <a:endParaRPr lang="en-US" dirty="0">
              <a:solidFill>
                <a:schemeClr val="bg1"/>
              </a:solidFill>
            </a:endParaRPr>
          </a:p>
        </p:txBody>
      </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791111" y="1713284"/>
            <a:ext cx="10329134" cy="4626751"/>
          </a:xfrm>
        </p:spPr>
        <p:txBody>
          <a:bodyPr>
            <a:noAutofit/>
          </a:bodyPr>
          <a:lstStyle/>
          <a:p>
            <a:pPr marL="0" indent="0">
              <a:buNone/>
            </a:pPr>
            <a:endParaRPr lang="en-US" sz="3600" baseline="30000" dirty="0"/>
          </a:p>
          <a:p>
            <a:pPr marL="0" indent="0">
              <a:buNone/>
            </a:pPr>
            <a:r>
              <a:rPr lang="en-US" sz="4000" b="1" baseline="30000" dirty="0"/>
              <a:t>13</a:t>
            </a:r>
            <a:r>
              <a:rPr lang="en-US" sz="4000" dirty="0"/>
              <a:t> When they had gone, an angel of the Lord appeared to Joseph in a dream. “Get up,” he said, “take the child and his mother and escape to Egypt. Stay there until I tell you, for Herod is going to search for the child to kill him.”</a:t>
            </a:r>
            <a:endParaRPr lang="en-US" sz="4000" dirty="0"/>
          </a:p>
        </p:txBody>
      </p:sp>
    </p:spTree>
    <p:extLst>
      <p:ext uri="{BB962C8B-B14F-4D97-AF65-F5344CB8AC3E}">
        <p14:creationId xmlns:p14="http://schemas.microsoft.com/office/powerpoint/2010/main" val="1949650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xmlns="" id="{76E27785-5864-6B44-81FA-4ED1C1012135}"/>
              </a:ext>
            </a:extLst>
          </p:cNvPr>
          <p:cNvSpPr>
            <a:spLocks noGrp="1"/>
          </p:cNvSpPr>
          <p:nvPr>
            <p:ph idx="1"/>
          </p:nvPr>
        </p:nvSpPr>
        <p:spPr>
          <a:xfrm>
            <a:off x="1146711" y="1992684"/>
            <a:ext cx="9749889" cy="3265115"/>
          </a:xfrm>
        </p:spPr>
        <p:txBody>
          <a:bodyPr>
            <a:noAutofit/>
          </a:bodyPr>
          <a:lstStyle/>
          <a:p>
            <a:pPr marL="0" indent="0" algn="just">
              <a:buNone/>
            </a:pPr>
            <a:r>
              <a:rPr lang="en-US" sz="4000" b="1" baseline="30000" dirty="0"/>
              <a:t>14</a:t>
            </a:r>
            <a:r>
              <a:rPr lang="en-US" sz="4000" dirty="0"/>
              <a:t> So he got up, took the child and his mother during the night and left for Egypt, </a:t>
            </a:r>
            <a:r>
              <a:rPr lang="en-US" sz="4000" b="1" baseline="30000" dirty="0"/>
              <a:t>15</a:t>
            </a:r>
            <a:r>
              <a:rPr lang="en-US" sz="4000" dirty="0"/>
              <a:t> where he stayed until the death of Herod. And so was fulfilled what the Lord had said through the prophet: “Out of Egypt I called my son</a:t>
            </a:r>
            <a:r>
              <a:rPr lang="en-US" sz="4000" dirty="0" smtClean="0"/>
              <a:t>.”</a:t>
            </a:r>
            <a:endParaRPr lang="en-US" sz="4000" dirty="0"/>
          </a:p>
        </p:txBody>
      </p:sp>
    </p:spTree>
    <p:extLst>
      <p:ext uri="{BB962C8B-B14F-4D97-AF65-F5344CB8AC3E}">
        <p14:creationId xmlns:p14="http://schemas.microsoft.com/office/powerpoint/2010/main" val="1101114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xmlns=""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xmlns="" id="{9553FAFA-8B57-6E41-BDFC-074B3AD437BC}"/>
              </a:ext>
            </a:extLst>
          </p:cNvPr>
          <p:cNvSpPr>
            <a:spLocks noGrp="1"/>
          </p:cNvSpPr>
          <p:nvPr>
            <p:ph idx="1"/>
          </p:nvPr>
        </p:nvSpPr>
        <p:spPr>
          <a:xfrm>
            <a:off x="889000" y="1825625"/>
            <a:ext cx="10109200" cy="4351338"/>
          </a:xfrm>
        </p:spPr>
        <p:txBody>
          <a:bodyPr/>
          <a:lstStyle/>
          <a:p>
            <a:pPr marL="0" lvl="0" indent="0">
              <a:buNone/>
            </a:pPr>
            <a:r>
              <a:rPr lang="en-US" sz="4400" dirty="0"/>
              <a:t>What word have you received from God either by the Holy Spirit’s affirmation in your heart or the preacher’s proclamation as confirmed by the Bible? What was your response?</a:t>
            </a:r>
            <a:endParaRPr lang="en-US" sz="4400" dirty="0"/>
          </a:p>
        </p:txBody>
      </p:sp>
    </p:spTree>
    <p:extLst>
      <p:ext uri="{BB962C8B-B14F-4D97-AF65-F5344CB8AC3E}">
        <p14:creationId xmlns:p14="http://schemas.microsoft.com/office/powerpoint/2010/main" val="251798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xmlns="" id="{32FD79E9-DA87-4AE3-AB4F-454E8B1C7E28}"/>
                </a:ext>
                <a:ext uri="{C183D7F6-B498-43B3-948B-1728B52AA6E4}">
                  <adec:decorative xmlns:adec="http://schemas.microsoft.com/office/drawing/2017/decorative" xmlns=""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97CAE694-E5D7-45D8-80CE-4067B6610E53}"/>
                </a:ext>
                <a:ext uri="{C183D7F6-B498-43B3-948B-1728B52AA6E4}">
                  <adec:decorative xmlns:adec="http://schemas.microsoft.com/office/drawing/2017/decorative" xmlns=""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xmlns=""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xmlns="" id="{3FA6EA72-8286-456D-962A-635BD29FF580}"/>
                </a:ext>
                <a:ext uri="{C183D7F6-B498-43B3-948B-1728B52AA6E4}">
                  <adec:decorative xmlns:adec="http://schemas.microsoft.com/office/drawing/2017/decorative" xmlns=""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xmlns=""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xmlns="" id="{8E1496D8-400A-5B47-8EB7-1C1777E3A561}"/>
              </a:ext>
            </a:extLst>
          </p:cNvPr>
          <p:cNvSpPr>
            <a:spLocks noGrp="1"/>
          </p:cNvSpPr>
          <p:nvPr>
            <p:ph idx="1"/>
          </p:nvPr>
        </p:nvSpPr>
        <p:spPr>
          <a:xfrm>
            <a:off x="1524001" y="2421985"/>
            <a:ext cx="8356600" cy="2759615"/>
          </a:xfrm>
        </p:spPr>
        <p:txBody>
          <a:bodyPr/>
          <a:lstStyle/>
          <a:p>
            <a:pPr marL="0" indent="0">
              <a:buNone/>
            </a:pPr>
            <a:r>
              <a:rPr lang="en-US" sz="4000" dirty="0"/>
              <a:t>Lord, help us to shine in this world. Help us to become vessels of Your light, drawing the lost to You. In Jesus’ name we pray. Amen.</a:t>
            </a:r>
            <a:endParaRPr lang="en-US" sz="4000" dirty="0"/>
          </a:p>
        </p:txBody>
      </p:sp>
    </p:spTree>
    <p:extLst>
      <p:ext uri="{BB962C8B-B14F-4D97-AF65-F5344CB8AC3E}">
        <p14:creationId xmlns:p14="http://schemas.microsoft.com/office/powerpoint/2010/main" val="355320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B601E3FC-2016-4085-9A4B-A172702EAAE1}"/>
              </a:ext>
              <a:ext uri="{C183D7F6-B498-43B3-948B-1728B52AA6E4}">
                <adec:decorative xmlns:adec="http://schemas.microsoft.com/office/drawing/2017/decorative" xmlns=""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xmlns="" id="{43F48B9D-EC76-4F49-BB61-718166E0DC70}"/>
              </a:ext>
            </a:extLst>
          </p:cNvPr>
          <p:cNvSpPr>
            <a:spLocks noGrp="1"/>
          </p:cNvSpPr>
          <p:nvPr>
            <p:ph idx="1"/>
          </p:nvPr>
        </p:nvSpPr>
        <p:spPr>
          <a:xfrm>
            <a:off x="1047592" y="1920774"/>
            <a:ext cx="9976008" cy="4430166"/>
          </a:xfrm>
        </p:spPr>
        <p:txBody>
          <a:bodyPr>
            <a:normAutofit fontScale="92500"/>
          </a:bodyPr>
          <a:lstStyle/>
          <a:p>
            <a:pPr algn="just">
              <a:buFont typeface="Arial" charset="0"/>
              <a:buChar char="•"/>
            </a:pPr>
            <a:r>
              <a:rPr lang="en-US" sz="4000" dirty="0"/>
              <a:t>The lesson topic for Sunday, December 27, 2020, is “Get Ready.” The Devotional Reading is John 1:19-34, the Background Scripture is Matthew 3, and the Printed Text is Matthew 3:1-12.</a:t>
            </a:r>
          </a:p>
          <a:p>
            <a:pPr algn="just">
              <a:buFont typeface="Arial" charset="0"/>
              <a:buChar char="•"/>
            </a:pPr>
            <a:r>
              <a:rPr lang="en-US" sz="4000" dirty="0"/>
              <a:t>While reading the Background Scripture, consider this thought: “What are you doing to prepare yourself for God’s purpose and plan for your life</a:t>
            </a:r>
            <a:r>
              <a:rPr lang="en-US" sz="4000" dirty="0" smtClean="0"/>
              <a:t>?”</a:t>
            </a:r>
            <a:endParaRPr lang="en-US" sz="4000"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1520</TotalTime>
  <Words>676</Words>
  <Application>Microsoft Macintosh PowerPoint</Application>
  <PresentationFormat>Widescreen</PresentationFormat>
  <Paragraphs>47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Calibri Light</vt:lpstr>
      <vt:lpstr>Arial</vt:lpstr>
      <vt:lpstr>Office Theme</vt:lpstr>
      <vt:lpstr>PowerPoint Presentation</vt:lpstr>
      <vt:lpstr>WINTER QUARTER THEME:  “The Call of God in the New Testament”  UNIT I:  “The Beginning of a Call”</vt:lpstr>
      <vt:lpstr>LESSON 3: Sunday, December 20, 2020</vt:lpstr>
      <vt:lpstr>Devotional Reading:   Exodus 1:8-22   Background Scriptures:   Matthew 2:7-15   Print Passages:   Matthew 2:7-15</vt:lpstr>
      <vt:lpstr>KEY VERSE:</vt:lpstr>
      <vt:lpstr>LESSON AIMS:</vt:lpstr>
      <vt:lpstr>KEY TERMS:</vt:lpstr>
      <vt:lpstr>KEY TERMS:</vt:lpstr>
      <vt:lpstr>INTRODUCTION</vt:lpstr>
      <vt:lpstr>BIBLICAL CONTEXT</vt:lpstr>
      <vt:lpstr>Searching for the Light (Matthew 2:7-9, NIV)</vt:lpstr>
      <vt:lpstr>PowerPoint Presentation</vt:lpstr>
      <vt:lpstr>What Do You Think? </vt:lpstr>
      <vt:lpstr>Seeing the Light (Matthew 2:10-12, NIV)</vt:lpstr>
      <vt:lpstr>What Do You Think? </vt:lpstr>
      <vt:lpstr>Scripture about the Light (Matthew 2:13-15, NIV)</vt:lpstr>
      <vt:lpstr>PowerPoint Presentation</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Hardin</cp:lastModifiedBy>
  <cp:revision>34</cp:revision>
  <dcterms:created xsi:type="dcterms:W3CDTF">2020-10-13T22:27:56Z</dcterms:created>
  <dcterms:modified xsi:type="dcterms:W3CDTF">2020-11-21T20:48:48Z</dcterms:modified>
</cp:coreProperties>
</file>