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svg" ContentType="image/svg+xml"/>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82" r:id="rId2"/>
    <p:sldId id="257" r:id="rId3"/>
    <p:sldId id="259" r:id="rId4"/>
    <p:sldId id="260" r:id="rId5"/>
    <p:sldId id="261" r:id="rId6"/>
    <p:sldId id="264" r:id="rId7"/>
    <p:sldId id="283" r:id="rId8"/>
    <p:sldId id="267" r:id="rId9"/>
    <p:sldId id="269" r:id="rId10"/>
    <p:sldId id="270" r:id="rId11"/>
    <p:sldId id="266" r:id="rId12"/>
    <p:sldId id="268" r:id="rId13"/>
    <p:sldId id="275" r:id="rId14"/>
    <p:sldId id="271" r:id="rId15"/>
    <p:sldId id="287" r:id="rId16"/>
    <p:sldId id="286" r:id="rId17"/>
    <p:sldId id="284" r:id="rId18"/>
    <p:sldId id="285" r:id="rId19"/>
    <p:sldId id="276" r:id="rId20"/>
    <p:sldId id="278" r:id="rId21"/>
    <p:sldId id="279" r:id="rId22"/>
    <p:sldId id="280"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4E97"/>
    <a:srgbClr val="FFD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6079"/>
    <p:restoredTop sz="95385"/>
  </p:normalViewPr>
  <p:slideViewPr>
    <p:cSldViewPr snapToGrid="0" snapToObjects="1">
      <p:cViewPr varScale="1">
        <p:scale>
          <a:sx n="50" d="100"/>
          <a:sy n="50" d="100"/>
        </p:scale>
        <p:origin x="184" y="1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F5E5206-64F6-5444-B5A6-F321D5FA04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79D262C5-59B5-B845-91C9-F038EE44C3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D75BE91C-893A-BB4D-9C26-15F096172E2B}"/>
              </a:ext>
            </a:extLst>
          </p:cNvPr>
          <p:cNvSpPr>
            <a:spLocks noGrp="1"/>
          </p:cNvSpPr>
          <p:nvPr>
            <p:ph type="dt" sz="half" idx="10"/>
          </p:nvPr>
        </p:nvSpPr>
        <p:spPr/>
        <p:txBody>
          <a:bodyPr/>
          <a:lstStyle/>
          <a:p>
            <a:fld id="{B89EA804-A15E-7640-8EE7-61DCA8732612}" type="datetimeFigureOut">
              <a:rPr lang="en-US" smtClean="0"/>
              <a:t>11/20/20</a:t>
            </a:fld>
            <a:endParaRPr lang="en-US"/>
          </a:p>
        </p:txBody>
      </p:sp>
      <p:sp>
        <p:nvSpPr>
          <p:cNvPr id="5" name="Footer Placeholder 4">
            <a:extLst>
              <a:ext uri="{FF2B5EF4-FFF2-40B4-BE49-F238E27FC236}">
                <a16:creationId xmlns:a16="http://schemas.microsoft.com/office/drawing/2014/main" xmlns="" id="{0769868C-4880-1147-8E3B-48ED2B948D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D93F1915-A8C6-8A46-A7E9-4AE3DAD51503}"/>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410844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C9CE6CF-C6B3-3D42-AD07-E27C2BA5A2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A741F122-2CE6-FD43-8577-A86AE602A3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AE6B23DD-44DA-6B47-828B-C4B2D4ED3AC1}"/>
              </a:ext>
            </a:extLst>
          </p:cNvPr>
          <p:cNvSpPr>
            <a:spLocks noGrp="1"/>
          </p:cNvSpPr>
          <p:nvPr>
            <p:ph type="dt" sz="half" idx="10"/>
          </p:nvPr>
        </p:nvSpPr>
        <p:spPr/>
        <p:txBody>
          <a:bodyPr/>
          <a:lstStyle/>
          <a:p>
            <a:fld id="{B89EA804-A15E-7640-8EE7-61DCA8732612}" type="datetimeFigureOut">
              <a:rPr lang="en-US" smtClean="0"/>
              <a:t>11/20/20</a:t>
            </a:fld>
            <a:endParaRPr lang="en-US"/>
          </a:p>
        </p:txBody>
      </p:sp>
      <p:sp>
        <p:nvSpPr>
          <p:cNvPr id="5" name="Footer Placeholder 4">
            <a:extLst>
              <a:ext uri="{FF2B5EF4-FFF2-40B4-BE49-F238E27FC236}">
                <a16:creationId xmlns:a16="http://schemas.microsoft.com/office/drawing/2014/main" xmlns="" id="{84316802-11FC-384B-BD62-4DB15F5C1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DE104146-0B4C-144D-B067-7E2DF25910A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50987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1C34E9-C0E9-7D40-881D-18BE4B325C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12369020-604E-FC4F-8DB6-17CEF2FA66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9A2A4627-2E7E-DC44-8EA0-CCAB84C3D1C7}"/>
              </a:ext>
            </a:extLst>
          </p:cNvPr>
          <p:cNvSpPr>
            <a:spLocks noGrp="1"/>
          </p:cNvSpPr>
          <p:nvPr>
            <p:ph type="dt" sz="half" idx="10"/>
          </p:nvPr>
        </p:nvSpPr>
        <p:spPr/>
        <p:txBody>
          <a:bodyPr/>
          <a:lstStyle/>
          <a:p>
            <a:fld id="{B89EA804-A15E-7640-8EE7-61DCA8732612}" type="datetimeFigureOut">
              <a:rPr lang="en-US" smtClean="0"/>
              <a:t>11/20/20</a:t>
            </a:fld>
            <a:endParaRPr lang="en-US"/>
          </a:p>
        </p:txBody>
      </p:sp>
      <p:sp>
        <p:nvSpPr>
          <p:cNvPr id="5" name="Footer Placeholder 4">
            <a:extLst>
              <a:ext uri="{FF2B5EF4-FFF2-40B4-BE49-F238E27FC236}">
                <a16:creationId xmlns:a16="http://schemas.microsoft.com/office/drawing/2014/main" xmlns="" id="{96D4F798-1366-EB44-8265-65F4CAA76E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3E490ECD-394C-DC45-8745-DB795ACA2810}"/>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720803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98C58C-3280-1B41-9118-9F5998A6CB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5E431450-B956-554D-B667-BE901F882B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68EED949-82F3-8B4D-859E-EBD647491B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E7C84559-FB6C-9446-B9C0-BF678979A8BE}"/>
              </a:ext>
            </a:extLst>
          </p:cNvPr>
          <p:cNvSpPr>
            <a:spLocks noGrp="1"/>
          </p:cNvSpPr>
          <p:nvPr>
            <p:ph type="dt" sz="half" idx="10"/>
          </p:nvPr>
        </p:nvSpPr>
        <p:spPr/>
        <p:txBody>
          <a:bodyPr/>
          <a:lstStyle/>
          <a:p>
            <a:fld id="{B89EA804-A15E-7640-8EE7-61DCA8732612}" type="datetimeFigureOut">
              <a:rPr lang="en-US" smtClean="0"/>
              <a:t>11/20/20</a:t>
            </a:fld>
            <a:endParaRPr lang="en-US"/>
          </a:p>
        </p:txBody>
      </p:sp>
      <p:sp>
        <p:nvSpPr>
          <p:cNvPr id="6" name="Footer Placeholder 5">
            <a:extLst>
              <a:ext uri="{FF2B5EF4-FFF2-40B4-BE49-F238E27FC236}">
                <a16:creationId xmlns:a16="http://schemas.microsoft.com/office/drawing/2014/main" xmlns="" id="{A8C802DF-470D-7948-B0B2-2C73112EF6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99452419-D04F-574E-8DCD-F7749A6376CB}"/>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51381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CB2CC9-88FA-FD40-A96D-FC979975DA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2FFA5F42-7B03-824E-B2FD-E0B08F20EF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5ECF8072-2798-A643-B7FE-1AA41643C5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497C158D-E797-BE4C-9773-A1CCBF7B65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310B228F-61DA-E242-B0EB-95660B8A37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82E017D9-D9F0-C34D-9A39-7A83AFCAA1C6}"/>
              </a:ext>
            </a:extLst>
          </p:cNvPr>
          <p:cNvSpPr>
            <a:spLocks noGrp="1"/>
          </p:cNvSpPr>
          <p:nvPr>
            <p:ph type="dt" sz="half" idx="10"/>
          </p:nvPr>
        </p:nvSpPr>
        <p:spPr/>
        <p:txBody>
          <a:bodyPr/>
          <a:lstStyle/>
          <a:p>
            <a:fld id="{B89EA804-A15E-7640-8EE7-61DCA8732612}" type="datetimeFigureOut">
              <a:rPr lang="en-US" smtClean="0"/>
              <a:t>11/20/20</a:t>
            </a:fld>
            <a:endParaRPr lang="en-US"/>
          </a:p>
        </p:txBody>
      </p:sp>
      <p:sp>
        <p:nvSpPr>
          <p:cNvPr id="8" name="Footer Placeholder 7">
            <a:extLst>
              <a:ext uri="{FF2B5EF4-FFF2-40B4-BE49-F238E27FC236}">
                <a16:creationId xmlns:a16="http://schemas.microsoft.com/office/drawing/2014/main" xmlns="" id="{B077FA6E-A918-A24D-87EB-D10F3E0759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860F1A0F-BEC7-D74B-AB75-15D5AF011984}"/>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942261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DA32E1-A0B3-A647-AE98-788867D7F5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1B72DA23-E393-ED4A-92E9-6E2E314A0CE7}"/>
              </a:ext>
            </a:extLst>
          </p:cNvPr>
          <p:cNvSpPr>
            <a:spLocks noGrp="1"/>
          </p:cNvSpPr>
          <p:nvPr>
            <p:ph type="dt" sz="half" idx="10"/>
          </p:nvPr>
        </p:nvSpPr>
        <p:spPr/>
        <p:txBody>
          <a:bodyPr/>
          <a:lstStyle/>
          <a:p>
            <a:fld id="{B89EA804-A15E-7640-8EE7-61DCA8732612}" type="datetimeFigureOut">
              <a:rPr lang="en-US" smtClean="0"/>
              <a:t>11/20/20</a:t>
            </a:fld>
            <a:endParaRPr lang="en-US"/>
          </a:p>
        </p:txBody>
      </p:sp>
      <p:sp>
        <p:nvSpPr>
          <p:cNvPr id="4" name="Footer Placeholder 3">
            <a:extLst>
              <a:ext uri="{FF2B5EF4-FFF2-40B4-BE49-F238E27FC236}">
                <a16:creationId xmlns:a16="http://schemas.microsoft.com/office/drawing/2014/main" xmlns="" id="{BF00A4B5-E87B-6941-9141-9045405DBB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8B863B27-329E-7D48-A2B0-B50A8295539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2821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343343B0-1FC7-EF45-B610-B1CF0D451C85}"/>
              </a:ext>
            </a:extLst>
          </p:cNvPr>
          <p:cNvSpPr>
            <a:spLocks noGrp="1"/>
          </p:cNvSpPr>
          <p:nvPr>
            <p:ph type="dt" sz="half" idx="10"/>
          </p:nvPr>
        </p:nvSpPr>
        <p:spPr/>
        <p:txBody>
          <a:bodyPr/>
          <a:lstStyle/>
          <a:p>
            <a:fld id="{B89EA804-A15E-7640-8EE7-61DCA8732612}" type="datetimeFigureOut">
              <a:rPr lang="en-US" smtClean="0"/>
              <a:t>11/20/20</a:t>
            </a:fld>
            <a:endParaRPr lang="en-US"/>
          </a:p>
        </p:txBody>
      </p:sp>
      <p:sp>
        <p:nvSpPr>
          <p:cNvPr id="3" name="Footer Placeholder 2">
            <a:extLst>
              <a:ext uri="{FF2B5EF4-FFF2-40B4-BE49-F238E27FC236}">
                <a16:creationId xmlns:a16="http://schemas.microsoft.com/office/drawing/2014/main" xmlns="" id="{2B4E9C41-A2A6-E147-AEDB-2E7D56F83D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662AB60C-FD97-1749-960C-E4BB904145B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119766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281FB38-99C0-9C4B-BAB9-9826E8541A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609C407F-B119-8647-91B2-017FA0E576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169C6CFB-A74F-C247-AE4D-D5F1B931D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86948A84-1DE2-EE40-A948-6186B020A0E9}"/>
              </a:ext>
            </a:extLst>
          </p:cNvPr>
          <p:cNvSpPr>
            <a:spLocks noGrp="1"/>
          </p:cNvSpPr>
          <p:nvPr>
            <p:ph type="dt" sz="half" idx="10"/>
          </p:nvPr>
        </p:nvSpPr>
        <p:spPr/>
        <p:txBody>
          <a:bodyPr/>
          <a:lstStyle/>
          <a:p>
            <a:fld id="{B89EA804-A15E-7640-8EE7-61DCA8732612}" type="datetimeFigureOut">
              <a:rPr lang="en-US" smtClean="0"/>
              <a:t>11/20/20</a:t>
            </a:fld>
            <a:endParaRPr lang="en-US"/>
          </a:p>
        </p:txBody>
      </p:sp>
      <p:sp>
        <p:nvSpPr>
          <p:cNvPr id="6" name="Footer Placeholder 5">
            <a:extLst>
              <a:ext uri="{FF2B5EF4-FFF2-40B4-BE49-F238E27FC236}">
                <a16:creationId xmlns:a16="http://schemas.microsoft.com/office/drawing/2014/main" xmlns="" id="{8D788049-BE8D-A346-8BE8-1EF3D937AE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A913600C-5779-7647-A33F-BA5911115B2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890202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0E38D5-A55A-C847-9D3D-0C202B4B59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A415D191-DD04-5043-A11D-98000841F5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9F52CDA6-2820-DE46-9600-A03E775E55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2C90EA1D-A4EC-0044-996B-9ED1B65399BC}"/>
              </a:ext>
            </a:extLst>
          </p:cNvPr>
          <p:cNvSpPr>
            <a:spLocks noGrp="1"/>
          </p:cNvSpPr>
          <p:nvPr>
            <p:ph type="dt" sz="half" idx="10"/>
          </p:nvPr>
        </p:nvSpPr>
        <p:spPr/>
        <p:txBody>
          <a:bodyPr/>
          <a:lstStyle/>
          <a:p>
            <a:fld id="{B89EA804-A15E-7640-8EE7-61DCA8732612}" type="datetimeFigureOut">
              <a:rPr lang="en-US" smtClean="0"/>
              <a:t>11/20/20</a:t>
            </a:fld>
            <a:endParaRPr lang="en-US"/>
          </a:p>
        </p:txBody>
      </p:sp>
      <p:sp>
        <p:nvSpPr>
          <p:cNvPr id="6" name="Footer Placeholder 5">
            <a:extLst>
              <a:ext uri="{FF2B5EF4-FFF2-40B4-BE49-F238E27FC236}">
                <a16:creationId xmlns:a16="http://schemas.microsoft.com/office/drawing/2014/main" xmlns="" id="{91567786-B320-864C-83A3-BCBABAC1F9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C456502D-5C5D-3D40-8264-CF2AE6BA7716}"/>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860093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E952007-4598-C24D-B697-7BCB650275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46C0EE3E-7719-FF47-8BA0-57A378BA18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DC2BF911-1000-0D4C-8CB1-1C99BE71E69E}"/>
              </a:ext>
            </a:extLst>
          </p:cNvPr>
          <p:cNvSpPr>
            <a:spLocks noGrp="1"/>
          </p:cNvSpPr>
          <p:nvPr>
            <p:ph type="dt" sz="half" idx="10"/>
          </p:nvPr>
        </p:nvSpPr>
        <p:spPr/>
        <p:txBody>
          <a:bodyPr/>
          <a:lstStyle/>
          <a:p>
            <a:fld id="{B89EA804-A15E-7640-8EE7-61DCA8732612}" type="datetimeFigureOut">
              <a:rPr lang="en-US" smtClean="0"/>
              <a:t>11/20/20</a:t>
            </a:fld>
            <a:endParaRPr lang="en-US"/>
          </a:p>
        </p:txBody>
      </p:sp>
      <p:sp>
        <p:nvSpPr>
          <p:cNvPr id="5" name="Footer Placeholder 4">
            <a:extLst>
              <a:ext uri="{FF2B5EF4-FFF2-40B4-BE49-F238E27FC236}">
                <a16:creationId xmlns:a16="http://schemas.microsoft.com/office/drawing/2014/main" xmlns="" id="{D902605D-B6C5-C94B-A885-95E8F5513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98D0529F-7D60-4243-AC93-BEAC8084B71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291887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61E89609-C26B-3940-B74A-5489B42D5E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CA41DC34-3478-A14B-B057-5E46389BA5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769526D3-5716-8B4C-B50E-806EBFC7FBAD}"/>
              </a:ext>
            </a:extLst>
          </p:cNvPr>
          <p:cNvSpPr>
            <a:spLocks noGrp="1"/>
          </p:cNvSpPr>
          <p:nvPr>
            <p:ph type="dt" sz="half" idx="10"/>
          </p:nvPr>
        </p:nvSpPr>
        <p:spPr/>
        <p:txBody>
          <a:bodyPr/>
          <a:lstStyle/>
          <a:p>
            <a:fld id="{B89EA804-A15E-7640-8EE7-61DCA8732612}" type="datetimeFigureOut">
              <a:rPr lang="en-US" smtClean="0"/>
              <a:t>11/20/20</a:t>
            </a:fld>
            <a:endParaRPr lang="en-US"/>
          </a:p>
        </p:txBody>
      </p:sp>
      <p:sp>
        <p:nvSpPr>
          <p:cNvPr id="5" name="Footer Placeholder 4">
            <a:extLst>
              <a:ext uri="{FF2B5EF4-FFF2-40B4-BE49-F238E27FC236}">
                <a16:creationId xmlns:a16="http://schemas.microsoft.com/office/drawing/2014/main" xmlns="" id="{1FC51D78-7635-BF41-A0E8-FA6842623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2EF8E8E7-D908-F94A-BABF-C13197AC503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74261890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74E97"/>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D977DA36-207C-474F-8D50-1A9DEA87D2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E53339CB-27DC-E840-BF9F-3892056A15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83E298BE-22FE-3A4D-A148-817F38E417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EA804-A15E-7640-8EE7-61DCA8732612}" type="datetimeFigureOut">
              <a:rPr lang="en-US" smtClean="0"/>
              <a:t>11/20/20</a:t>
            </a:fld>
            <a:endParaRPr lang="en-US"/>
          </a:p>
        </p:txBody>
      </p:sp>
      <p:sp>
        <p:nvSpPr>
          <p:cNvPr id="5" name="Footer Placeholder 4">
            <a:extLst>
              <a:ext uri="{FF2B5EF4-FFF2-40B4-BE49-F238E27FC236}">
                <a16:creationId xmlns:a16="http://schemas.microsoft.com/office/drawing/2014/main" xmlns="" id="{EF3A19B8-715F-7A48-B805-8141215F26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1550A76F-66E7-9F4C-AE13-F01C753014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580C00-3EC7-8E4A-BDDE-39ACB3312068}" type="slidenum">
              <a:rPr lang="en-US" smtClean="0"/>
              <a:t>‹#›</a:t>
            </a:fld>
            <a:endParaRPr lang="en-US"/>
          </a:p>
        </p:txBody>
      </p:sp>
    </p:spTree>
    <p:extLst>
      <p:ext uri="{BB962C8B-B14F-4D97-AF65-F5344CB8AC3E}">
        <p14:creationId xmlns:p14="http://schemas.microsoft.com/office/powerpoint/2010/main" val="1354349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image" Target="../media/image2.svg"/><Relationship Id="rId6" Type="http://schemas.openxmlformats.org/officeDocument/2006/relationships/image" Target="../media/image2.png"/><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1814107" y="1403690"/>
            <a:ext cx="4364069" cy="4773273"/>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xmlns="" id="{D4B52C7E-3049-4545-956A-6D8F73F234DB}"/>
              </a:ext>
              <a:ext uri="{C183D7F6-B498-43B3-948B-1728B52AA6E4}">
                <adec:decorative xmlns:adec="http://schemas.microsoft.com/office/drawing/2017/decorative" xmlns="" val="1"/>
              </a:ext>
            </a:extLst>
          </p:cNvPr>
          <p:cNvSpPr/>
          <p:nvPr/>
        </p:nvSpPr>
        <p:spPr>
          <a:xfrm>
            <a:off x="883522" y="408327"/>
            <a:ext cx="4351912" cy="4773273"/>
          </a:xfrm>
          <a:prstGeom prst="rect">
            <a:avLst/>
          </a:prstGeom>
          <a:solidFill>
            <a:srgbClr val="074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10" name="Graphic 12">
            <a:extLst>
              <a:ext uri="{FF2B5EF4-FFF2-40B4-BE49-F238E27FC236}">
                <a16:creationId xmlns:a16="http://schemas.microsoft.com/office/drawing/2014/main" xmlns="" id="{46669882-9FD4-41D7-A5A6-A4A2E44A2ABF}"/>
              </a:ext>
              <a:ext uri="{C183D7F6-B498-43B3-948B-1728B52AA6E4}">
                <adec:decorative xmlns:adec="http://schemas.microsoft.com/office/drawing/2017/decorative" xmlns="" val="1"/>
              </a:ext>
            </a:extLst>
          </p:cNvPr>
          <p:cNvPicPr>
            <a:picLocks noChangeAspect="1"/>
          </p:cNvPicPr>
          <p:nvPr/>
        </p:nvPicPr>
        <p:blipFill>
          <a:blip r:embed="rId2">
            <a:extLst>
              <a:ext uri="{96DAC541-7B7A-43D3-8B79-37D633B846F1}">
                <asvg:svgBlip xmlns:asvg="http://schemas.microsoft.com/office/drawing/2016/SVG/main" xmlns="" r:embed="rId5"/>
              </a:ext>
            </a:extLst>
          </a:blip>
          <a:stretch>
            <a:fillRect/>
          </a:stretch>
        </p:blipFill>
        <p:spPr>
          <a:xfrm>
            <a:off x="1139938" y="1088572"/>
            <a:ext cx="4572001" cy="4572000"/>
          </a:xfrm>
          <a:prstGeom prst="rect">
            <a:avLst/>
          </a:prstGeom>
          <a:solidFill>
            <a:srgbClr val="074E97"/>
          </a:solidFill>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89503" y="1460842"/>
            <a:ext cx="4088450" cy="3389388"/>
          </a:xfrm>
          <a:prstGeom prst="rect">
            <a:avLst/>
          </a:prstGeom>
        </p:spPr>
      </p:pic>
      <p:sp>
        <p:nvSpPr>
          <p:cNvPr id="7" name="Rectangle 6"/>
          <p:cNvSpPr/>
          <p:nvPr/>
        </p:nvSpPr>
        <p:spPr>
          <a:xfrm>
            <a:off x="6572625" y="3120686"/>
            <a:ext cx="4935434" cy="1569660"/>
          </a:xfrm>
          <a:prstGeom prst="rect">
            <a:avLst/>
          </a:prstGeom>
        </p:spPr>
        <p:txBody>
          <a:bodyPr wrap="square">
            <a:spAutoFit/>
          </a:bodyPr>
          <a:lstStyle/>
          <a:p>
            <a:pPr algn="ctr"/>
            <a:r>
              <a:rPr lang="en-US" sz="3200" b="1" dirty="0" smtClean="0">
                <a:solidFill>
                  <a:schemeClr val="bg1"/>
                </a:solidFill>
                <a:latin typeface="Arial" panose="020B0604020202020204" pitchFamily="34" charset="0"/>
                <a:cs typeface="Arial" panose="020B0604020202020204" pitchFamily="34" charset="0"/>
              </a:rPr>
              <a:t>FAITH PATHWAY </a:t>
            </a:r>
            <a:r>
              <a:rPr lang="en" sz="3200" b="1" dirty="0" smtClean="0">
                <a:solidFill>
                  <a:schemeClr val="bg1"/>
                </a:solidFill>
                <a:latin typeface="Arial" panose="020B0604020202020204" pitchFamily="34" charset="0"/>
                <a:cs typeface="Arial" panose="020B0604020202020204" pitchFamily="34" charset="0"/>
              </a:rPr>
              <a:t>WINTER QUARTER</a:t>
            </a:r>
            <a:r>
              <a:rPr lang="en-US" sz="3200" b="1" dirty="0">
                <a:solidFill>
                  <a:schemeClr val="bg1"/>
                </a:solidFill>
                <a:latin typeface="Arial" panose="020B0604020202020204" pitchFamily="34" charset="0"/>
                <a:cs typeface="Arial" panose="020B0604020202020204" pitchFamily="34" charset="0"/>
              </a:rPr>
              <a:t> </a:t>
            </a:r>
            <a:r>
              <a:rPr lang="en-US" sz="3200" b="1" dirty="0" smtClean="0">
                <a:solidFill>
                  <a:schemeClr val="bg1"/>
                </a:solidFill>
                <a:latin typeface="Arial" panose="020B0604020202020204" pitchFamily="34" charset="0"/>
                <a:cs typeface="Arial" panose="020B0604020202020204" pitchFamily="34" charset="0"/>
              </a:rPr>
              <a:t>2020</a:t>
            </a:r>
          </a:p>
          <a:p>
            <a:pPr algn="ctr"/>
            <a:r>
              <a:rPr lang="en-US" sz="3200" b="1" dirty="0" smtClean="0">
                <a:solidFill>
                  <a:schemeClr val="bg1"/>
                </a:solidFill>
                <a:latin typeface="Arial" panose="020B0604020202020204" pitchFamily="34" charset="0"/>
                <a:cs typeface="Arial" panose="020B0604020202020204" pitchFamily="34" charset="0"/>
              </a:rPr>
              <a:t>UNIT I</a:t>
            </a:r>
            <a:endParaRPr lang="en-US" sz="3200" dirty="0">
              <a:solidFill>
                <a:schemeClr val="bg1"/>
              </a:solidFill>
            </a:endParaRPr>
          </a:p>
        </p:txBody>
      </p:sp>
    </p:spTree>
    <p:extLst>
      <p:ext uri="{BB962C8B-B14F-4D97-AF65-F5344CB8AC3E}">
        <p14:creationId xmlns:p14="http://schemas.microsoft.com/office/powerpoint/2010/main" val="10258055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020310" y="895609"/>
            <a:ext cx="10228018" cy="5316932"/>
            <a:chOff x="1154122" y="895609"/>
            <a:chExt cx="10228018" cy="5316932"/>
          </a:xfrm>
        </p:grpSpPr>
        <p:sp>
          <p:nvSpPr>
            <p:cNvPr id="4" name="Rectangle 3">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userDrawn="1"/>
          </p:nvSpPr>
          <p:spPr>
            <a:xfrm flipH="1">
              <a:off x="1656222" y="1608665"/>
              <a:ext cx="8692037" cy="4603876"/>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xmlns="" id="{2CBF662F-A198-4AD3-8EBC-0EC9A52B2994}"/>
                </a:ext>
                <a:ext uri="{C183D7F6-B498-43B3-948B-1728B52AA6E4}">
                  <adec:decorative xmlns:adec="http://schemas.microsoft.com/office/drawing/2017/decorative" xmlns="" val="1"/>
                </a:ext>
              </a:extLst>
            </p:cNvPr>
            <p:cNvSpPr/>
            <p:nvPr userDrawn="1"/>
          </p:nvSpPr>
          <p:spPr>
            <a:xfrm flipH="1">
              <a:off x="1154122" y="895609"/>
              <a:ext cx="9684863" cy="4461413"/>
            </a:xfrm>
            <a:prstGeom prst="rect">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142E86C5-8E5F-4620-A4FB-D1F926179D18}"/>
                </a:ext>
                <a:ext uri="{C183D7F6-B498-43B3-948B-1728B52AA6E4}">
                  <adec:decorative xmlns:adec="http://schemas.microsoft.com/office/drawing/2017/decorative" xmlns="" val="1"/>
                </a:ext>
              </a:extLst>
            </p:cNvPr>
            <p:cNvSpPr/>
            <p:nvPr userDrawn="1"/>
          </p:nvSpPr>
          <p:spPr>
            <a:xfrm flipH="1">
              <a:off x="2182073" y="1388060"/>
              <a:ext cx="9200067" cy="43274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xmlns="" id="{5A3D58C2-DAC6-AE4B-ADD7-060CE97C39BB}"/>
              </a:ext>
            </a:extLst>
          </p:cNvPr>
          <p:cNvSpPr>
            <a:spLocks noGrp="1"/>
          </p:cNvSpPr>
          <p:nvPr>
            <p:ph type="title"/>
          </p:nvPr>
        </p:nvSpPr>
        <p:spPr>
          <a:xfrm>
            <a:off x="2341757" y="1962613"/>
            <a:ext cx="8664715" cy="3306861"/>
          </a:xfrm>
          <a:ln>
            <a:noFill/>
          </a:ln>
        </p:spPr>
        <p:txBody>
          <a:bodyPr>
            <a:normAutofit fontScale="90000"/>
          </a:bodyPr>
          <a:lstStyle/>
          <a:p>
            <a:pPr algn="ctr"/>
            <a:r>
              <a:rPr lang="en" b="1" dirty="0">
                <a:solidFill>
                  <a:srgbClr val="074E97"/>
                </a:solidFill>
                <a:latin typeface="Arial" panose="020B0604020202020204" pitchFamily="34" charset="0"/>
                <a:cs typeface="Arial" panose="020B0604020202020204" pitchFamily="34" charset="0"/>
              </a:rPr>
              <a:t>WINTER QUARTER THEME: </a:t>
            </a:r>
            <a:br>
              <a:rPr lang="en" b="1" dirty="0">
                <a:solidFill>
                  <a:srgbClr val="074E97"/>
                </a:solidFill>
                <a:latin typeface="Arial" panose="020B0604020202020204" pitchFamily="34" charset="0"/>
                <a:cs typeface="Arial" panose="020B0604020202020204" pitchFamily="34" charset="0"/>
              </a:rPr>
            </a:br>
            <a:r>
              <a:rPr lang="en" sz="5400" dirty="0">
                <a:solidFill>
                  <a:srgbClr val="074E97"/>
                </a:solidFill>
                <a:latin typeface="Arial" panose="020B0604020202020204" pitchFamily="34" charset="0"/>
                <a:cs typeface="Arial" panose="020B0604020202020204" pitchFamily="34" charset="0"/>
              </a:rPr>
              <a:t>“</a:t>
            </a:r>
            <a:r>
              <a:rPr lang="en-US" sz="5400" b="1" dirty="0">
                <a:solidFill>
                  <a:srgbClr val="074E97"/>
                </a:solidFill>
              </a:rPr>
              <a:t>The Call of </a:t>
            </a:r>
            <a:r>
              <a:rPr lang="en-US" sz="5400" b="1" dirty="0" smtClean="0">
                <a:solidFill>
                  <a:srgbClr val="074E97"/>
                </a:solidFill>
              </a:rPr>
              <a:t>God</a:t>
            </a:r>
            <a:br>
              <a:rPr lang="en-US" sz="5400" b="1" dirty="0" smtClean="0">
                <a:solidFill>
                  <a:srgbClr val="074E97"/>
                </a:solidFill>
              </a:rPr>
            </a:br>
            <a:r>
              <a:rPr lang="en-US" sz="5400" b="1" dirty="0" smtClean="0">
                <a:solidFill>
                  <a:srgbClr val="074E97"/>
                </a:solidFill>
              </a:rPr>
              <a:t>in the New </a:t>
            </a:r>
            <a:r>
              <a:rPr lang="en-US" sz="5400" b="1" dirty="0">
                <a:solidFill>
                  <a:srgbClr val="074E97"/>
                </a:solidFill>
              </a:rPr>
              <a:t>Testament”</a:t>
            </a:r>
            <a:r>
              <a:rPr lang="en" dirty="0">
                <a:solidFill>
                  <a:srgbClr val="074E97"/>
                </a:solidFill>
                <a:latin typeface="Arial" panose="020B0604020202020204" pitchFamily="34" charset="0"/>
                <a:cs typeface="Arial" panose="020B0604020202020204" pitchFamily="34" charset="0"/>
              </a:rPr>
              <a:t/>
            </a:r>
            <a:br>
              <a:rPr lang="en" dirty="0">
                <a:solidFill>
                  <a:srgbClr val="074E97"/>
                </a:solidFill>
                <a:latin typeface="Arial" panose="020B0604020202020204" pitchFamily="34" charset="0"/>
                <a:cs typeface="Arial" panose="020B0604020202020204" pitchFamily="34" charset="0"/>
              </a:rPr>
            </a:br>
            <a:r>
              <a:rPr lang="en" dirty="0">
                <a:solidFill>
                  <a:srgbClr val="074E97"/>
                </a:solidFill>
                <a:latin typeface="Arial" panose="020B0604020202020204" pitchFamily="34" charset="0"/>
                <a:cs typeface="Arial" panose="020B0604020202020204" pitchFamily="34" charset="0"/>
              </a:rPr>
              <a:t/>
            </a:r>
            <a:br>
              <a:rPr lang="en" dirty="0">
                <a:solidFill>
                  <a:srgbClr val="074E97"/>
                </a:solidFill>
                <a:latin typeface="Arial" panose="020B0604020202020204" pitchFamily="34" charset="0"/>
                <a:cs typeface="Arial" panose="020B0604020202020204" pitchFamily="34" charset="0"/>
              </a:rPr>
            </a:br>
            <a:r>
              <a:rPr lang="en" b="1" dirty="0">
                <a:solidFill>
                  <a:srgbClr val="074E97"/>
                </a:solidFill>
                <a:latin typeface="Arial" panose="020B0604020202020204" pitchFamily="34" charset="0"/>
                <a:cs typeface="Arial" panose="020B0604020202020204" pitchFamily="34" charset="0"/>
              </a:rPr>
              <a:t>UNIT I: </a:t>
            </a:r>
            <a:br>
              <a:rPr lang="en" b="1" dirty="0">
                <a:solidFill>
                  <a:srgbClr val="074E97"/>
                </a:solidFill>
                <a:latin typeface="Arial" panose="020B0604020202020204" pitchFamily="34" charset="0"/>
                <a:cs typeface="Arial" panose="020B0604020202020204" pitchFamily="34" charset="0"/>
              </a:rPr>
            </a:br>
            <a:r>
              <a:rPr lang="en" sz="5400" dirty="0">
                <a:solidFill>
                  <a:srgbClr val="074E97"/>
                </a:solidFill>
                <a:latin typeface="Arial" panose="020B0604020202020204" pitchFamily="34" charset="0"/>
                <a:cs typeface="Arial" panose="020B0604020202020204" pitchFamily="34" charset="0"/>
              </a:rPr>
              <a:t>“</a:t>
            </a:r>
            <a:r>
              <a:rPr lang="en-US" sz="5400" b="1" dirty="0">
                <a:solidFill>
                  <a:srgbClr val="074E97"/>
                </a:solidFill>
              </a:rPr>
              <a:t>The Beginning of a Call</a:t>
            </a:r>
            <a:r>
              <a:rPr lang="en" sz="5400" dirty="0" smtClean="0">
                <a:solidFill>
                  <a:srgbClr val="074E97"/>
                </a:solidFill>
                <a:latin typeface="Arial" panose="020B0604020202020204" pitchFamily="34" charset="0"/>
                <a:cs typeface="Arial" panose="020B0604020202020204" pitchFamily="34" charset="0"/>
              </a:rPr>
              <a:t>”</a:t>
            </a:r>
            <a:endParaRPr lang="en-US" dirty="0">
              <a:solidFill>
                <a:srgbClr val="074E97"/>
              </a:solidFill>
            </a:endParaRPr>
          </a:p>
        </p:txBody>
      </p:sp>
    </p:spTree>
    <p:extLst>
      <p:ext uri="{BB962C8B-B14F-4D97-AF65-F5344CB8AC3E}">
        <p14:creationId xmlns:p14="http://schemas.microsoft.com/office/powerpoint/2010/main" val="38309237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6936055" y="1923432"/>
            <a:ext cx="4921723" cy="3892833"/>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2408663"/>
            <a:ext cx="10796236" cy="38407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41B60141-2182-F843-A676-5FEDB43FC5A1}"/>
              </a:ext>
            </a:extLst>
          </p:cNvPr>
          <p:cNvSpPr>
            <a:spLocks noGrp="1"/>
          </p:cNvSpPr>
          <p:nvPr>
            <p:ph type="title"/>
          </p:nvPr>
        </p:nvSpPr>
        <p:spPr/>
        <p:txBody>
          <a:bodyPr>
            <a:normAutofit fontScale="90000"/>
          </a:bodyPr>
          <a:lstStyle/>
          <a:p>
            <a:r>
              <a:rPr lang="en-US" sz="5400" b="1" dirty="0">
                <a:solidFill>
                  <a:schemeClr val="bg1"/>
                </a:solidFill>
              </a:rPr>
              <a:t>LESSON 4: Sunday, December 27, 2020</a:t>
            </a:r>
            <a:endParaRPr lang="en-US" sz="5400" b="1" dirty="0">
              <a:solidFill>
                <a:schemeClr val="bg1"/>
              </a:solidFill>
            </a:endParaRPr>
          </a:p>
        </p:txBody>
      </p:sp>
      <p:sp>
        <p:nvSpPr>
          <p:cNvPr id="3" name="Content Placeholder 2">
            <a:extLst>
              <a:ext uri="{FF2B5EF4-FFF2-40B4-BE49-F238E27FC236}">
                <a16:creationId xmlns:a16="http://schemas.microsoft.com/office/drawing/2014/main" xmlns="" id="{459213CB-C9AE-9245-BE05-1F1BA9D41FA7}"/>
              </a:ext>
            </a:extLst>
          </p:cNvPr>
          <p:cNvSpPr>
            <a:spLocks noGrp="1"/>
          </p:cNvSpPr>
          <p:nvPr>
            <p:ph idx="1"/>
          </p:nvPr>
        </p:nvSpPr>
        <p:spPr>
          <a:xfrm>
            <a:off x="838200" y="2765501"/>
            <a:ext cx="10246112" cy="3411461"/>
          </a:xfrm>
        </p:spPr>
        <p:txBody>
          <a:bodyPr>
            <a:normAutofit/>
          </a:bodyPr>
          <a:lstStyle/>
          <a:p>
            <a:r>
              <a:rPr lang="en-US" sz="4000" b="1" dirty="0"/>
              <a:t>Lesson Title</a:t>
            </a:r>
            <a:r>
              <a:rPr lang="en-US" sz="4000" b="1" dirty="0" smtClean="0"/>
              <a:t>: </a:t>
            </a:r>
            <a:r>
              <a:rPr lang="en-US" sz="4000" b="1" dirty="0"/>
              <a:t>“Get Ready” </a:t>
            </a:r>
            <a:r>
              <a:rPr lang="en-US" sz="4000" dirty="0" smtClean="0"/>
              <a:t/>
            </a:r>
            <a:br>
              <a:rPr lang="en-US" sz="4000" dirty="0" smtClean="0"/>
            </a:br>
            <a:r>
              <a:rPr lang="en-US" sz="4000" dirty="0" smtClean="0"/>
              <a:t>(</a:t>
            </a:r>
            <a:r>
              <a:rPr lang="en-US" sz="4000" i="1" dirty="0"/>
              <a:t>Faith Pathway</a:t>
            </a:r>
            <a:r>
              <a:rPr lang="en-US" sz="4000" dirty="0" smtClean="0"/>
              <a:t>)</a:t>
            </a:r>
            <a:endParaRPr lang="en-US" sz="4000" dirty="0"/>
          </a:p>
          <a:p>
            <a:r>
              <a:rPr lang="en-US" sz="4000" b="1" dirty="0"/>
              <a:t>Lesson Title: </a:t>
            </a:r>
            <a:r>
              <a:rPr lang="en-US" sz="4000" b="1" dirty="0"/>
              <a:t>“Called to Prepare the Way” </a:t>
            </a:r>
            <a:r>
              <a:rPr lang="en-US" sz="4000" dirty="0" smtClean="0"/>
              <a:t/>
            </a:r>
            <a:br>
              <a:rPr lang="en-US" sz="4000" dirty="0" smtClean="0"/>
            </a:br>
            <a:r>
              <a:rPr lang="en-US" sz="4000" dirty="0" smtClean="0"/>
              <a:t>(</a:t>
            </a:r>
            <a:r>
              <a:rPr lang="en-US" sz="4000" i="1" dirty="0"/>
              <a:t>Townsend Press SS Commentary</a:t>
            </a:r>
            <a:r>
              <a:rPr lang="en-US" sz="4000" b="1" dirty="0" smtClean="0"/>
              <a:t>)</a:t>
            </a:r>
            <a:endParaRPr lang="en-US" sz="4000" dirty="0"/>
          </a:p>
        </p:txBody>
      </p:sp>
    </p:spTree>
    <p:extLst>
      <p:ext uri="{BB962C8B-B14F-4D97-AF65-F5344CB8AC3E}">
        <p14:creationId xmlns:p14="http://schemas.microsoft.com/office/powerpoint/2010/main" val="2886216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393700" y="497772"/>
            <a:ext cx="7485125" cy="5928933"/>
            <a:chOff x="393700" y="497772"/>
            <a:chExt cx="7485125" cy="5928933"/>
          </a:xfrm>
        </p:grpSpPr>
        <p:sp>
          <p:nvSpPr>
            <p:cNvPr id="5" name="Rectangle 4">
              <a:extLst>
                <a:ext uri="{FF2B5EF4-FFF2-40B4-BE49-F238E27FC236}">
                  <a16:creationId xmlns:a16="http://schemas.microsoft.com/office/drawing/2014/main" xmlns="" id="{32FD79E9-DA87-4AE3-AB4F-454E8B1C7E28}"/>
                </a:ext>
                <a:ext uri="{C183D7F6-B498-43B3-948B-1728B52AA6E4}">
                  <adec:decorative xmlns:adec="http://schemas.microsoft.com/office/drawing/2017/decorative" xmlns="" val="1"/>
                </a:ext>
              </a:extLst>
            </p:cNvPr>
            <p:cNvSpPr/>
            <p:nvPr userDrawn="1"/>
          </p:nvSpPr>
          <p:spPr>
            <a:xfrm flipH="1">
              <a:off x="393700" y="497772"/>
              <a:ext cx="6118612" cy="56703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803112" y="1192268"/>
              <a:ext cx="6117772" cy="5234437"/>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97CAE694-E5D7-45D8-80CE-4067B6610E53}"/>
                </a:ext>
                <a:ext uri="{C183D7F6-B498-43B3-948B-1728B52AA6E4}">
                  <adec:decorative xmlns:adec="http://schemas.microsoft.com/office/drawing/2017/decorative" xmlns="" val="1"/>
                </a:ext>
              </a:extLst>
            </p:cNvPr>
            <p:cNvSpPr/>
            <p:nvPr userDrawn="1"/>
          </p:nvSpPr>
          <p:spPr>
            <a:xfrm flipH="1">
              <a:off x="1173223" y="838487"/>
              <a:ext cx="6705602" cy="52500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xmlns="" id="{0B547387-06EB-1842-91C0-4946AEE6AF20}"/>
              </a:ext>
            </a:extLst>
          </p:cNvPr>
          <p:cNvSpPr>
            <a:spLocks noGrp="1"/>
          </p:cNvSpPr>
          <p:nvPr>
            <p:ph type="title"/>
          </p:nvPr>
        </p:nvSpPr>
        <p:spPr>
          <a:xfrm>
            <a:off x="1225066" y="938694"/>
            <a:ext cx="6475341" cy="5149871"/>
          </a:xfrm>
        </p:spPr>
        <p:txBody>
          <a:bodyPr>
            <a:normAutofit/>
          </a:bodyPr>
          <a:lstStyle/>
          <a:p>
            <a:pPr algn="ctr"/>
            <a:r>
              <a:rPr lang="en-US" sz="4000" b="1" dirty="0">
                <a:solidFill>
                  <a:srgbClr val="074E97"/>
                </a:solidFill>
                <a:latin typeface="Calibri" charset="0"/>
                <a:ea typeface="Calibri" charset="0"/>
                <a:cs typeface="Calibri" charset="0"/>
              </a:rPr>
              <a:t>Devotional Reading: </a:t>
            </a:r>
            <a:r>
              <a:rPr lang="en-US" sz="4000" dirty="0">
                <a:solidFill>
                  <a:srgbClr val="074E97"/>
                </a:solidFill>
                <a:latin typeface="Calibri" charset="0"/>
                <a:ea typeface="Calibri" charset="0"/>
                <a:cs typeface="Calibri" charset="0"/>
              </a:rPr>
              <a:t/>
            </a:r>
            <a:br>
              <a:rPr lang="en-US" sz="4000" dirty="0">
                <a:solidFill>
                  <a:srgbClr val="074E97"/>
                </a:solidFill>
                <a:latin typeface="Calibri" charset="0"/>
                <a:ea typeface="Calibri" charset="0"/>
                <a:cs typeface="Calibri" charset="0"/>
              </a:rPr>
            </a:br>
            <a:r>
              <a:rPr lang="en-US" sz="4000" dirty="0"/>
              <a:t> John 1:19-34 </a:t>
            </a:r>
            <a:r>
              <a:rPr lang="en-US" sz="4000" dirty="0">
                <a:solidFill>
                  <a:srgbClr val="074E97"/>
                </a:solidFill>
                <a:latin typeface="Calibri" charset="0"/>
                <a:ea typeface="Calibri" charset="0"/>
                <a:cs typeface="Calibri" charset="0"/>
              </a:rPr>
              <a:t/>
            </a:r>
            <a:br>
              <a:rPr lang="en-US" sz="4000" dirty="0">
                <a:solidFill>
                  <a:srgbClr val="074E97"/>
                </a:solidFill>
                <a:latin typeface="Calibri" charset="0"/>
                <a:ea typeface="Calibri" charset="0"/>
                <a:cs typeface="Calibri" charset="0"/>
              </a:rPr>
            </a:br>
            <a:r>
              <a:rPr lang="en-US" sz="4000" dirty="0">
                <a:solidFill>
                  <a:srgbClr val="074E97"/>
                </a:solidFill>
                <a:latin typeface="Calibri" charset="0"/>
                <a:ea typeface="Calibri" charset="0"/>
                <a:cs typeface="Calibri" charset="0"/>
              </a:rPr>
              <a:t/>
            </a:r>
            <a:br>
              <a:rPr lang="en-US" sz="4000" dirty="0">
                <a:solidFill>
                  <a:srgbClr val="074E97"/>
                </a:solidFill>
                <a:latin typeface="Calibri" charset="0"/>
                <a:ea typeface="Calibri" charset="0"/>
                <a:cs typeface="Calibri" charset="0"/>
              </a:rPr>
            </a:br>
            <a:r>
              <a:rPr lang="en-US" sz="4000" b="1" dirty="0">
                <a:solidFill>
                  <a:srgbClr val="074E97"/>
                </a:solidFill>
                <a:latin typeface="Calibri" charset="0"/>
                <a:ea typeface="Calibri" charset="0"/>
                <a:cs typeface="Calibri" charset="0"/>
              </a:rPr>
              <a:t>Background Scriptures: </a:t>
            </a:r>
            <a:r>
              <a:rPr lang="en-US" sz="4000" dirty="0">
                <a:solidFill>
                  <a:srgbClr val="074E97"/>
                </a:solidFill>
                <a:latin typeface="Calibri" charset="0"/>
                <a:ea typeface="Calibri" charset="0"/>
                <a:cs typeface="Calibri" charset="0"/>
              </a:rPr>
              <a:t/>
            </a:r>
            <a:br>
              <a:rPr lang="en-US" sz="4000" dirty="0">
                <a:solidFill>
                  <a:srgbClr val="074E97"/>
                </a:solidFill>
                <a:latin typeface="Calibri" charset="0"/>
                <a:ea typeface="Calibri" charset="0"/>
                <a:cs typeface="Calibri" charset="0"/>
              </a:rPr>
            </a:br>
            <a:r>
              <a:rPr lang="en-US" sz="4000" dirty="0">
                <a:solidFill>
                  <a:srgbClr val="074E97"/>
                </a:solidFill>
                <a:latin typeface="Calibri" charset="0"/>
                <a:ea typeface="Calibri" charset="0"/>
                <a:cs typeface="Calibri" charset="0"/>
              </a:rPr>
              <a:t> </a:t>
            </a:r>
            <a:r>
              <a:rPr lang="en-US" sz="4000" dirty="0"/>
              <a:t>Matthew 3</a:t>
            </a:r>
            <a:r>
              <a:rPr lang="en-US" sz="4000" dirty="0" smtClean="0">
                <a:solidFill>
                  <a:srgbClr val="074E97"/>
                </a:solidFill>
                <a:latin typeface="Calibri" charset="0"/>
                <a:ea typeface="Calibri" charset="0"/>
                <a:cs typeface="Calibri" charset="0"/>
              </a:rPr>
              <a:t> </a:t>
            </a:r>
            <a:r>
              <a:rPr lang="en-US" sz="4000" dirty="0">
                <a:solidFill>
                  <a:srgbClr val="074E97"/>
                </a:solidFill>
                <a:latin typeface="Calibri" charset="0"/>
                <a:ea typeface="Calibri" charset="0"/>
                <a:cs typeface="Calibri" charset="0"/>
              </a:rPr>
              <a:t/>
            </a:r>
            <a:br>
              <a:rPr lang="en-US" sz="4000" dirty="0">
                <a:solidFill>
                  <a:srgbClr val="074E97"/>
                </a:solidFill>
                <a:latin typeface="Calibri" charset="0"/>
                <a:ea typeface="Calibri" charset="0"/>
                <a:cs typeface="Calibri" charset="0"/>
              </a:rPr>
            </a:br>
            <a:r>
              <a:rPr lang="en-US" sz="4000" dirty="0">
                <a:solidFill>
                  <a:srgbClr val="074E97"/>
                </a:solidFill>
                <a:latin typeface="Calibri" charset="0"/>
                <a:ea typeface="Calibri" charset="0"/>
                <a:cs typeface="Calibri" charset="0"/>
              </a:rPr>
              <a:t/>
            </a:r>
            <a:br>
              <a:rPr lang="en-US" sz="4000" dirty="0">
                <a:solidFill>
                  <a:srgbClr val="074E97"/>
                </a:solidFill>
                <a:latin typeface="Calibri" charset="0"/>
                <a:ea typeface="Calibri" charset="0"/>
                <a:cs typeface="Calibri" charset="0"/>
              </a:rPr>
            </a:br>
            <a:r>
              <a:rPr lang="en-US" sz="4000" b="1" dirty="0">
                <a:solidFill>
                  <a:srgbClr val="074E97"/>
                </a:solidFill>
                <a:latin typeface="Calibri" charset="0"/>
                <a:ea typeface="Calibri" charset="0"/>
                <a:cs typeface="Calibri" charset="0"/>
              </a:rPr>
              <a:t>Print Passages: </a:t>
            </a:r>
            <a:r>
              <a:rPr lang="en-US" sz="4000" dirty="0">
                <a:solidFill>
                  <a:srgbClr val="074E97"/>
                </a:solidFill>
                <a:latin typeface="Calibri" charset="0"/>
                <a:ea typeface="Calibri" charset="0"/>
                <a:cs typeface="Calibri" charset="0"/>
              </a:rPr>
              <a:t/>
            </a:r>
            <a:br>
              <a:rPr lang="en-US" sz="4000" dirty="0">
                <a:solidFill>
                  <a:srgbClr val="074E97"/>
                </a:solidFill>
                <a:latin typeface="Calibri" charset="0"/>
                <a:ea typeface="Calibri" charset="0"/>
                <a:cs typeface="Calibri" charset="0"/>
              </a:rPr>
            </a:br>
            <a:r>
              <a:rPr lang="en-US" sz="4000" dirty="0">
                <a:solidFill>
                  <a:srgbClr val="074E97"/>
                </a:solidFill>
              </a:rPr>
              <a:t> </a:t>
            </a:r>
            <a:r>
              <a:rPr lang="en-US" sz="4000" dirty="0"/>
              <a:t>Matthew 3:1-12</a:t>
            </a:r>
            <a:endParaRPr lang="en-US" sz="4800" dirty="0">
              <a:solidFill>
                <a:srgbClr val="074E97"/>
              </a:solidFill>
              <a:latin typeface="Calibri" charset="0"/>
              <a:ea typeface="Calibri" charset="0"/>
              <a:cs typeface="Calibri"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7095" y="749278"/>
            <a:ext cx="3651538" cy="5476709"/>
          </a:xfrm>
          <a:prstGeom prst="rect">
            <a:avLst/>
          </a:prstGeom>
        </p:spPr>
      </p:pic>
    </p:spTree>
    <p:extLst>
      <p:ext uri="{BB962C8B-B14F-4D97-AF65-F5344CB8AC3E}">
        <p14:creationId xmlns:p14="http://schemas.microsoft.com/office/powerpoint/2010/main" val="17988984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972458"/>
            <a:ext cx="11300223" cy="5276968"/>
            <a:chOff x="557560" y="972458"/>
            <a:chExt cx="11300223" cy="5276968"/>
          </a:xfrm>
        </p:grpSpPr>
        <p:sp>
          <p:nvSpPr>
            <p:cNvPr id="4" name="Rectangle 3">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4429124" y="972458"/>
              <a:ext cx="7428659"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xmlns="" id="{913C27D9-F260-144D-A29D-A73FD501FCB4}"/>
              </a:ext>
            </a:extLst>
          </p:cNvPr>
          <p:cNvSpPr>
            <a:spLocks noGrp="1"/>
          </p:cNvSpPr>
          <p:nvPr>
            <p:ph type="title"/>
          </p:nvPr>
        </p:nvSpPr>
        <p:spPr/>
        <p:txBody>
          <a:bodyPr>
            <a:normAutofit/>
          </a:bodyPr>
          <a:lstStyle/>
          <a:p>
            <a:r>
              <a:rPr lang="en-US" sz="5400" dirty="0">
                <a:solidFill>
                  <a:schemeClr val="bg1"/>
                </a:solidFill>
                <a:latin typeface="Calibri" charset="0"/>
                <a:ea typeface="Calibri" charset="0"/>
                <a:cs typeface="Calibri" charset="0"/>
              </a:rPr>
              <a:t>KEY VERSE:</a:t>
            </a:r>
          </a:p>
        </p:txBody>
      </p:sp>
      <p:sp>
        <p:nvSpPr>
          <p:cNvPr id="3" name="Content Placeholder 2">
            <a:extLst>
              <a:ext uri="{FF2B5EF4-FFF2-40B4-BE49-F238E27FC236}">
                <a16:creationId xmlns:a16="http://schemas.microsoft.com/office/drawing/2014/main" xmlns="" id="{39ACE7A8-C807-9046-AF28-721CE738093E}"/>
              </a:ext>
            </a:extLst>
          </p:cNvPr>
          <p:cNvSpPr>
            <a:spLocks noGrp="1"/>
          </p:cNvSpPr>
          <p:nvPr>
            <p:ph idx="1"/>
          </p:nvPr>
        </p:nvSpPr>
        <p:spPr>
          <a:xfrm>
            <a:off x="726690" y="1825625"/>
            <a:ext cx="10515600" cy="4351338"/>
          </a:xfrm>
        </p:spPr>
        <p:txBody>
          <a:bodyPr>
            <a:noAutofit/>
          </a:bodyPr>
          <a:lstStyle/>
          <a:p>
            <a:pPr algn="just"/>
            <a:r>
              <a:rPr lang="en-US" sz="3600" dirty="0"/>
              <a:t>This is he that was spoken of by the prophet Esaias, saying, The voice of one crying in the wilderness, Prepare ye the way of the Lord, make his paths straight. (Matthew 3:3, KJV)</a:t>
            </a:r>
          </a:p>
          <a:p>
            <a:pPr algn="just"/>
            <a:r>
              <a:rPr lang="en-US" sz="3600" dirty="0"/>
              <a:t>This is he who was spoken of through the prophet Isaiah: “A voice of one calling in the wilderness, ‘Prepare the way for the Lord, make straight paths for him.’” (Matthew 3:3, NIV</a:t>
            </a:r>
            <a:r>
              <a:rPr lang="en-US" sz="3600" dirty="0" smtClean="0"/>
              <a:t>)</a:t>
            </a:r>
            <a:endParaRPr lang="en-US" sz="3600" dirty="0"/>
          </a:p>
        </p:txBody>
      </p:sp>
    </p:spTree>
    <p:extLst>
      <p:ext uri="{BB962C8B-B14F-4D97-AF65-F5344CB8AC3E}">
        <p14:creationId xmlns:p14="http://schemas.microsoft.com/office/powerpoint/2010/main" val="12546977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972458"/>
            <a:ext cx="11300222" cy="5276968"/>
            <a:chOff x="557560" y="972458"/>
            <a:chExt cx="11300222" cy="5276968"/>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4826618" y="972458"/>
              <a:ext cx="7031164"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xmlns="" id="{93B00782-F657-A847-BC91-7663BC59BEDE}"/>
              </a:ext>
            </a:extLst>
          </p:cNvPr>
          <p:cNvSpPr>
            <a:spLocks noGrp="1"/>
          </p:cNvSpPr>
          <p:nvPr>
            <p:ph type="title"/>
          </p:nvPr>
        </p:nvSpPr>
        <p:spPr>
          <a:xfrm>
            <a:off x="557560" y="500970"/>
            <a:ext cx="4269059" cy="942975"/>
          </a:xfrm>
        </p:spPr>
        <p:txBody>
          <a:bodyPr>
            <a:normAutofit/>
          </a:bodyPr>
          <a:lstStyle/>
          <a:p>
            <a:r>
              <a:rPr lang="en-US" sz="5300" b="1" dirty="0" smtClean="0">
                <a:solidFill>
                  <a:schemeClr val="bg1"/>
                </a:solidFill>
              </a:rPr>
              <a:t>LESSON </a:t>
            </a:r>
            <a:r>
              <a:rPr lang="en-US" sz="5300" b="1" dirty="0">
                <a:solidFill>
                  <a:schemeClr val="bg1"/>
                </a:solidFill>
              </a:rPr>
              <a:t>AIMS</a:t>
            </a:r>
            <a:r>
              <a:rPr lang="en-US" sz="5300" b="1" dirty="0" smtClean="0">
                <a:solidFill>
                  <a:schemeClr val="bg1"/>
                </a:solidFill>
              </a:rPr>
              <a:t>:</a:t>
            </a:r>
            <a:endParaRPr lang="en-US" sz="6600" b="1" dirty="0">
              <a:solidFill>
                <a:schemeClr val="bg1"/>
              </a:solidFill>
            </a:endParaRPr>
          </a:p>
        </p:txBody>
      </p:sp>
      <p:sp>
        <p:nvSpPr>
          <p:cNvPr id="3" name="Content Placeholder 2">
            <a:extLst>
              <a:ext uri="{FF2B5EF4-FFF2-40B4-BE49-F238E27FC236}">
                <a16:creationId xmlns:a16="http://schemas.microsoft.com/office/drawing/2014/main" xmlns="" id="{6AC395DE-64D4-9147-B7F8-594B79EC5844}"/>
              </a:ext>
            </a:extLst>
          </p:cNvPr>
          <p:cNvSpPr>
            <a:spLocks noGrp="1"/>
          </p:cNvSpPr>
          <p:nvPr>
            <p:ph idx="1"/>
          </p:nvPr>
        </p:nvSpPr>
        <p:spPr>
          <a:xfrm>
            <a:off x="838200" y="1915433"/>
            <a:ext cx="10236200" cy="4261530"/>
          </a:xfrm>
        </p:spPr>
        <p:txBody>
          <a:bodyPr>
            <a:normAutofit fontScale="92500" lnSpcReduction="20000"/>
          </a:bodyPr>
          <a:lstStyle/>
          <a:p>
            <a:pPr marL="0" lvl="0" indent="0">
              <a:buNone/>
            </a:pPr>
            <a:r>
              <a:rPr lang="en-US" sz="4400" dirty="0"/>
              <a:t>As a result of experiencing this lesson, you should be able to do these things: </a:t>
            </a:r>
          </a:p>
          <a:p>
            <a:r>
              <a:rPr lang="en-US" sz="4400" dirty="0"/>
              <a:t>Recognize the reality of sin and the necessity of repentance.</a:t>
            </a:r>
          </a:p>
          <a:p>
            <a:r>
              <a:rPr lang="en-US" sz="4400" dirty="0"/>
              <a:t>Identify with John the Baptist in his call to prepare the way for Christ.</a:t>
            </a:r>
          </a:p>
          <a:p>
            <a:r>
              <a:rPr lang="en-US" sz="4400" dirty="0"/>
              <a:t>Repent of your sins and bear witness to this repentance through your deeds.</a:t>
            </a:r>
            <a:endParaRPr lang="en-US" sz="4400" dirty="0"/>
          </a:p>
        </p:txBody>
      </p:sp>
    </p:spTree>
    <p:extLst>
      <p:ext uri="{BB962C8B-B14F-4D97-AF65-F5344CB8AC3E}">
        <p14:creationId xmlns:p14="http://schemas.microsoft.com/office/powerpoint/2010/main" val="3945537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57560" y="423745"/>
            <a:ext cx="11300222" cy="5914889"/>
            <a:chOff x="557560" y="423745"/>
            <a:chExt cx="11300222" cy="5914889"/>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5508702" y="423745"/>
              <a:ext cx="6349080" cy="5414717"/>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045936"/>
              <a:ext cx="10796236" cy="52926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xmlns="" id="{CF3007BE-7ED2-8147-A3AC-97DF2DDBCA4F}"/>
              </a:ext>
            </a:extLst>
          </p:cNvPr>
          <p:cNvSpPr>
            <a:spLocks noGrp="1"/>
          </p:cNvSpPr>
          <p:nvPr>
            <p:ph type="title"/>
          </p:nvPr>
        </p:nvSpPr>
        <p:spPr>
          <a:xfrm>
            <a:off x="557560" y="259837"/>
            <a:ext cx="10515600" cy="622191"/>
          </a:xfrm>
        </p:spPr>
        <p:txBody>
          <a:bodyPr>
            <a:noAutofit/>
          </a:bodyPr>
          <a:lstStyle/>
          <a:p>
            <a:r>
              <a:rPr lang="en-US" sz="4800" b="1" dirty="0">
                <a:solidFill>
                  <a:srgbClr val="FFC000"/>
                </a:solidFill>
              </a:rPr>
              <a:t>KEY TERMS:</a:t>
            </a:r>
          </a:p>
        </p:txBody>
      </p:sp>
      <p:sp>
        <p:nvSpPr>
          <p:cNvPr id="3" name="Content Placeholder 2">
            <a:extLst>
              <a:ext uri="{FF2B5EF4-FFF2-40B4-BE49-F238E27FC236}">
                <a16:creationId xmlns:a16="http://schemas.microsoft.com/office/drawing/2014/main" xmlns="" id="{BF8A7B53-1F72-DC4C-AC7B-44F28F150EB5}"/>
              </a:ext>
            </a:extLst>
          </p:cNvPr>
          <p:cNvSpPr>
            <a:spLocks noGrp="1"/>
          </p:cNvSpPr>
          <p:nvPr>
            <p:ph idx="1"/>
          </p:nvPr>
        </p:nvSpPr>
        <p:spPr>
          <a:xfrm>
            <a:off x="723900" y="1270000"/>
            <a:ext cx="10349260" cy="4964413"/>
          </a:xfrm>
        </p:spPr>
        <p:txBody>
          <a:bodyPr>
            <a:noAutofit/>
          </a:bodyPr>
          <a:lstStyle/>
          <a:p>
            <a:r>
              <a:rPr lang="en-US" sz="3600" b="1" dirty="0">
                <a:solidFill>
                  <a:srgbClr val="074E97"/>
                </a:solidFill>
              </a:rPr>
              <a:t>Baptized</a:t>
            </a:r>
            <a:r>
              <a:rPr lang="en-US" sz="3600" dirty="0">
                <a:solidFill>
                  <a:srgbClr val="074E97"/>
                </a:solidFill>
              </a:rPr>
              <a:t> (verse 6)—Greek: </a:t>
            </a:r>
            <a:r>
              <a:rPr lang="en-US" sz="3600" dirty="0" err="1"/>
              <a:t>baptizó</a:t>
            </a:r>
            <a:r>
              <a:rPr lang="en-US" sz="3600" dirty="0"/>
              <a:t> (bap-</a:t>
            </a:r>
            <a:r>
              <a:rPr lang="en-US" sz="3600" dirty="0" err="1"/>
              <a:t>tid</a:t>
            </a:r>
            <a:r>
              <a:rPr lang="en-US" sz="3600" dirty="0"/>
              <a:t>’-zo): dipped; sank; submerged.</a:t>
            </a:r>
          </a:p>
          <a:p>
            <a:r>
              <a:rPr lang="en-US" sz="3600" b="1" dirty="0">
                <a:solidFill>
                  <a:srgbClr val="074E97"/>
                </a:solidFill>
              </a:rPr>
              <a:t>Confessing</a:t>
            </a:r>
            <a:r>
              <a:rPr lang="en-US" sz="3600" dirty="0">
                <a:solidFill>
                  <a:srgbClr val="074E97"/>
                </a:solidFill>
              </a:rPr>
              <a:t> (verse 6)—Greek: </a:t>
            </a:r>
            <a:r>
              <a:rPr lang="en-US" sz="3600" dirty="0" err="1"/>
              <a:t>exomologeó</a:t>
            </a:r>
            <a:r>
              <a:rPr lang="en-US" sz="3600" dirty="0"/>
              <a:t> (ex-om-</a:t>
            </a:r>
            <a:r>
              <a:rPr lang="en-US" sz="3600" dirty="0" err="1"/>
              <a:t>ol</a:t>
            </a:r>
            <a:r>
              <a:rPr lang="en-US" sz="3600" dirty="0"/>
              <a:t>-</a:t>
            </a:r>
            <a:r>
              <a:rPr lang="en-US" sz="3600" dirty="0" err="1"/>
              <a:t>og</a:t>
            </a:r>
            <a:r>
              <a:rPr lang="en-US" sz="3600" dirty="0"/>
              <a:t>- eh’-o): agreeing; professing.</a:t>
            </a:r>
          </a:p>
          <a:p>
            <a:r>
              <a:rPr lang="en-US" sz="3600" b="1" dirty="0">
                <a:solidFill>
                  <a:srgbClr val="074E97"/>
                </a:solidFill>
              </a:rPr>
              <a:t>Preaching</a:t>
            </a:r>
            <a:r>
              <a:rPr lang="en-US" sz="3600" dirty="0">
                <a:solidFill>
                  <a:srgbClr val="074E97"/>
                </a:solidFill>
              </a:rPr>
              <a:t> (verse 1)—Greek: </a:t>
            </a:r>
            <a:r>
              <a:rPr lang="en-US" sz="3600" dirty="0" err="1"/>
              <a:t>kérussó</a:t>
            </a:r>
            <a:r>
              <a:rPr lang="en-US" sz="3600" dirty="0"/>
              <a:t> (kay-</a:t>
            </a:r>
            <a:r>
              <a:rPr lang="en-US" sz="3600" dirty="0" err="1"/>
              <a:t>roos</a:t>
            </a:r>
            <a:r>
              <a:rPr lang="en-US" sz="3600" dirty="0"/>
              <a:t>’-so): heralding; openly proclaiming.</a:t>
            </a:r>
          </a:p>
          <a:p>
            <a:r>
              <a:rPr lang="en-US" sz="3600" b="1" dirty="0">
                <a:solidFill>
                  <a:srgbClr val="074E97"/>
                </a:solidFill>
              </a:rPr>
              <a:t>Prepare</a:t>
            </a:r>
            <a:r>
              <a:rPr lang="en-US" sz="3600" dirty="0">
                <a:solidFill>
                  <a:srgbClr val="074E97"/>
                </a:solidFill>
              </a:rPr>
              <a:t> (verse 3)—Greek: </a:t>
            </a:r>
            <a:r>
              <a:rPr lang="en-US" sz="3600" dirty="0" err="1"/>
              <a:t>hetoimazó</a:t>
            </a:r>
            <a:r>
              <a:rPr lang="en-US" sz="3600" dirty="0"/>
              <a:t> (het-oy-mad’-zo): to prepare; to make ready.</a:t>
            </a:r>
            <a:endParaRPr lang="en-US" sz="3600" dirty="0"/>
          </a:p>
        </p:txBody>
      </p:sp>
    </p:spTree>
    <p:extLst>
      <p:ext uri="{BB962C8B-B14F-4D97-AF65-F5344CB8AC3E}">
        <p14:creationId xmlns:p14="http://schemas.microsoft.com/office/powerpoint/2010/main" val="1621488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423745"/>
            <a:ext cx="11300222" cy="6036908"/>
            <a:chOff x="557560" y="423745"/>
            <a:chExt cx="11300222" cy="6036908"/>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5508702" y="423745"/>
              <a:ext cx="6349080" cy="5414717"/>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908903"/>
              <a:ext cx="10796236" cy="555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xmlns="" id="{CF3007BE-7ED2-8147-A3AC-97DF2DDBCA4F}"/>
              </a:ext>
            </a:extLst>
          </p:cNvPr>
          <p:cNvSpPr>
            <a:spLocks noGrp="1"/>
          </p:cNvSpPr>
          <p:nvPr>
            <p:ph type="title"/>
          </p:nvPr>
        </p:nvSpPr>
        <p:spPr>
          <a:xfrm>
            <a:off x="557560" y="192931"/>
            <a:ext cx="10515600" cy="622191"/>
          </a:xfrm>
        </p:spPr>
        <p:txBody>
          <a:bodyPr>
            <a:noAutofit/>
          </a:bodyPr>
          <a:lstStyle/>
          <a:p>
            <a:r>
              <a:rPr lang="en-US" sz="4800" b="1" dirty="0">
                <a:solidFill>
                  <a:srgbClr val="FFC000"/>
                </a:solidFill>
              </a:rPr>
              <a:t>KEY TERMS:</a:t>
            </a:r>
          </a:p>
        </p:txBody>
      </p:sp>
      <p:sp>
        <p:nvSpPr>
          <p:cNvPr id="3" name="Content Placeholder 2">
            <a:extLst>
              <a:ext uri="{FF2B5EF4-FFF2-40B4-BE49-F238E27FC236}">
                <a16:creationId xmlns:a16="http://schemas.microsoft.com/office/drawing/2014/main" xmlns="" id="{BF8A7B53-1F72-DC4C-AC7B-44F28F150EB5}"/>
              </a:ext>
            </a:extLst>
          </p:cNvPr>
          <p:cNvSpPr>
            <a:spLocks noGrp="1"/>
          </p:cNvSpPr>
          <p:nvPr>
            <p:ph idx="1"/>
          </p:nvPr>
        </p:nvSpPr>
        <p:spPr>
          <a:xfrm>
            <a:off x="787400" y="1300280"/>
            <a:ext cx="10285760" cy="4768996"/>
          </a:xfrm>
        </p:spPr>
        <p:txBody>
          <a:bodyPr>
            <a:noAutofit/>
          </a:bodyPr>
          <a:lstStyle/>
          <a:p>
            <a:r>
              <a:rPr lang="en-US" sz="3600" b="1" dirty="0">
                <a:solidFill>
                  <a:srgbClr val="074E97"/>
                </a:solidFill>
              </a:rPr>
              <a:t>Repent</a:t>
            </a:r>
            <a:r>
              <a:rPr lang="en-US" sz="3600" dirty="0">
                <a:solidFill>
                  <a:srgbClr val="074E97"/>
                </a:solidFill>
              </a:rPr>
              <a:t> (verse 2)—Greek: </a:t>
            </a:r>
            <a:r>
              <a:rPr lang="en-US" sz="3600" dirty="0" err="1"/>
              <a:t>metanoeó</a:t>
            </a:r>
            <a:r>
              <a:rPr lang="en-US" sz="3600" dirty="0"/>
              <a:t> (met-an-o-eh’-o): to change one’s mind or purpose.</a:t>
            </a:r>
          </a:p>
          <a:p>
            <a:r>
              <a:rPr lang="en-US" sz="3600" b="1" dirty="0">
                <a:solidFill>
                  <a:srgbClr val="074E97"/>
                </a:solidFill>
              </a:rPr>
              <a:t>Voice</a:t>
            </a:r>
            <a:r>
              <a:rPr lang="en-US" sz="3600" dirty="0">
                <a:solidFill>
                  <a:srgbClr val="074E97"/>
                </a:solidFill>
              </a:rPr>
              <a:t> (verse 3)—Greek: </a:t>
            </a:r>
            <a:r>
              <a:rPr lang="en-US" sz="3600" dirty="0" err="1"/>
              <a:t>phóné</a:t>
            </a:r>
            <a:r>
              <a:rPr lang="en-US" sz="3600" dirty="0"/>
              <a:t> (</a:t>
            </a:r>
            <a:r>
              <a:rPr lang="en-US" sz="3600" dirty="0" err="1"/>
              <a:t>fo</a:t>
            </a:r>
            <a:r>
              <a:rPr lang="en-US" sz="3600" dirty="0"/>
              <a:t>-nay’): a tone, sound; speech.</a:t>
            </a:r>
            <a:endParaRPr lang="en-US" sz="3600" dirty="0"/>
          </a:p>
        </p:txBody>
      </p:sp>
    </p:spTree>
    <p:extLst>
      <p:ext uri="{BB962C8B-B14F-4D97-AF65-F5344CB8AC3E}">
        <p14:creationId xmlns:p14="http://schemas.microsoft.com/office/powerpoint/2010/main" val="2079045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73AAF28-5204-DD47-9104-F9BE647D5076}"/>
              </a:ext>
            </a:extLst>
          </p:cNvPr>
          <p:cNvSpPr>
            <a:spLocks noGrp="1"/>
          </p:cNvSpPr>
          <p:nvPr>
            <p:ph type="title"/>
          </p:nvPr>
        </p:nvSpPr>
        <p:spPr>
          <a:xfrm>
            <a:off x="446050" y="570309"/>
            <a:ext cx="4603595" cy="804297"/>
          </a:xfrm>
          <a:solidFill>
            <a:srgbClr val="074E97"/>
          </a:solidFill>
        </p:spPr>
        <p:txBody>
          <a:bodyPr/>
          <a:lstStyle/>
          <a:p>
            <a:r>
              <a:rPr lang="en-US" sz="4800" dirty="0">
                <a:solidFill>
                  <a:schemeClr val="bg1"/>
                </a:solidFill>
                <a:latin typeface="+mn-lt"/>
                <a:ea typeface="Calibri" charset="0"/>
                <a:cs typeface="Calibri" charset="0"/>
              </a:rPr>
              <a:t>INTRODUCTION</a:t>
            </a:r>
          </a:p>
        </p:txBody>
      </p:sp>
      <p:grpSp>
        <p:nvGrpSpPr>
          <p:cNvPr id="4" name="Group 3"/>
          <p:cNvGrpSpPr/>
          <p:nvPr/>
        </p:nvGrpSpPr>
        <p:grpSpPr>
          <a:xfrm>
            <a:off x="557560" y="972458"/>
            <a:ext cx="11300222" cy="5276968"/>
            <a:chOff x="557560" y="972458"/>
            <a:chExt cx="11300222" cy="5276968"/>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4826618" y="972458"/>
              <a:ext cx="7031164"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6415742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6B9B40-BEBA-9C45-B5A5-8EEECD8228F8}"/>
              </a:ext>
            </a:extLst>
          </p:cNvPr>
          <p:cNvSpPr>
            <a:spLocks noGrp="1"/>
          </p:cNvSpPr>
          <p:nvPr>
            <p:ph type="title"/>
          </p:nvPr>
        </p:nvSpPr>
        <p:spPr>
          <a:xfrm>
            <a:off x="490654" y="515265"/>
            <a:ext cx="4759712" cy="956693"/>
          </a:xfrm>
        </p:spPr>
        <p:txBody>
          <a:bodyPr>
            <a:normAutofit/>
          </a:bodyPr>
          <a:lstStyle/>
          <a:p>
            <a:r>
              <a:rPr lang="en-US" sz="4800" b="1" dirty="0">
                <a:solidFill>
                  <a:schemeClr val="bg1"/>
                </a:solidFill>
              </a:rPr>
              <a:t>BIBLICAL CONTEXT</a:t>
            </a:r>
          </a:p>
        </p:txBody>
      </p:sp>
      <p:grpSp>
        <p:nvGrpSpPr>
          <p:cNvPr id="7" name="Group 6"/>
          <p:cNvGrpSpPr/>
          <p:nvPr/>
        </p:nvGrpSpPr>
        <p:grpSpPr>
          <a:xfrm>
            <a:off x="557560" y="972458"/>
            <a:ext cx="11300222" cy="5276968"/>
            <a:chOff x="557560" y="972458"/>
            <a:chExt cx="11300222" cy="5276968"/>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5508702" y="972458"/>
              <a:ext cx="6349080"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9454845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315844"/>
            <a:ext cx="11300220" cy="4933581"/>
            <a:chOff x="557560" y="1315844"/>
            <a:chExt cx="11300220" cy="4933581"/>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6936057" y="1315844"/>
              <a:ext cx="4921723" cy="45004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825624"/>
              <a:ext cx="10796236" cy="442380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xmlns="" id="{CF50DC9A-DE1B-3445-9235-D130B32D40E2}"/>
              </a:ext>
            </a:extLst>
          </p:cNvPr>
          <p:cNvSpPr>
            <a:spLocks noGrp="1"/>
          </p:cNvSpPr>
          <p:nvPr>
            <p:ph type="title"/>
          </p:nvPr>
        </p:nvSpPr>
        <p:spPr>
          <a:xfrm>
            <a:off x="557560" y="365125"/>
            <a:ext cx="11012140" cy="1285875"/>
          </a:xfrm>
        </p:spPr>
        <p:txBody>
          <a:bodyPr>
            <a:normAutofit fontScale="90000"/>
          </a:bodyPr>
          <a:lstStyle/>
          <a:p>
            <a:pPr lvl="0"/>
            <a:r>
              <a:rPr lang="en-US" b="1" dirty="0">
                <a:solidFill>
                  <a:schemeClr val="bg1"/>
                </a:solidFill>
              </a:rPr>
              <a:t>The </a:t>
            </a:r>
            <a:r>
              <a:rPr lang="en-US" b="1" dirty="0" smtClean="0">
                <a:solidFill>
                  <a:schemeClr val="bg1"/>
                </a:solidFill>
              </a:rPr>
              <a:t>Path</a:t>
            </a:r>
            <a:br>
              <a:rPr lang="en-US" b="1" dirty="0" smtClean="0">
                <a:solidFill>
                  <a:schemeClr val="bg1"/>
                </a:solidFill>
              </a:rPr>
            </a:br>
            <a:r>
              <a:rPr lang="en-US" b="1" dirty="0" smtClean="0">
                <a:solidFill>
                  <a:schemeClr val="bg1"/>
                </a:solidFill>
              </a:rPr>
              <a:t>(Matthew </a:t>
            </a:r>
            <a:r>
              <a:rPr lang="en-US" b="1" dirty="0">
                <a:solidFill>
                  <a:schemeClr val="bg1"/>
                </a:solidFill>
              </a:rPr>
              <a:t>3:1-4, NIV)</a:t>
            </a:r>
            <a:endParaRPr lang="en-US" dirty="0">
              <a:solidFill>
                <a:schemeClr val="bg1"/>
              </a:solidFill>
            </a:endParaRPr>
          </a:p>
        </p:txBody>
      </p:sp>
      <p:sp>
        <p:nvSpPr>
          <p:cNvPr id="3" name="Content Placeholder 2">
            <a:extLst>
              <a:ext uri="{FF2B5EF4-FFF2-40B4-BE49-F238E27FC236}">
                <a16:creationId xmlns:a16="http://schemas.microsoft.com/office/drawing/2014/main" xmlns="" id="{7981A529-A655-214B-BE92-BA133D0F50C3}"/>
              </a:ext>
            </a:extLst>
          </p:cNvPr>
          <p:cNvSpPr>
            <a:spLocks noGrp="1"/>
          </p:cNvSpPr>
          <p:nvPr>
            <p:ph idx="1"/>
          </p:nvPr>
        </p:nvSpPr>
        <p:spPr>
          <a:xfrm>
            <a:off x="939800" y="2158999"/>
            <a:ext cx="10007600" cy="3831889"/>
          </a:xfrm>
        </p:spPr>
        <p:txBody>
          <a:bodyPr>
            <a:normAutofit/>
          </a:bodyPr>
          <a:lstStyle/>
          <a:p>
            <a:pPr marL="0" indent="0">
              <a:buNone/>
            </a:pPr>
            <a:r>
              <a:rPr lang="en-US" sz="4400" dirty="0"/>
              <a:t>In those days John the Baptist came, preaching in the wilderness of Judea </a:t>
            </a:r>
            <a:r>
              <a:rPr lang="en-US" sz="4400" b="1" baseline="30000" dirty="0"/>
              <a:t>2</a:t>
            </a:r>
            <a:r>
              <a:rPr lang="en-US" sz="4400" dirty="0"/>
              <a:t> and saying, “Repent, for the kingdom of heaven has come near.” </a:t>
            </a:r>
            <a:r>
              <a:rPr lang="en-US" sz="4400" b="1" baseline="30000" dirty="0"/>
              <a:t>3</a:t>
            </a:r>
            <a:r>
              <a:rPr lang="en-US" sz="4400" dirty="0"/>
              <a:t> This is he who was spoken of through the prophet Isaiah:</a:t>
            </a:r>
            <a:endParaRPr lang="en-US" sz="4400" dirty="0"/>
          </a:p>
        </p:txBody>
      </p:sp>
    </p:spTree>
    <p:extLst>
      <p:ext uri="{BB962C8B-B14F-4D97-AF65-F5344CB8AC3E}">
        <p14:creationId xmlns:p14="http://schemas.microsoft.com/office/powerpoint/2010/main" val="41983501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557560" y="1137424"/>
            <a:ext cx="11300222" cy="5201210"/>
            <a:chOff x="557560" y="423745"/>
            <a:chExt cx="11300222" cy="5914889"/>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5508702" y="423745"/>
              <a:ext cx="6349080" cy="541471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908903"/>
              <a:ext cx="10796236" cy="542973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xmlns="" id="{126F24C9-E512-564B-99FE-748E4327E418}"/>
              </a:ext>
            </a:extLst>
          </p:cNvPr>
          <p:cNvSpPr>
            <a:spLocks noGrp="1"/>
          </p:cNvSpPr>
          <p:nvPr>
            <p:ph idx="1"/>
          </p:nvPr>
        </p:nvSpPr>
        <p:spPr>
          <a:xfrm>
            <a:off x="939800" y="1955800"/>
            <a:ext cx="10413996" cy="4310371"/>
          </a:xfrm>
        </p:spPr>
        <p:txBody>
          <a:bodyPr>
            <a:normAutofit/>
          </a:bodyPr>
          <a:lstStyle/>
          <a:p>
            <a:pPr marL="0" indent="0" algn="ctr">
              <a:buNone/>
            </a:pPr>
            <a:r>
              <a:rPr lang="en-US" sz="4400" dirty="0"/>
              <a:t>“A voice of one calling in the wilderness, ‘Prepare the way for the Lord,</a:t>
            </a:r>
            <a:br>
              <a:rPr lang="en-US" sz="4400" dirty="0"/>
            </a:br>
            <a:r>
              <a:rPr lang="en-US" sz="4400" dirty="0"/>
              <a:t>    make straight paths for him.’”</a:t>
            </a:r>
            <a:endParaRPr lang="en-US" sz="4400" b="1" baseline="30000" dirty="0"/>
          </a:p>
          <a:p>
            <a:pPr marL="0" indent="0">
              <a:buNone/>
            </a:pPr>
            <a:r>
              <a:rPr lang="en-US" sz="4400" b="1" baseline="30000" dirty="0"/>
              <a:t>4 </a:t>
            </a:r>
            <a:r>
              <a:rPr lang="en-US" sz="4400" dirty="0"/>
              <a:t>John’s clothes were made of camel’s hair, and he had a leather belt around his waist. His food was locusts and wild honey.</a:t>
            </a:r>
            <a:endParaRPr lang="en-US" sz="4400" dirty="0"/>
          </a:p>
        </p:txBody>
      </p:sp>
    </p:spTree>
    <p:extLst>
      <p:ext uri="{BB962C8B-B14F-4D97-AF65-F5344CB8AC3E}">
        <p14:creationId xmlns:p14="http://schemas.microsoft.com/office/powerpoint/2010/main" val="7174469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57560" y="892098"/>
            <a:ext cx="11300221" cy="5446536"/>
            <a:chOff x="557560" y="892098"/>
            <a:chExt cx="11300221" cy="5446536"/>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xmlns="" id="{1067BC01-61A8-1B4F-90D2-7B90A5D9A6A7}"/>
              </a:ext>
            </a:extLst>
          </p:cNvPr>
          <p:cNvSpPr>
            <a:spLocks noGrp="1"/>
          </p:cNvSpPr>
          <p:nvPr>
            <p:ph type="title"/>
          </p:nvPr>
        </p:nvSpPr>
        <p:spPr/>
        <p:txBody>
          <a:bodyPr/>
          <a:lstStyle/>
          <a:p>
            <a:r>
              <a:rPr lang="en-US" b="1" dirty="0">
                <a:solidFill>
                  <a:schemeClr val="bg1"/>
                </a:solidFill>
              </a:rPr>
              <a:t>What Do You Think?</a:t>
            </a:r>
            <a:r>
              <a:rPr lang="en-US" dirty="0">
                <a:solidFill>
                  <a:schemeClr val="bg1"/>
                </a:solidFill>
              </a:rPr>
              <a:t> </a:t>
            </a:r>
          </a:p>
        </p:txBody>
      </p:sp>
      <p:sp>
        <p:nvSpPr>
          <p:cNvPr id="3" name="Content Placeholder 2">
            <a:extLst>
              <a:ext uri="{FF2B5EF4-FFF2-40B4-BE49-F238E27FC236}">
                <a16:creationId xmlns:a16="http://schemas.microsoft.com/office/drawing/2014/main" xmlns="" id="{369423D3-AA17-034A-AEED-688F02260DFC}"/>
              </a:ext>
            </a:extLst>
          </p:cNvPr>
          <p:cNvSpPr>
            <a:spLocks noGrp="1"/>
          </p:cNvSpPr>
          <p:nvPr>
            <p:ph idx="1"/>
          </p:nvPr>
        </p:nvSpPr>
        <p:spPr>
          <a:xfrm>
            <a:off x="1070517" y="2217660"/>
            <a:ext cx="9978484" cy="3620801"/>
          </a:xfrm>
        </p:spPr>
        <p:txBody>
          <a:bodyPr>
            <a:noAutofit/>
          </a:bodyPr>
          <a:lstStyle/>
          <a:p>
            <a:pPr marL="0" indent="0">
              <a:buNone/>
            </a:pPr>
            <a:r>
              <a:rPr lang="en-US" sz="5400" b="1" dirty="0"/>
              <a:t>What can individual believers do to clear a path that helps others to see Jesus?</a:t>
            </a:r>
            <a:endParaRPr lang="en-US" sz="8000" dirty="0"/>
          </a:p>
        </p:txBody>
      </p:sp>
    </p:spTree>
    <p:extLst>
      <p:ext uri="{BB962C8B-B14F-4D97-AF65-F5344CB8AC3E}">
        <p14:creationId xmlns:p14="http://schemas.microsoft.com/office/powerpoint/2010/main" val="28127349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7670799" y="892098"/>
            <a:ext cx="4186981"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D1FAF3AE-BBA5-E14B-93BE-5802EFD082E0}"/>
              </a:ext>
            </a:extLst>
          </p:cNvPr>
          <p:cNvSpPr>
            <a:spLocks noGrp="1"/>
          </p:cNvSpPr>
          <p:nvPr>
            <p:ph type="title"/>
          </p:nvPr>
        </p:nvSpPr>
        <p:spPr>
          <a:xfrm>
            <a:off x="557568" y="365125"/>
            <a:ext cx="9424632" cy="1082675"/>
          </a:xfrm>
        </p:spPr>
        <p:txBody>
          <a:bodyPr>
            <a:normAutofit/>
          </a:bodyPr>
          <a:lstStyle/>
          <a:p>
            <a:r>
              <a:rPr lang="en-US" b="1" dirty="0">
                <a:solidFill>
                  <a:schemeClr val="bg1"/>
                </a:solidFill>
              </a:rPr>
              <a:t>The Plea (Matthew 3:5-8, NIV)</a:t>
            </a:r>
            <a:endParaRPr lang="en-US" dirty="0">
              <a:solidFill>
                <a:schemeClr val="bg1"/>
              </a:solidFill>
            </a:endParaRPr>
          </a:p>
        </p:txBody>
      </p:sp>
      <p:sp>
        <p:nvSpPr>
          <p:cNvPr id="3" name="Content Placeholder 2">
            <a:extLst>
              <a:ext uri="{FF2B5EF4-FFF2-40B4-BE49-F238E27FC236}">
                <a16:creationId xmlns:a16="http://schemas.microsoft.com/office/drawing/2014/main" xmlns="" id="{76E27785-5864-6B44-81FA-4ED1C1012135}"/>
              </a:ext>
            </a:extLst>
          </p:cNvPr>
          <p:cNvSpPr>
            <a:spLocks noGrp="1"/>
          </p:cNvSpPr>
          <p:nvPr>
            <p:ph idx="1"/>
          </p:nvPr>
        </p:nvSpPr>
        <p:spPr>
          <a:xfrm>
            <a:off x="1015999" y="1974773"/>
            <a:ext cx="10104245" cy="3156027"/>
          </a:xfrm>
        </p:spPr>
        <p:txBody>
          <a:bodyPr>
            <a:noAutofit/>
          </a:bodyPr>
          <a:lstStyle/>
          <a:p>
            <a:pPr marL="0" indent="0">
              <a:buNone/>
            </a:pPr>
            <a:r>
              <a:rPr lang="en-US" sz="4400" b="1" baseline="30000" dirty="0"/>
              <a:t>5 </a:t>
            </a:r>
            <a:r>
              <a:rPr lang="en-US" sz="4400" dirty="0"/>
              <a:t>People went out to him from Jerusalem and all Judea and the whole region of the Jordan. </a:t>
            </a:r>
            <a:r>
              <a:rPr lang="en-US" sz="4400" b="1" baseline="30000" dirty="0"/>
              <a:t>6 </a:t>
            </a:r>
            <a:r>
              <a:rPr lang="en-US" sz="4400" dirty="0"/>
              <a:t>Confessing their sins, they were baptized by him in the Jordan River.</a:t>
            </a:r>
            <a:endParaRPr lang="en-US" sz="4400" dirty="0"/>
          </a:p>
        </p:txBody>
      </p:sp>
    </p:spTree>
    <p:extLst>
      <p:ext uri="{BB962C8B-B14F-4D97-AF65-F5344CB8AC3E}">
        <p14:creationId xmlns:p14="http://schemas.microsoft.com/office/powerpoint/2010/main" val="24755044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7670799" y="790498"/>
            <a:ext cx="4186981"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4048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xmlns="" id="{76E27785-5864-6B44-81FA-4ED1C1012135}"/>
              </a:ext>
            </a:extLst>
          </p:cNvPr>
          <p:cNvSpPr>
            <a:spLocks noGrp="1"/>
          </p:cNvSpPr>
          <p:nvPr>
            <p:ph idx="1"/>
          </p:nvPr>
        </p:nvSpPr>
        <p:spPr>
          <a:xfrm>
            <a:off x="1015999" y="1974773"/>
            <a:ext cx="10104245" cy="3156027"/>
          </a:xfrm>
        </p:spPr>
        <p:txBody>
          <a:bodyPr>
            <a:noAutofit/>
          </a:bodyPr>
          <a:lstStyle/>
          <a:p>
            <a:pPr marL="0" indent="0">
              <a:buNone/>
            </a:pPr>
            <a:r>
              <a:rPr lang="en-US" sz="4400" b="1" baseline="30000" dirty="0"/>
              <a:t>7</a:t>
            </a:r>
            <a:r>
              <a:rPr lang="en-US" sz="4400" dirty="0"/>
              <a:t> But when he saw many of the Pharisees and Sadducees coming to where he was baptizing, he said to them: “You brood of vipers! Who warned you to flee from the coming wrath? </a:t>
            </a:r>
            <a:r>
              <a:rPr lang="en-US" sz="4400" b="1" baseline="30000" dirty="0"/>
              <a:t>8</a:t>
            </a:r>
            <a:r>
              <a:rPr lang="en-US" sz="4400" dirty="0"/>
              <a:t> Produce fruit in keeping with repentance.</a:t>
            </a:r>
            <a:endParaRPr lang="en-US" sz="4400" dirty="0"/>
          </a:p>
        </p:txBody>
      </p:sp>
    </p:spTree>
    <p:extLst>
      <p:ext uri="{BB962C8B-B14F-4D97-AF65-F5344CB8AC3E}">
        <p14:creationId xmlns:p14="http://schemas.microsoft.com/office/powerpoint/2010/main" val="19401696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57560" y="892098"/>
            <a:ext cx="11300221" cy="5446536"/>
            <a:chOff x="557560" y="892098"/>
            <a:chExt cx="11300221" cy="5446536"/>
          </a:xfrm>
        </p:grpSpPr>
        <p:sp>
          <p:nvSpPr>
            <p:cNvPr id="6" name="Rectangle 5">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Title 1">
            <a:extLst>
              <a:ext uri="{FF2B5EF4-FFF2-40B4-BE49-F238E27FC236}">
                <a16:creationId xmlns:a16="http://schemas.microsoft.com/office/drawing/2014/main" xmlns="" id="{1067BC01-61A8-1B4F-90D2-7B90A5D9A6A7}"/>
              </a:ext>
            </a:extLst>
          </p:cNvPr>
          <p:cNvSpPr>
            <a:spLocks noGrp="1"/>
          </p:cNvSpPr>
          <p:nvPr>
            <p:ph type="title"/>
          </p:nvPr>
        </p:nvSpPr>
        <p:spPr>
          <a:xfrm>
            <a:off x="838200" y="365125"/>
            <a:ext cx="10515600" cy="1325563"/>
          </a:xfrm>
        </p:spPr>
        <p:txBody>
          <a:bodyPr/>
          <a:lstStyle/>
          <a:p>
            <a:r>
              <a:rPr lang="en-US" b="1" dirty="0">
                <a:solidFill>
                  <a:schemeClr val="bg1"/>
                </a:solidFill>
              </a:rPr>
              <a:t>What Do You Think?</a:t>
            </a:r>
            <a:r>
              <a:rPr lang="en-US" dirty="0">
                <a:solidFill>
                  <a:schemeClr val="bg1"/>
                </a:solidFill>
              </a:rPr>
              <a:t> </a:t>
            </a:r>
          </a:p>
        </p:txBody>
      </p:sp>
      <p:sp>
        <p:nvSpPr>
          <p:cNvPr id="3" name="Content Placeholder 2">
            <a:extLst>
              <a:ext uri="{FF2B5EF4-FFF2-40B4-BE49-F238E27FC236}">
                <a16:creationId xmlns:a16="http://schemas.microsoft.com/office/drawing/2014/main" xmlns="" id="{9553FAFA-8B57-6E41-BDFC-074B3AD437BC}"/>
              </a:ext>
            </a:extLst>
          </p:cNvPr>
          <p:cNvSpPr>
            <a:spLocks noGrp="1"/>
          </p:cNvSpPr>
          <p:nvPr>
            <p:ph idx="1"/>
          </p:nvPr>
        </p:nvSpPr>
        <p:spPr>
          <a:xfrm>
            <a:off x="889000" y="1825625"/>
            <a:ext cx="10109200" cy="4351338"/>
          </a:xfrm>
        </p:spPr>
        <p:txBody>
          <a:bodyPr/>
          <a:lstStyle/>
          <a:p>
            <a:pPr marL="0" lvl="0" indent="0">
              <a:buNone/>
            </a:pPr>
            <a:r>
              <a:rPr lang="en-US" sz="4400" dirty="0"/>
              <a:t>How can we make the holy rite of baptism more meaningful in the lives of Christians? Is it even necessary to emphasize that as important?</a:t>
            </a:r>
            <a:endParaRPr lang="en-US" sz="4400" dirty="0"/>
          </a:p>
        </p:txBody>
      </p:sp>
    </p:spTree>
    <p:extLst>
      <p:ext uri="{BB962C8B-B14F-4D97-AF65-F5344CB8AC3E}">
        <p14:creationId xmlns:p14="http://schemas.microsoft.com/office/powerpoint/2010/main" val="4861174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812800"/>
            <a:ext cx="11300221" cy="5525834"/>
            <a:chOff x="557560" y="892098"/>
            <a:chExt cx="11300221" cy="5446536"/>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xmlns="" id="{D1FAF3AE-BBA5-E14B-93BE-5802EFD082E0}"/>
              </a:ext>
            </a:extLst>
          </p:cNvPr>
          <p:cNvSpPr>
            <a:spLocks noGrp="1"/>
          </p:cNvSpPr>
          <p:nvPr>
            <p:ph type="title"/>
          </p:nvPr>
        </p:nvSpPr>
        <p:spPr>
          <a:xfrm>
            <a:off x="557568" y="314325"/>
            <a:ext cx="9424632" cy="1082675"/>
          </a:xfrm>
        </p:spPr>
        <p:txBody>
          <a:bodyPr>
            <a:normAutofit fontScale="90000"/>
          </a:bodyPr>
          <a:lstStyle/>
          <a:p>
            <a:r>
              <a:rPr lang="en-US" dirty="0">
                <a:solidFill>
                  <a:schemeClr val="bg1"/>
                </a:solidFill>
                <a:latin typeface="Arial" panose="020B0604020202020204" pitchFamily="34" charset="0"/>
                <a:cs typeface="Arial" panose="020B0604020202020204" pitchFamily="34" charset="0"/>
              </a:rPr>
              <a:t>The </a:t>
            </a:r>
            <a:r>
              <a:rPr lang="en-US" dirty="0" smtClean="0">
                <a:solidFill>
                  <a:schemeClr val="bg1"/>
                </a:solidFill>
                <a:latin typeface="Arial" panose="020B0604020202020204" pitchFamily="34" charset="0"/>
                <a:cs typeface="Arial" panose="020B0604020202020204" pitchFamily="34" charset="0"/>
              </a:rPr>
              <a:t>Promise</a:t>
            </a:r>
            <a:br>
              <a:rPr lang="en-US" dirty="0" smtClean="0">
                <a:solidFill>
                  <a:schemeClr val="bg1"/>
                </a:solidFill>
                <a:latin typeface="Arial" panose="020B0604020202020204" pitchFamily="34" charset="0"/>
                <a:cs typeface="Arial" panose="020B0604020202020204" pitchFamily="34" charset="0"/>
              </a:rPr>
            </a:br>
            <a:r>
              <a:rPr lang="en-US" dirty="0" smtClean="0">
                <a:solidFill>
                  <a:schemeClr val="bg1"/>
                </a:solidFill>
                <a:latin typeface="Arial" panose="020B0604020202020204" pitchFamily="34" charset="0"/>
                <a:cs typeface="Arial" panose="020B0604020202020204" pitchFamily="34" charset="0"/>
              </a:rPr>
              <a:t>(Matthew </a:t>
            </a:r>
            <a:r>
              <a:rPr lang="en-US" dirty="0">
                <a:solidFill>
                  <a:schemeClr val="bg1"/>
                </a:solidFill>
                <a:latin typeface="Arial" panose="020B0604020202020204" pitchFamily="34" charset="0"/>
                <a:cs typeface="Arial" panose="020B0604020202020204" pitchFamily="34" charset="0"/>
              </a:rPr>
              <a:t>3:9-12, NIV)</a:t>
            </a:r>
            <a:endParaRPr lang="en-US" dirty="0">
              <a:solidFill>
                <a:schemeClr val="bg1"/>
              </a:solidFill>
            </a:endParaRPr>
          </a:p>
        </p:txBody>
      </p:sp>
      <p:sp>
        <p:nvSpPr>
          <p:cNvPr id="3" name="Content Placeholder 2">
            <a:extLst>
              <a:ext uri="{FF2B5EF4-FFF2-40B4-BE49-F238E27FC236}">
                <a16:creationId xmlns:a16="http://schemas.microsoft.com/office/drawing/2014/main" xmlns="" id="{76E27785-5864-6B44-81FA-4ED1C1012135}"/>
              </a:ext>
            </a:extLst>
          </p:cNvPr>
          <p:cNvSpPr>
            <a:spLocks noGrp="1"/>
          </p:cNvSpPr>
          <p:nvPr>
            <p:ph idx="1"/>
          </p:nvPr>
        </p:nvSpPr>
        <p:spPr>
          <a:xfrm>
            <a:off x="791110" y="1713285"/>
            <a:ext cx="10334089" cy="4156962"/>
          </a:xfrm>
        </p:spPr>
        <p:txBody>
          <a:bodyPr>
            <a:noAutofit/>
          </a:bodyPr>
          <a:lstStyle/>
          <a:p>
            <a:pPr marL="0" indent="0">
              <a:buNone/>
            </a:pPr>
            <a:endParaRPr lang="en-US" sz="4000" baseline="30000" dirty="0"/>
          </a:p>
          <a:p>
            <a:pPr marL="0" indent="0">
              <a:buNone/>
            </a:pPr>
            <a:r>
              <a:rPr lang="en-US" sz="4000" b="1" baseline="30000" dirty="0"/>
              <a:t>9</a:t>
            </a:r>
            <a:r>
              <a:rPr lang="en-US" sz="4000" dirty="0"/>
              <a:t> And do not think you can say to yourselves, ‘We have Abraham as our father.’ I tell you that out of these stones God can raise up children for Abraham. </a:t>
            </a:r>
            <a:r>
              <a:rPr lang="en-US" sz="4000" b="1" baseline="30000" dirty="0"/>
              <a:t>10</a:t>
            </a:r>
            <a:r>
              <a:rPr lang="en-US" sz="4000" dirty="0"/>
              <a:t> The ax is already at the root of the trees, and every tree that does not produce good fruit will be cut down and thrown into the fire</a:t>
            </a:r>
            <a:r>
              <a:rPr lang="en-US" sz="4000" dirty="0" smtClean="0"/>
              <a:t>.</a:t>
            </a:r>
            <a:endParaRPr lang="en-US" sz="4000" dirty="0"/>
          </a:p>
        </p:txBody>
      </p:sp>
    </p:spTree>
    <p:extLst>
      <p:ext uri="{BB962C8B-B14F-4D97-AF65-F5344CB8AC3E}">
        <p14:creationId xmlns:p14="http://schemas.microsoft.com/office/powerpoint/2010/main" val="19496508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892098"/>
            <a:ext cx="11300221" cy="5446536"/>
            <a:chOff x="557560" y="892098"/>
            <a:chExt cx="11300221" cy="5446536"/>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xmlns="" id="{76E27785-5864-6B44-81FA-4ED1C1012135}"/>
              </a:ext>
            </a:extLst>
          </p:cNvPr>
          <p:cNvSpPr>
            <a:spLocks noGrp="1"/>
          </p:cNvSpPr>
          <p:nvPr>
            <p:ph idx="1"/>
          </p:nvPr>
        </p:nvSpPr>
        <p:spPr>
          <a:xfrm>
            <a:off x="939801" y="1752600"/>
            <a:ext cx="9956800" cy="3505199"/>
          </a:xfrm>
        </p:spPr>
        <p:txBody>
          <a:bodyPr>
            <a:noAutofit/>
          </a:bodyPr>
          <a:lstStyle/>
          <a:p>
            <a:pPr marL="0" indent="0" algn="just">
              <a:buNone/>
            </a:pPr>
            <a:r>
              <a:rPr lang="en-US" sz="4000" b="1" baseline="30000" dirty="0"/>
              <a:t>11</a:t>
            </a:r>
            <a:r>
              <a:rPr lang="en-US" sz="4000" dirty="0"/>
              <a:t> “I baptize you with water for repentance. But after me comes one who is more powerful than I, whose sandals I am not worthy to carry. He will baptize you with[b] the Holy Spirit and fire. </a:t>
            </a:r>
            <a:r>
              <a:rPr lang="en-US" sz="4000" b="1" baseline="30000" dirty="0"/>
              <a:t>12 </a:t>
            </a:r>
            <a:r>
              <a:rPr lang="en-US" sz="4000" dirty="0"/>
              <a:t>His winnowing fork is in his hand, and he will clear his threshing floor, gathering his wheat into the barn and burning up the chaff with unquenchable fire.”</a:t>
            </a:r>
            <a:endParaRPr lang="en-US" sz="4000" dirty="0"/>
          </a:p>
        </p:txBody>
      </p:sp>
    </p:spTree>
    <p:extLst>
      <p:ext uri="{BB962C8B-B14F-4D97-AF65-F5344CB8AC3E}">
        <p14:creationId xmlns:p14="http://schemas.microsoft.com/office/powerpoint/2010/main" val="11011142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57560" y="892098"/>
            <a:ext cx="11300221" cy="5446536"/>
            <a:chOff x="557560" y="892098"/>
            <a:chExt cx="11300221" cy="5446536"/>
          </a:xfrm>
        </p:grpSpPr>
        <p:sp>
          <p:nvSpPr>
            <p:cNvPr id="6" name="Rectangle 5">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Title 1">
            <a:extLst>
              <a:ext uri="{FF2B5EF4-FFF2-40B4-BE49-F238E27FC236}">
                <a16:creationId xmlns:a16="http://schemas.microsoft.com/office/drawing/2014/main" xmlns="" id="{1067BC01-61A8-1B4F-90D2-7B90A5D9A6A7}"/>
              </a:ext>
            </a:extLst>
          </p:cNvPr>
          <p:cNvSpPr>
            <a:spLocks noGrp="1"/>
          </p:cNvSpPr>
          <p:nvPr>
            <p:ph type="title"/>
          </p:nvPr>
        </p:nvSpPr>
        <p:spPr>
          <a:xfrm>
            <a:off x="838200" y="365125"/>
            <a:ext cx="10515600" cy="1325563"/>
          </a:xfrm>
        </p:spPr>
        <p:txBody>
          <a:bodyPr/>
          <a:lstStyle/>
          <a:p>
            <a:r>
              <a:rPr lang="en-US" b="1" dirty="0">
                <a:solidFill>
                  <a:schemeClr val="bg1"/>
                </a:solidFill>
              </a:rPr>
              <a:t>What Do You Think?</a:t>
            </a:r>
            <a:r>
              <a:rPr lang="en-US" dirty="0">
                <a:solidFill>
                  <a:schemeClr val="bg1"/>
                </a:solidFill>
              </a:rPr>
              <a:t> </a:t>
            </a:r>
          </a:p>
        </p:txBody>
      </p:sp>
      <p:sp>
        <p:nvSpPr>
          <p:cNvPr id="3" name="Content Placeholder 2">
            <a:extLst>
              <a:ext uri="{FF2B5EF4-FFF2-40B4-BE49-F238E27FC236}">
                <a16:creationId xmlns:a16="http://schemas.microsoft.com/office/drawing/2014/main" xmlns="" id="{9553FAFA-8B57-6E41-BDFC-074B3AD437BC}"/>
              </a:ext>
            </a:extLst>
          </p:cNvPr>
          <p:cNvSpPr>
            <a:spLocks noGrp="1"/>
          </p:cNvSpPr>
          <p:nvPr>
            <p:ph idx="1"/>
          </p:nvPr>
        </p:nvSpPr>
        <p:spPr>
          <a:xfrm>
            <a:off x="889000" y="1825625"/>
            <a:ext cx="10261600" cy="4351338"/>
          </a:xfrm>
        </p:spPr>
        <p:txBody>
          <a:bodyPr/>
          <a:lstStyle/>
          <a:p>
            <a:pPr marL="0" indent="0">
              <a:buNone/>
            </a:pPr>
            <a:r>
              <a:rPr lang="en-US" sz="4400" dirty="0"/>
              <a:t>What is the church doing to engage and prepare the world for God’s final return and judgment? What are you doing personally?</a:t>
            </a:r>
            <a:endParaRPr lang="en-US" sz="4400" dirty="0"/>
          </a:p>
        </p:txBody>
      </p:sp>
    </p:spTree>
    <p:extLst>
      <p:ext uri="{BB962C8B-B14F-4D97-AF65-F5344CB8AC3E}">
        <p14:creationId xmlns:p14="http://schemas.microsoft.com/office/powerpoint/2010/main" val="25179860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93700" y="497772"/>
            <a:ext cx="7485125" cy="5928933"/>
            <a:chOff x="393700" y="497772"/>
            <a:chExt cx="7485125" cy="5928933"/>
          </a:xfrm>
        </p:grpSpPr>
        <p:sp>
          <p:nvSpPr>
            <p:cNvPr id="5" name="Rectangle 4">
              <a:extLst>
                <a:ext uri="{FF2B5EF4-FFF2-40B4-BE49-F238E27FC236}">
                  <a16:creationId xmlns:a16="http://schemas.microsoft.com/office/drawing/2014/main" xmlns="" id="{32FD79E9-DA87-4AE3-AB4F-454E8B1C7E28}"/>
                </a:ext>
                <a:ext uri="{C183D7F6-B498-43B3-948B-1728B52AA6E4}">
                  <adec:decorative xmlns:adec="http://schemas.microsoft.com/office/drawing/2017/decorative" xmlns="" val="1"/>
                </a:ext>
              </a:extLst>
            </p:cNvPr>
            <p:cNvSpPr/>
            <p:nvPr userDrawn="1"/>
          </p:nvSpPr>
          <p:spPr>
            <a:xfrm flipH="1">
              <a:off x="393700" y="497772"/>
              <a:ext cx="6118612" cy="56703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803112" y="1192268"/>
              <a:ext cx="6117772" cy="5234437"/>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xmlns="" id="{97CAE694-E5D7-45D8-80CE-4067B6610E53}"/>
                </a:ext>
                <a:ext uri="{C183D7F6-B498-43B3-948B-1728B52AA6E4}">
                  <adec:decorative xmlns:adec="http://schemas.microsoft.com/office/drawing/2017/decorative" xmlns="" val="1"/>
                </a:ext>
              </a:extLst>
            </p:cNvPr>
            <p:cNvSpPr/>
            <p:nvPr userDrawn="1"/>
          </p:nvSpPr>
          <p:spPr>
            <a:xfrm flipH="1">
              <a:off x="1173223" y="838487"/>
              <a:ext cx="6705602" cy="52500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7095" y="749278"/>
            <a:ext cx="3651538" cy="5476709"/>
          </a:xfrm>
          <a:prstGeom prst="rect">
            <a:avLst/>
          </a:prstGeom>
        </p:spPr>
      </p:pic>
      <p:sp>
        <p:nvSpPr>
          <p:cNvPr id="3" name="Content Placeholder 2">
            <a:extLst>
              <a:ext uri="{FF2B5EF4-FFF2-40B4-BE49-F238E27FC236}">
                <a16:creationId xmlns:a16="http://schemas.microsoft.com/office/drawing/2014/main" xmlns="" id="{E822249E-8FE5-DD4E-87F9-5FF055777731}"/>
              </a:ext>
            </a:extLst>
          </p:cNvPr>
          <p:cNvSpPr>
            <a:spLocks noGrp="1"/>
          </p:cNvSpPr>
          <p:nvPr>
            <p:ph idx="1"/>
          </p:nvPr>
        </p:nvSpPr>
        <p:spPr>
          <a:xfrm>
            <a:off x="1876897" y="1820068"/>
            <a:ext cx="5114386" cy="3335128"/>
          </a:xfrm>
        </p:spPr>
        <p:txBody>
          <a:bodyPr/>
          <a:lstStyle/>
          <a:p>
            <a:r>
              <a:rPr lang="en-US" sz="4400" b="1" dirty="0">
                <a:solidFill>
                  <a:srgbClr val="074E97"/>
                </a:solidFill>
              </a:rPr>
              <a:t>A Closing Thought</a:t>
            </a:r>
          </a:p>
          <a:p>
            <a:r>
              <a:rPr lang="en-US" sz="4400" b="1" dirty="0">
                <a:solidFill>
                  <a:srgbClr val="074E97"/>
                </a:solidFill>
              </a:rPr>
              <a:t>Your Life</a:t>
            </a:r>
            <a:endParaRPr lang="en-US" sz="4400" dirty="0">
              <a:solidFill>
                <a:srgbClr val="074E97"/>
              </a:solidFill>
            </a:endParaRPr>
          </a:p>
          <a:p>
            <a:r>
              <a:rPr lang="en-US" sz="4400" b="1" dirty="0">
                <a:solidFill>
                  <a:srgbClr val="074E97"/>
                </a:solidFill>
              </a:rPr>
              <a:t>Your World!</a:t>
            </a:r>
            <a:endParaRPr lang="en-US" sz="4400" dirty="0">
              <a:solidFill>
                <a:srgbClr val="074E97"/>
              </a:solidFill>
            </a:endParaRPr>
          </a:p>
          <a:p>
            <a:endParaRPr lang="en-US" dirty="0">
              <a:solidFill>
                <a:srgbClr val="074E97"/>
              </a:solidFill>
            </a:endParaRPr>
          </a:p>
        </p:txBody>
      </p:sp>
    </p:spTree>
    <p:extLst>
      <p:ext uri="{BB962C8B-B14F-4D97-AF65-F5344CB8AC3E}">
        <p14:creationId xmlns:p14="http://schemas.microsoft.com/office/powerpoint/2010/main" val="19266099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709961" y="1044498"/>
            <a:ext cx="10796240" cy="5132465"/>
            <a:chOff x="557560" y="892098"/>
            <a:chExt cx="11300221" cy="5446536"/>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4664927" y="892098"/>
              <a:ext cx="7192854"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 name="Title 1">
            <a:extLst>
              <a:ext uri="{FF2B5EF4-FFF2-40B4-BE49-F238E27FC236}">
                <a16:creationId xmlns:a16="http://schemas.microsoft.com/office/drawing/2014/main" xmlns="" id="{1067BC01-61A8-1B4F-90D2-7B90A5D9A6A7}"/>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smtClean="0">
                <a:solidFill>
                  <a:schemeClr val="bg1"/>
                </a:solidFill>
              </a:rPr>
              <a:t>Closing Prayer</a:t>
            </a:r>
            <a:endParaRPr lang="en-US" dirty="0">
              <a:solidFill>
                <a:schemeClr val="bg1"/>
              </a:solidFill>
            </a:endParaRPr>
          </a:p>
        </p:txBody>
      </p:sp>
      <p:sp>
        <p:nvSpPr>
          <p:cNvPr id="3" name="Content Placeholder 2">
            <a:extLst>
              <a:ext uri="{FF2B5EF4-FFF2-40B4-BE49-F238E27FC236}">
                <a16:creationId xmlns:a16="http://schemas.microsoft.com/office/drawing/2014/main" xmlns="" id="{8E1496D8-400A-5B47-8EB7-1C1777E3A561}"/>
              </a:ext>
            </a:extLst>
          </p:cNvPr>
          <p:cNvSpPr>
            <a:spLocks noGrp="1"/>
          </p:cNvSpPr>
          <p:nvPr>
            <p:ph idx="1"/>
          </p:nvPr>
        </p:nvSpPr>
        <p:spPr>
          <a:xfrm>
            <a:off x="1524001" y="2421985"/>
            <a:ext cx="8356600" cy="2759615"/>
          </a:xfrm>
        </p:spPr>
        <p:txBody>
          <a:bodyPr/>
          <a:lstStyle/>
          <a:p>
            <a:pPr marL="0" indent="0">
              <a:buNone/>
            </a:pPr>
            <a:r>
              <a:rPr lang="en-US" sz="4000" dirty="0"/>
              <a:t>Lord, help us to shine in this world. Help us to become vessels of Your light, drawing the lost to You. In Jesus’ name we pray. Amen.</a:t>
            </a:r>
            <a:endParaRPr lang="en-US" sz="4000" dirty="0"/>
          </a:p>
        </p:txBody>
      </p:sp>
    </p:spTree>
    <p:extLst>
      <p:ext uri="{BB962C8B-B14F-4D97-AF65-F5344CB8AC3E}">
        <p14:creationId xmlns:p14="http://schemas.microsoft.com/office/powerpoint/2010/main" val="35532016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709960" y="16588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9ABE1D4C-72A8-D24E-9487-7EE9AF54E400}"/>
              </a:ext>
            </a:extLst>
          </p:cNvPr>
          <p:cNvSpPr>
            <a:spLocks noGrp="1"/>
          </p:cNvSpPr>
          <p:nvPr>
            <p:ph type="title"/>
          </p:nvPr>
        </p:nvSpPr>
        <p:spPr>
          <a:xfrm>
            <a:off x="1118836" y="544326"/>
            <a:ext cx="10515600" cy="1325563"/>
          </a:xfrm>
        </p:spPr>
        <p:txBody>
          <a:bodyPr>
            <a:normAutofit fontScale="90000"/>
          </a:bodyPr>
          <a:lstStyle/>
          <a:p>
            <a:r>
              <a:rPr lang="en-US" b="1" dirty="0">
                <a:solidFill>
                  <a:schemeClr val="bg1"/>
                </a:solidFill>
              </a:rPr>
              <a:t>Conclusion (Preparing for Next Week’s Lesson)</a:t>
            </a:r>
            <a:r>
              <a:rPr lang="en-US" dirty="0">
                <a:solidFill>
                  <a:schemeClr val="bg1"/>
                </a:solidFill>
              </a:rPr>
              <a:t/>
            </a:r>
            <a:br>
              <a:rPr lang="en-US" dirty="0">
                <a:solidFill>
                  <a:schemeClr val="bg1"/>
                </a:solidFill>
              </a:rPr>
            </a:br>
            <a:endParaRPr lang="en-US" dirty="0">
              <a:solidFill>
                <a:schemeClr val="bg1"/>
              </a:solidFill>
            </a:endParaRPr>
          </a:p>
        </p:txBody>
      </p:sp>
      <p:sp>
        <p:nvSpPr>
          <p:cNvPr id="3" name="Content Placeholder 2">
            <a:extLst>
              <a:ext uri="{FF2B5EF4-FFF2-40B4-BE49-F238E27FC236}">
                <a16:creationId xmlns:a16="http://schemas.microsoft.com/office/drawing/2014/main" xmlns="" id="{43F48B9D-EC76-4F49-BB61-718166E0DC70}"/>
              </a:ext>
            </a:extLst>
          </p:cNvPr>
          <p:cNvSpPr>
            <a:spLocks noGrp="1"/>
          </p:cNvSpPr>
          <p:nvPr>
            <p:ph idx="1"/>
          </p:nvPr>
        </p:nvSpPr>
        <p:spPr>
          <a:xfrm>
            <a:off x="1047592" y="1920774"/>
            <a:ext cx="9976008" cy="4430166"/>
          </a:xfrm>
        </p:spPr>
        <p:txBody>
          <a:bodyPr>
            <a:normAutofit fontScale="92500"/>
          </a:bodyPr>
          <a:lstStyle/>
          <a:p>
            <a:pPr algn="just">
              <a:buFont typeface="Arial" charset="0"/>
              <a:buChar char="•"/>
            </a:pPr>
            <a:r>
              <a:rPr lang="en-US" sz="4000" dirty="0"/>
              <a:t>The lesson topic for Sunday, January 3, 2021, is “An Amazing Ministry.” The Devotional Reading is Deuteronomy 8:1-11, the Background Scripture is Luke 4, and the Printed Text is Luke 4:14-22a.</a:t>
            </a:r>
          </a:p>
          <a:p>
            <a:pPr algn="just">
              <a:buFont typeface="Arial" charset="0"/>
              <a:buChar char="•"/>
            </a:pPr>
            <a:r>
              <a:rPr lang="en-US" sz="4000" dirty="0"/>
              <a:t>While reading the Background Scripture, consider this thought: “What are you doing to prepare yourself for God’s purpose and plan for your life?”</a:t>
            </a:r>
            <a:endParaRPr lang="en-US" sz="4000" dirty="0"/>
          </a:p>
        </p:txBody>
      </p:sp>
    </p:spTree>
    <p:extLst>
      <p:ext uri="{BB962C8B-B14F-4D97-AF65-F5344CB8AC3E}">
        <p14:creationId xmlns:p14="http://schemas.microsoft.com/office/powerpoint/2010/main" val="27841956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1552</TotalTime>
  <Words>761</Words>
  <Application>Microsoft Macintosh PowerPoint</Application>
  <PresentationFormat>Widescreen</PresentationFormat>
  <Paragraphs>50</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Calibri</vt:lpstr>
      <vt:lpstr>Calibri Light</vt:lpstr>
      <vt:lpstr>Arial</vt:lpstr>
      <vt:lpstr>Office Theme</vt:lpstr>
      <vt:lpstr>PowerPoint Presentation</vt:lpstr>
      <vt:lpstr>WINTER QUARTER THEME:  “The Call of God in the New Testament”  UNIT I:  “The Beginning of a Call”</vt:lpstr>
      <vt:lpstr>LESSON 4: Sunday, December 27, 2020</vt:lpstr>
      <vt:lpstr>Devotional Reading:   John 1:19-34   Background Scriptures:   Matthew 3   Print Passages:   Matthew 3:1-12</vt:lpstr>
      <vt:lpstr>KEY VERSE:</vt:lpstr>
      <vt:lpstr>LESSON AIMS:</vt:lpstr>
      <vt:lpstr>KEY TERMS:</vt:lpstr>
      <vt:lpstr>KEY TERMS:</vt:lpstr>
      <vt:lpstr>INTRODUCTION</vt:lpstr>
      <vt:lpstr>BIBLICAL CONTEXT</vt:lpstr>
      <vt:lpstr>The Path (Matthew 3:1-4, NIV)</vt:lpstr>
      <vt:lpstr>PowerPoint Presentation</vt:lpstr>
      <vt:lpstr>What Do You Think? </vt:lpstr>
      <vt:lpstr>The Plea (Matthew 3:5-8, NIV)</vt:lpstr>
      <vt:lpstr>PowerPoint Presentation</vt:lpstr>
      <vt:lpstr>What Do You Think? </vt:lpstr>
      <vt:lpstr>The Promise (Matthew 3:9-12, NIV)</vt:lpstr>
      <vt:lpstr>PowerPoint Presentation</vt:lpstr>
      <vt:lpstr>What Do You Think? </vt:lpstr>
      <vt:lpstr>PowerPoint Presentation</vt:lpstr>
      <vt:lpstr>PowerPoint Presentation</vt:lpstr>
      <vt:lpstr>Conclusion (Preparing for Next Week’s Lesson) </vt:lpstr>
    </vt:vector>
  </TitlesOfParts>
  <Company/>
  <LinksUpToDate>false</LinksUpToDate>
  <SharedDoc>false</SharedDoc>
  <HyperlinksChanged>false</HyperlinksChanged>
  <AppVersion>15.0024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Debra Berry</dc:creator>
  <cp:lastModifiedBy>Sharon Hardin</cp:lastModifiedBy>
  <cp:revision>38</cp:revision>
  <dcterms:created xsi:type="dcterms:W3CDTF">2020-10-13T22:27:56Z</dcterms:created>
  <dcterms:modified xsi:type="dcterms:W3CDTF">2020-11-21T21:20:17Z</dcterms:modified>
</cp:coreProperties>
</file>