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66" r:id="rId10"/>
    <p:sldId id="268" r:id="rId11"/>
    <p:sldId id="275" r:id="rId12"/>
    <p:sldId id="271" r:id="rId13"/>
    <p:sldId id="272" r:id="rId14"/>
    <p:sldId id="276" r:id="rId15"/>
    <p:sldId id="274" r:id="rId16"/>
    <p:sldId id="281" r:id="rId17"/>
    <p:sldId id="277" r:id="rId18"/>
    <p:sldId id="278" r:id="rId19"/>
    <p:sldId id="279"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7"/>
    <p:restoredTop sz="95385"/>
  </p:normalViewPr>
  <p:slideViewPr>
    <p:cSldViewPr snapToGrid="0" snapToObjects="1">
      <p:cViewPr varScale="1">
        <p:scale>
          <a:sx n="100" d="100"/>
          <a:sy n="100" d="100"/>
        </p:scale>
        <p:origin x="4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“Love for One Another.”</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III: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“Godly Love among Believers”</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fontScale="90000"/>
          </a:bodyPr>
          <a:lstStyle/>
          <a:p>
            <a:r>
              <a:rPr lang="en-US" sz="5400" b="1" dirty="0"/>
              <a:t>LESSON 10: Sunday, November 8, 2020</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r>
              <a:rPr lang="en-US" sz="4000" b="1" dirty="0"/>
              <a:t>Lesson Title: “The Love Connection” (Faith Pathway)</a:t>
            </a:r>
          </a:p>
          <a:p>
            <a:r>
              <a:rPr lang="en-US" sz="4000" b="1" dirty="0"/>
              <a:t>Lesson Title: “Abiding Love” (Townsend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838200" y="365124"/>
            <a:ext cx="10515600" cy="5860863"/>
          </a:xfrm>
        </p:spPr>
        <p:txBody>
          <a:bodyPr>
            <a:normAutofit/>
          </a:bodyPr>
          <a:lstStyle/>
          <a:p>
            <a:pPr algn="ctr"/>
            <a:r>
              <a:rPr lang="en-US" sz="4800" b="1" dirty="0"/>
              <a:t>DEVOTIONAL READING:</a:t>
            </a:r>
            <a:r>
              <a:rPr lang="en-US" sz="4800" dirty="0"/>
              <a:t> </a:t>
            </a:r>
            <a:r>
              <a:rPr lang="en-US" dirty="0"/>
              <a:t>Psalm 80:7-19 </a:t>
            </a:r>
            <a:br>
              <a:rPr lang="en-US" sz="4800" dirty="0"/>
            </a:br>
            <a:r>
              <a:rPr lang="en-US" sz="4800" dirty="0"/>
              <a:t> </a:t>
            </a:r>
            <a:br>
              <a:rPr lang="en-US" sz="4800" dirty="0"/>
            </a:br>
            <a:r>
              <a:rPr lang="en-US" sz="4800" b="1" dirty="0"/>
              <a:t>BACKGROUND SCRIPTURE:</a:t>
            </a:r>
            <a:r>
              <a:rPr lang="en-US" sz="4800" dirty="0"/>
              <a:t> </a:t>
            </a:r>
            <a:r>
              <a:rPr lang="en-US" dirty="0"/>
              <a:t>John 15:4-17 </a:t>
            </a:r>
            <a:br>
              <a:rPr lang="en-US" sz="4800" dirty="0"/>
            </a:br>
            <a:br>
              <a:rPr lang="en-US" sz="4800" dirty="0"/>
            </a:br>
            <a:r>
              <a:rPr lang="en-US" sz="4800" b="1" dirty="0"/>
              <a:t>PRINT PASSAGE</a:t>
            </a:r>
            <a:r>
              <a:rPr lang="en-US" sz="4800"/>
              <a:t>: </a:t>
            </a:r>
            <a:r>
              <a:rPr lang="en-US"/>
              <a:t>John </a:t>
            </a:r>
            <a:r>
              <a:rPr lang="en-US" dirty="0"/>
              <a:t>15:4-17</a:t>
            </a:r>
            <a:br>
              <a:rPr lang="en-US" dirty="0"/>
            </a:br>
            <a:br>
              <a:rPr lang="en-US" sz="4800"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p:txBody>
          <a:bodyPr>
            <a:normAutofit/>
          </a:bodyPr>
          <a:lstStyle/>
          <a:p>
            <a:r>
              <a:rPr lang="en-US" sz="5400" b="1" dirty="0"/>
              <a:t>KEY VERSE:</a:t>
            </a:r>
            <a:endParaRPr lang="en-US" sz="5400" dirty="0"/>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p:txBody>
          <a:bodyPr>
            <a:normAutofit lnSpcReduction="10000"/>
          </a:bodyPr>
          <a:lstStyle/>
          <a:p>
            <a:r>
              <a:rPr lang="en-US" sz="4000" dirty="0"/>
              <a:t>I am the vine, ye are the branches: He that </a:t>
            </a:r>
            <a:r>
              <a:rPr lang="en-US" sz="4000" dirty="0" err="1"/>
              <a:t>abideth</a:t>
            </a:r>
            <a:r>
              <a:rPr lang="en-US" sz="4000" dirty="0"/>
              <a:t> in me, and I in him, the same bringeth forth much fruit: for without me ye can do nothing. (John 15:5, KJV)</a:t>
            </a:r>
          </a:p>
          <a:p>
            <a:r>
              <a:rPr lang="en-US" sz="4000" dirty="0"/>
              <a:t>“I am the vine; you are the branches. If you remain in me and I in you, you will bear much fruit; apart from me you can do nothing.” (John 15:5, NIV)</a:t>
            </a:r>
          </a:p>
          <a:p>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p:txBody>
          <a:bodyPr>
            <a:normAutofit fontScale="90000"/>
          </a:bodyPr>
          <a:lstStyle/>
          <a:p>
            <a:br>
              <a:rPr lang="en-US" sz="6600" b="1" dirty="0"/>
            </a:br>
            <a:br>
              <a:rPr lang="en-US" sz="6600" b="1" dirty="0"/>
            </a:br>
            <a:br>
              <a:rPr lang="en-US" dirty="0"/>
            </a:br>
            <a:r>
              <a:rPr lang="en-US" dirty="0"/>
              <a:t> </a:t>
            </a:r>
            <a:br>
              <a:rPr lang="en-US" dirty="0"/>
            </a:br>
            <a:r>
              <a:rPr lang="en-US" sz="5300" b="1" dirty="0"/>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p:txBody>
          <a:bodyPr>
            <a:normAutofit fontScale="92500" lnSpcReduction="10000"/>
          </a:bodyPr>
          <a:lstStyle/>
          <a:p>
            <a:pPr marL="0" indent="0">
              <a:buNone/>
            </a:pPr>
            <a:r>
              <a:rPr lang="en-US" sz="4300" dirty="0"/>
              <a:t>As a result of experiencing this lesson, you should be able to do these things:</a:t>
            </a:r>
          </a:p>
          <a:p>
            <a:pPr lvl="0"/>
            <a:r>
              <a:rPr lang="en-US" sz="4000" dirty="0"/>
              <a:t>Comprehend how the metaphor of the vine and the branches applies to Jesus and those who follow Him.</a:t>
            </a:r>
          </a:p>
          <a:p>
            <a:pPr lvl="0"/>
            <a:r>
              <a:rPr lang="en-US" sz="4000" dirty="0"/>
              <a:t>Yearn for a more intimate, life-giving relationship with Jesus.</a:t>
            </a:r>
          </a:p>
          <a:p>
            <a:pPr lvl="0"/>
            <a:r>
              <a:rPr lang="en-US" sz="4000" dirty="0"/>
              <a:t>Commit to keeping Christ’s commandments and so abide in His love.</a:t>
            </a:r>
          </a:p>
          <a:p>
            <a:pPr marL="0" indent="0">
              <a:buNone/>
            </a:pPr>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p:txBody>
          <a:bodyPr/>
          <a:lstStyle/>
          <a:p>
            <a:r>
              <a:rPr lang="en-US" sz="4000" b="1" dirty="0"/>
              <a:t>Friends (verse 14)—Greek: </a:t>
            </a:r>
            <a:r>
              <a:rPr lang="en-US" sz="4000" b="1" i="1" dirty="0" err="1"/>
              <a:t>philos</a:t>
            </a:r>
            <a:r>
              <a:rPr lang="en-US" sz="4000" b="1" dirty="0"/>
              <a:t> (fee’-los):</a:t>
            </a:r>
            <a:r>
              <a:rPr lang="en-US" sz="4000" dirty="0"/>
              <a:t> beloved; dear; friendly; associates; companions. </a:t>
            </a:r>
          </a:p>
          <a:p>
            <a:r>
              <a:rPr lang="en-US" sz="4000" b="1" dirty="0"/>
              <a:t>Fruit (verse 4)—Greek: </a:t>
            </a:r>
            <a:r>
              <a:rPr lang="en-US" sz="4000" b="1" i="1" dirty="0" err="1"/>
              <a:t>karpos</a:t>
            </a:r>
            <a:r>
              <a:rPr lang="en-US" sz="4000" b="1" i="1" dirty="0"/>
              <a:t> </a:t>
            </a:r>
            <a:r>
              <a:rPr lang="en-US" sz="4000" b="1" dirty="0"/>
              <a:t>(</a:t>
            </a:r>
            <a:r>
              <a:rPr lang="en-US" sz="4000" b="1" dirty="0" err="1"/>
              <a:t>kar</a:t>
            </a:r>
            <a:r>
              <a:rPr lang="en-US" sz="4000" b="1" dirty="0"/>
              <a:t>’-pos):</a:t>
            </a:r>
            <a:r>
              <a:rPr lang="en-US" sz="4000" dirty="0"/>
              <a:t> deed; action; result.</a:t>
            </a:r>
          </a:p>
          <a:p>
            <a:r>
              <a:rPr lang="en-US" sz="4000" b="1" dirty="0"/>
              <a:t>Remain (verse 4)—Greek: </a:t>
            </a:r>
            <a:r>
              <a:rPr lang="en-US" sz="4000" b="1" i="1" dirty="0" err="1"/>
              <a:t>menó</a:t>
            </a:r>
            <a:r>
              <a:rPr lang="en-US" sz="4000" b="1" i="1" dirty="0"/>
              <a:t> </a:t>
            </a:r>
            <a:r>
              <a:rPr lang="en-US" sz="4000" b="1" dirty="0"/>
              <a:t>(men’-o):</a:t>
            </a:r>
            <a:r>
              <a:rPr lang="en-US" sz="4000" dirty="0"/>
              <a:t> to stay, “abide” (KJV).</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lstStyle/>
          <a:p>
            <a:r>
              <a:rPr lang="en-US" b="1" dirty="0"/>
              <a:t>Abiding in Christ Produces Fruit (John 15:4-8, NIV)</a:t>
            </a:r>
            <a:endParaRPr lang="en-US" dirty="0"/>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p:txBody>
          <a:bodyPr>
            <a:normAutofit/>
          </a:bodyPr>
          <a:lstStyle/>
          <a:p>
            <a:pPr marL="0" indent="0">
              <a:buNone/>
            </a:pPr>
            <a:r>
              <a:rPr lang="en-US" sz="4000" dirty="0"/>
              <a:t>4 “Remain in me, as I also remain in you. No branch can bear fruit by itself; it must remain in the vine. Neither can you bear fruit unless you remain in me.</a:t>
            </a:r>
          </a:p>
          <a:p>
            <a:pPr marL="0" indent="0">
              <a:buNone/>
            </a:pPr>
            <a:r>
              <a:rPr lang="en-US" sz="4000" dirty="0"/>
              <a:t>5 “I am the vine; you are the branches. If you remain in me and I in you, you will bear much fruit; apart from me you can do nothing.</a:t>
            </a:r>
          </a:p>
          <a:p>
            <a:pPr marL="0" indent="0">
              <a:buNone/>
            </a:pPr>
            <a:endParaRPr lang="en-US" dirty="0"/>
          </a:p>
        </p:txBody>
      </p:sp>
    </p:spTree>
    <p:extLst>
      <p:ext uri="{BB962C8B-B14F-4D97-AF65-F5344CB8AC3E}">
        <p14:creationId xmlns:p14="http://schemas.microsoft.com/office/powerpoint/2010/main" val="4198350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838200" y="1089212"/>
            <a:ext cx="10515600" cy="5087751"/>
          </a:xfrm>
        </p:spPr>
        <p:txBody>
          <a:bodyPr>
            <a:normAutofit lnSpcReduction="10000"/>
          </a:bodyPr>
          <a:lstStyle/>
          <a:p>
            <a:pPr marL="0" indent="0">
              <a:buNone/>
            </a:pPr>
            <a:r>
              <a:rPr lang="en-US" sz="4000" dirty="0"/>
              <a:t>6 “If you do not remain in me, you are like a branch that is thrown away and withers; such branches are picked up, thrown into the fire and burned.</a:t>
            </a:r>
          </a:p>
          <a:p>
            <a:pPr marL="0" indent="0">
              <a:buNone/>
            </a:pPr>
            <a:r>
              <a:rPr lang="en-US" sz="4000" dirty="0"/>
              <a:t>7 “If you remain in me and my words remain in you, ask whatever you wish, and it will be done for you.</a:t>
            </a:r>
          </a:p>
          <a:p>
            <a:pPr marL="0" indent="0">
              <a:buNone/>
            </a:pPr>
            <a:r>
              <a:rPr lang="en-US" sz="4000" dirty="0"/>
              <a:t>8 “This is to my Father’s glory, that you bear much fruit, showing yourselves to be my disciples.”</a:t>
            </a:r>
          </a:p>
          <a:p>
            <a:pPr marL="0" indent="0">
              <a:buNone/>
            </a:pPr>
            <a:endParaRPr lang="en-US" dirty="0"/>
          </a:p>
        </p:txBody>
      </p:sp>
    </p:spTree>
    <p:extLst>
      <p:ext uri="{BB962C8B-B14F-4D97-AF65-F5344CB8AC3E}">
        <p14:creationId xmlns:p14="http://schemas.microsoft.com/office/powerpoint/2010/main" val="717446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t>What Do You Think?</a:t>
            </a:r>
            <a:r>
              <a:rPr lang="en-US" dirty="0"/>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r>
              <a:rPr lang="en-US" sz="4000" dirty="0"/>
              <a:t>In view of this section of today’s lesson, what steps are necessary for the community of faith to emphasize building a relationship with Christ rather than church membership?</a:t>
            </a:r>
          </a:p>
          <a:p>
            <a:pPr marL="0" indent="0">
              <a:buNone/>
            </a:pPr>
            <a:endParaRPr lang="en-US" dirty="0"/>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br>
              <a:rPr lang="en-US" b="1" dirty="0"/>
            </a:br>
            <a:r>
              <a:rPr lang="en-US" b="1" dirty="0"/>
              <a:t>Love Perfected (John 15:9-13, NIV)</a:t>
            </a: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p:txBody>
          <a:bodyPr>
            <a:normAutofit/>
          </a:bodyPr>
          <a:lstStyle/>
          <a:p>
            <a:pPr marL="0" indent="0">
              <a:buNone/>
            </a:pPr>
            <a:r>
              <a:rPr lang="en-US" sz="4000" dirty="0"/>
              <a:t>9 “As the Father has loved me, so have I loved you. Now remain in my love.</a:t>
            </a:r>
          </a:p>
          <a:p>
            <a:pPr marL="0" indent="0">
              <a:buNone/>
            </a:pPr>
            <a:r>
              <a:rPr lang="en-US" sz="4000" dirty="0"/>
              <a:t>10 “If you keep my commands, you will remain in my love, just as I have kept my Father’s commands and remain in his love.</a:t>
            </a:r>
          </a:p>
          <a:p>
            <a:pPr marL="0" indent="0">
              <a:buNone/>
            </a:pPr>
            <a:endParaRPr lang="en-US" dirty="0"/>
          </a:p>
        </p:txBody>
      </p:sp>
    </p:spTree>
    <p:extLst>
      <p:ext uri="{BB962C8B-B14F-4D97-AF65-F5344CB8AC3E}">
        <p14:creationId xmlns:p14="http://schemas.microsoft.com/office/powerpoint/2010/main" val="2475504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25F5EF-38C6-F946-AD83-7EA6A1200037}"/>
              </a:ext>
            </a:extLst>
          </p:cNvPr>
          <p:cNvSpPr>
            <a:spLocks noGrp="1"/>
          </p:cNvSpPr>
          <p:nvPr>
            <p:ph idx="1"/>
          </p:nvPr>
        </p:nvSpPr>
        <p:spPr>
          <a:xfrm>
            <a:off x="838200" y="497541"/>
            <a:ext cx="10515600" cy="5679422"/>
          </a:xfrm>
        </p:spPr>
        <p:txBody>
          <a:bodyPr>
            <a:normAutofit/>
          </a:bodyPr>
          <a:lstStyle/>
          <a:p>
            <a:pPr marL="0" indent="0">
              <a:buNone/>
            </a:pPr>
            <a:r>
              <a:rPr lang="en-US" sz="4000" dirty="0"/>
              <a:t>11 “I have told you this so that my joy may be in you and that your joy may be complete. 12 “My command is this: Love each other as I have loved you.</a:t>
            </a:r>
          </a:p>
          <a:p>
            <a:pPr marL="0" indent="0">
              <a:buNone/>
            </a:pPr>
            <a:r>
              <a:rPr lang="en-US" sz="4000" dirty="0"/>
              <a:t>13 “Greater love has no one than this: to lay down one’s life for one’s friends.”</a:t>
            </a:r>
          </a:p>
        </p:txBody>
      </p:sp>
    </p:spTree>
    <p:extLst>
      <p:ext uri="{BB962C8B-B14F-4D97-AF65-F5344CB8AC3E}">
        <p14:creationId xmlns:p14="http://schemas.microsoft.com/office/powerpoint/2010/main" val="2014130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r>
              <a:rPr lang="en-US" sz="4000" dirty="0"/>
              <a:t>What are some visible examples of self-sacrificing love you have observed?</a:t>
            </a:r>
          </a:p>
          <a:p>
            <a:endParaRPr lang="en-US" dirty="0"/>
          </a:p>
        </p:txBody>
      </p:sp>
    </p:spTree>
    <p:extLst>
      <p:ext uri="{BB962C8B-B14F-4D97-AF65-F5344CB8AC3E}">
        <p14:creationId xmlns:p14="http://schemas.microsoft.com/office/powerpoint/2010/main" val="2517986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9883-D131-D149-A6D3-F7D3637DBD38}"/>
              </a:ext>
            </a:extLst>
          </p:cNvPr>
          <p:cNvSpPr>
            <a:spLocks noGrp="1"/>
          </p:cNvSpPr>
          <p:nvPr>
            <p:ph type="title"/>
          </p:nvPr>
        </p:nvSpPr>
        <p:spPr/>
        <p:txBody>
          <a:bodyPr>
            <a:normAutofit fontScale="90000"/>
          </a:bodyPr>
          <a:lstStyle/>
          <a:p>
            <a:br>
              <a:rPr lang="en-US" b="1" dirty="0"/>
            </a:br>
            <a:br>
              <a:rPr lang="en-US" b="1" dirty="0"/>
            </a:br>
            <a:r>
              <a:rPr lang="en-US" b="1" dirty="0"/>
              <a:t>The Basis of Friendship (John 15:14-17, NIV)</a:t>
            </a:r>
            <a:br>
              <a:rPr lang="en-US" dirty="0"/>
            </a:br>
            <a:br>
              <a:rPr lang="en-US" dirty="0"/>
            </a:br>
            <a:br>
              <a:rPr lang="en-US" dirty="0"/>
            </a:br>
            <a:endParaRPr lang="en-US" dirty="0"/>
          </a:p>
        </p:txBody>
      </p:sp>
      <p:sp>
        <p:nvSpPr>
          <p:cNvPr id="3" name="Content Placeholder 2">
            <a:extLst>
              <a:ext uri="{FF2B5EF4-FFF2-40B4-BE49-F238E27FC236}">
                <a16:creationId xmlns:a16="http://schemas.microsoft.com/office/drawing/2014/main" id="{3240C8E1-4253-0349-9968-13A5F0C21EC1}"/>
              </a:ext>
            </a:extLst>
          </p:cNvPr>
          <p:cNvSpPr>
            <a:spLocks noGrp="1"/>
          </p:cNvSpPr>
          <p:nvPr>
            <p:ph idx="1"/>
          </p:nvPr>
        </p:nvSpPr>
        <p:spPr/>
        <p:txBody>
          <a:bodyPr/>
          <a:lstStyle/>
          <a:p>
            <a:pPr marL="0" indent="0">
              <a:buNone/>
            </a:pPr>
            <a:r>
              <a:rPr lang="en-US" sz="4000" dirty="0"/>
              <a:t>14 “You are my friends if you do what I command.</a:t>
            </a:r>
          </a:p>
          <a:p>
            <a:pPr marL="0" indent="0">
              <a:buNone/>
            </a:pPr>
            <a:r>
              <a:rPr lang="en-US" sz="4000" dirty="0"/>
              <a:t>15 “I no longer call you servants, because a servant does not know his master’s business. Instead, I have called you friends, for everything that I learned from my Father I have made known to you.</a:t>
            </a:r>
          </a:p>
          <a:p>
            <a:pPr marL="0" indent="0">
              <a:buNone/>
            </a:pPr>
            <a:endParaRPr lang="en-US" dirty="0"/>
          </a:p>
        </p:txBody>
      </p:sp>
    </p:spTree>
    <p:extLst>
      <p:ext uri="{BB962C8B-B14F-4D97-AF65-F5344CB8AC3E}">
        <p14:creationId xmlns:p14="http://schemas.microsoft.com/office/powerpoint/2010/main" val="2426754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8CCB35-36CB-5749-A72D-F357DF15283F}"/>
              </a:ext>
            </a:extLst>
          </p:cNvPr>
          <p:cNvSpPr>
            <a:spLocks noGrp="1"/>
          </p:cNvSpPr>
          <p:nvPr>
            <p:ph idx="1"/>
          </p:nvPr>
        </p:nvSpPr>
        <p:spPr>
          <a:xfrm>
            <a:off x="838200" y="1358153"/>
            <a:ext cx="10515600" cy="4818810"/>
          </a:xfrm>
        </p:spPr>
        <p:txBody>
          <a:bodyPr/>
          <a:lstStyle/>
          <a:p>
            <a:pPr marL="0" indent="0">
              <a:buNone/>
            </a:pPr>
            <a:r>
              <a:rPr lang="en-US" sz="4000" dirty="0"/>
              <a:t>16 “You did not choose me, but I chose you and appointed you so that you might go and bear fruit—fruit that will last—and so that whatever you ask in my name the Father will give you.</a:t>
            </a:r>
          </a:p>
          <a:p>
            <a:pPr marL="0" indent="0">
              <a:buNone/>
            </a:pPr>
            <a:r>
              <a:rPr lang="en-US" sz="4000" dirty="0"/>
              <a:t>17 “This is my command: Love each other.”</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791154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EA2C-CC30-DE49-9239-7C45A81C3E50}"/>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0FE2AB8E-DDCC-A847-83A1-979D5E8E4D2B}"/>
              </a:ext>
            </a:extLst>
          </p:cNvPr>
          <p:cNvSpPr>
            <a:spLocks noGrp="1"/>
          </p:cNvSpPr>
          <p:nvPr>
            <p:ph idx="1"/>
          </p:nvPr>
        </p:nvSpPr>
        <p:spPr/>
        <p:txBody>
          <a:bodyPr>
            <a:normAutofit/>
          </a:bodyPr>
          <a:lstStyle/>
          <a:p>
            <a:r>
              <a:rPr lang="en-US" sz="4000" dirty="0"/>
              <a:t>What are the responsibilities and privileges of being a friend of God’s?</a:t>
            </a:r>
            <a:r>
              <a:rPr lang="en-US" sz="4000" dirty="0">
                <a:effectLst/>
              </a:rPr>
              <a:t> </a:t>
            </a:r>
            <a:endParaRPr lang="en-US" sz="4000" dirty="0"/>
          </a:p>
        </p:txBody>
      </p:sp>
    </p:spTree>
    <p:extLst>
      <p:ext uri="{BB962C8B-B14F-4D97-AF65-F5344CB8AC3E}">
        <p14:creationId xmlns:p14="http://schemas.microsoft.com/office/powerpoint/2010/main" val="4266811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t>Closing Prayer </a:t>
            </a:r>
            <a:endParaRPr lang="en-US" dirty="0"/>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normAutofit lnSpcReduction="10000"/>
          </a:bodyPr>
          <a:lstStyle/>
          <a:p>
            <a:r>
              <a:rPr lang="en-US" sz="4000" dirty="0"/>
              <a:t>Loving Father, thank You for loving the Son and giving Him to share Your love with us. Thank You for choosing us for the task of sharing the Good News of the Gospel to bear the fruit of saved souls. We commit ourselves to faithfully abiding in Your love so that we will continuously “bear much fruit” for Your glory. In Jesus’ name we pray. Amen.</a:t>
            </a:r>
          </a:p>
          <a:p>
            <a:endParaRPr lang="en-US" dirty="0"/>
          </a:p>
        </p:txBody>
      </p:sp>
    </p:spTree>
    <p:extLst>
      <p:ext uri="{BB962C8B-B14F-4D97-AF65-F5344CB8AC3E}">
        <p14:creationId xmlns:p14="http://schemas.microsoft.com/office/powerpoint/2010/main" val="3553201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lstStyle/>
          <a:p>
            <a:pPr marL="0" indent="0">
              <a:buNone/>
            </a:pPr>
            <a:r>
              <a:rPr lang="en-US" sz="4000" dirty="0"/>
              <a:t>Next week, we continue the focus on loving others in John’s first epistle. Read 1 John 3:11-24 as you prepare for this study.</a:t>
            </a:r>
          </a:p>
          <a:p>
            <a:pPr marL="0" indent="0">
              <a:buNone/>
            </a:pP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TotalTime>
  <Words>912</Words>
  <Application>Microsoft Macintosh PowerPoint</Application>
  <PresentationFormat>Widescreen</PresentationFormat>
  <Paragraphs>49</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FALL QUARTER THEME:  “Love for One Another.”  UNIT III:  “Godly Love among Believers”  </vt:lpstr>
      <vt:lpstr>LESSON 10: Sunday, November 8, 2020</vt:lpstr>
      <vt:lpstr>DEVOTIONAL READING: Psalm 80:7-19    BACKGROUND SCRIPTURE: John 15:4-17   PRINT PASSAGE: John 15:4-17  </vt:lpstr>
      <vt:lpstr>KEY VERSE:</vt:lpstr>
      <vt:lpstr>     LESSON AIMS:   </vt:lpstr>
      <vt:lpstr>KEY TERMS:</vt:lpstr>
      <vt:lpstr>INTRODUCTION</vt:lpstr>
      <vt:lpstr>BIBLICAL CONTEXT</vt:lpstr>
      <vt:lpstr>Abiding in Christ Produces Fruit (John 15:4-8, NIV)</vt:lpstr>
      <vt:lpstr>PowerPoint Presentation</vt:lpstr>
      <vt:lpstr>What Do You Think? </vt:lpstr>
      <vt:lpstr> Love Perfected (John 15:9-13, NIV)  </vt:lpstr>
      <vt:lpstr>PowerPoint Presentation</vt:lpstr>
      <vt:lpstr>What Do You Think? </vt:lpstr>
      <vt:lpstr>  The Basis of Friendship (John 15:14-17, NIV)   </vt:lpstr>
      <vt:lpstr>PowerPoint Presentation</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Debra Berry</cp:lastModifiedBy>
  <cp:revision>12</cp:revision>
  <dcterms:created xsi:type="dcterms:W3CDTF">2020-10-13T22:27:56Z</dcterms:created>
  <dcterms:modified xsi:type="dcterms:W3CDTF">2020-10-15T15:14:46Z</dcterms:modified>
</cp:coreProperties>
</file>