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66" r:id="rId10"/>
    <p:sldId id="268" r:id="rId11"/>
    <p:sldId id="275" r:id="rId12"/>
    <p:sldId id="271" r:id="rId13"/>
    <p:sldId id="276" r:id="rId14"/>
    <p:sldId id="274" r:id="rId15"/>
    <p:sldId id="281" r:id="rId16"/>
    <p:sldId id="277"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6"/>
    <p:restoredTop sz="95385"/>
  </p:normalViewPr>
  <p:slideViewPr>
    <p:cSldViewPr snapToGrid="0" snapToObjects="1">
      <p:cViewPr varScale="1">
        <p:scale>
          <a:sx n="75" d="100"/>
          <a:sy n="75" d="100"/>
        </p:scale>
        <p:origin x="14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10/15/20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“Love for One Another.”</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“Godly Love among Believers”</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t>LESSON 11: Sunday, November 15, 2020</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“Loving Others” (Faith Pathway)</a:t>
            </a:r>
          </a:p>
          <a:p>
            <a:r>
              <a:rPr lang="en-US" sz="4000" b="1" dirty="0"/>
              <a:t>Lesson Title: “Confident Love”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838200" y="365124"/>
            <a:ext cx="10515600" cy="5860863"/>
          </a:xfrm>
        </p:spPr>
        <p:txBody>
          <a:bodyPr>
            <a:normAutofit/>
          </a:bodyPr>
          <a:lstStyle/>
          <a:p>
            <a:pPr algn="ctr"/>
            <a:r>
              <a:rPr lang="en-US" sz="4800" b="1" dirty="0"/>
              <a:t>DEVOTIONAL READING:</a:t>
            </a:r>
            <a:r>
              <a:rPr lang="en-US" sz="4800" dirty="0"/>
              <a:t> </a:t>
            </a:r>
            <a:r>
              <a:rPr lang="en-US" dirty="0"/>
              <a:t>Hebrews 13:1-8 </a:t>
            </a:r>
            <a:br>
              <a:rPr lang="en-US" sz="4800" dirty="0"/>
            </a:br>
            <a:r>
              <a:rPr lang="en-US" sz="4800" dirty="0"/>
              <a:t> </a:t>
            </a:r>
            <a:br>
              <a:rPr lang="en-US" sz="4800" dirty="0"/>
            </a:br>
            <a:r>
              <a:rPr lang="en-US" sz="4800" b="1" dirty="0"/>
              <a:t>BACKGROUND SCRIPTURE:</a:t>
            </a:r>
            <a:r>
              <a:rPr lang="en-US" sz="4800" dirty="0"/>
              <a:t> </a:t>
            </a:r>
            <a:r>
              <a:rPr lang="en-US" dirty="0"/>
              <a:t>1 John 3:11-24; 2 John 4-11; 3 John 5-8</a:t>
            </a:r>
            <a:r>
              <a:rPr lang="en-US" dirty="0">
                <a:effectLst/>
              </a:rPr>
              <a:t> </a:t>
            </a:r>
            <a:br>
              <a:rPr lang="en-US" sz="4800" dirty="0"/>
            </a:br>
            <a:br>
              <a:rPr lang="en-US" sz="4800" dirty="0"/>
            </a:br>
            <a:r>
              <a:rPr lang="en-US" sz="4800" b="1" dirty="0"/>
              <a:t>PRINT PASSAGE</a:t>
            </a:r>
            <a:r>
              <a:rPr lang="en-US" sz="4800" dirty="0"/>
              <a:t>: </a:t>
            </a:r>
            <a:r>
              <a:rPr lang="en-US" dirty="0"/>
              <a:t>1 John 3:11-24</a:t>
            </a:r>
            <a:r>
              <a:rPr lang="en-US" dirty="0">
                <a:effectLst/>
              </a:rPr>
              <a:t> </a:t>
            </a:r>
            <a:br>
              <a:rPr lang="en-US" dirty="0"/>
            </a:br>
            <a:br>
              <a:rPr lang="en-US" sz="4800"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p:txBody>
          <a:bodyPr>
            <a:normAutofit lnSpcReduction="10000"/>
          </a:bodyPr>
          <a:lstStyle/>
          <a:p>
            <a:r>
              <a:rPr lang="en-US" sz="4000" dirty="0"/>
              <a:t>He that </a:t>
            </a:r>
            <a:r>
              <a:rPr lang="en-US" sz="4000" dirty="0" err="1"/>
              <a:t>keepeth</a:t>
            </a:r>
            <a:r>
              <a:rPr lang="en-US" sz="4000" dirty="0"/>
              <a:t> his commandments dwelleth in him, and he in him. And hereby we know that he </a:t>
            </a:r>
            <a:r>
              <a:rPr lang="en-US" sz="4000" dirty="0" err="1"/>
              <a:t>abideth</a:t>
            </a:r>
            <a:r>
              <a:rPr lang="en-US" sz="4000" dirty="0"/>
              <a:t> in us, by the Spirit which he hath given us. (1 John 3:24, KJV)</a:t>
            </a:r>
          </a:p>
          <a:p>
            <a:r>
              <a:rPr lang="en-US" sz="4000" dirty="0"/>
              <a:t>The one who keeps God’s commands lives in him, and he in them. And this is how we know that he lives in us: We know it by the Spirit he gave us. (1 John 3:24,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p:txBody>
          <a:bodyPr>
            <a:normAutofit fontScale="92500" lnSpcReduction="20000"/>
          </a:bodyPr>
          <a:lstStyle/>
          <a:p>
            <a:pPr marL="0" indent="0">
              <a:buNone/>
            </a:pPr>
            <a:r>
              <a:rPr lang="en-US" sz="4300" dirty="0"/>
              <a:t>As a result of experiencing this lesson, you should be able to do these things:</a:t>
            </a:r>
            <a:endParaRPr lang="en-US" sz="4000" dirty="0"/>
          </a:p>
          <a:p>
            <a:pPr lvl="0"/>
            <a:r>
              <a:rPr lang="en-US" sz="4300" dirty="0"/>
              <a:t>Explore the many dimensions of loving others according to 1 John 3.</a:t>
            </a:r>
          </a:p>
          <a:p>
            <a:pPr lvl="0"/>
            <a:r>
              <a:rPr lang="en-US" sz="4300" dirty="0"/>
              <a:t>Embrace God’s commandments to love with obedience and expectation.</a:t>
            </a:r>
          </a:p>
          <a:p>
            <a:pPr lvl="0"/>
            <a:r>
              <a:rPr lang="en-US" sz="4300" dirty="0"/>
              <a:t>Identify ways to grow in your faith in Jesus and your love for others.</a:t>
            </a:r>
          </a:p>
          <a:p>
            <a:pPr marL="0" indent="0">
              <a:buNone/>
            </a:pPr>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p:txBody>
          <a:bodyPr/>
          <a:lstStyle/>
          <a:p>
            <a:r>
              <a:rPr lang="en-US" sz="4000" b="1" dirty="0"/>
              <a:t>Actions (verse 18)—Greek: </a:t>
            </a:r>
            <a:r>
              <a:rPr lang="en-US" sz="4000" b="1" i="1" dirty="0"/>
              <a:t>ergon</a:t>
            </a:r>
            <a:r>
              <a:rPr lang="en-US" sz="4000" b="1" dirty="0"/>
              <a:t> (</a:t>
            </a:r>
            <a:r>
              <a:rPr lang="en-US" sz="4000" b="1" dirty="0" err="1"/>
              <a:t>er</a:t>
            </a:r>
            <a:r>
              <a:rPr lang="en-US" sz="4000" b="1" dirty="0"/>
              <a:t>’-</a:t>
            </a:r>
            <a:r>
              <a:rPr lang="en-US" sz="4000" b="1" dirty="0" err="1"/>
              <a:t>gon</a:t>
            </a:r>
            <a:r>
              <a:rPr lang="en-US" sz="4000" b="1" dirty="0"/>
              <a:t>):</a:t>
            </a:r>
            <a:r>
              <a:rPr lang="en-US" sz="4000" dirty="0"/>
              <a:t> works; tasks; deeds; “deed” (KJV).</a:t>
            </a:r>
          </a:p>
          <a:p>
            <a:r>
              <a:rPr lang="en-US" sz="4000" b="1" dirty="0"/>
              <a:t>Hates (verse 15)—Greek: </a:t>
            </a:r>
            <a:r>
              <a:rPr lang="en-US" sz="4000" b="1" i="1" dirty="0" err="1"/>
              <a:t>miseó</a:t>
            </a:r>
            <a:r>
              <a:rPr lang="en-US" sz="4000" b="1" i="1" dirty="0"/>
              <a:t> </a:t>
            </a:r>
            <a:r>
              <a:rPr lang="en-US" sz="4000" b="1" dirty="0"/>
              <a:t>(mis-eh’-o):</a:t>
            </a:r>
            <a:r>
              <a:rPr lang="en-US" sz="4000" dirty="0"/>
              <a:t> detests; loves less; “</a:t>
            </a:r>
            <a:r>
              <a:rPr lang="en-US" sz="4000" dirty="0" err="1"/>
              <a:t>hateth</a:t>
            </a:r>
            <a:r>
              <a:rPr lang="en-US" sz="4000" dirty="0"/>
              <a:t>” (KJV).</a:t>
            </a:r>
          </a:p>
          <a:p>
            <a:r>
              <a:rPr lang="en-US" sz="4000" b="1" dirty="0"/>
              <a:t>Heart(s) (verse 21)—Greek: </a:t>
            </a:r>
            <a:r>
              <a:rPr lang="en-US" sz="4000" b="1" i="1" dirty="0" err="1"/>
              <a:t>kardia</a:t>
            </a:r>
            <a:r>
              <a:rPr lang="en-US" sz="4000" b="1" dirty="0"/>
              <a:t> (</a:t>
            </a:r>
            <a:r>
              <a:rPr lang="en-US" sz="4000" b="1" dirty="0" err="1"/>
              <a:t>kar</a:t>
            </a:r>
            <a:r>
              <a:rPr lang="en-US" sz="4000" b="1" dirty="0"/>
              <a:t>-dee’-ah</a:t>
            </a:r>
            <a:r>
              <a:rPr lang="en-US" sz="4000" dirty="0"/>
              <a:t>): the heart, mind, character, inner self, will, intention.</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lstStyle/>
          <a:p>
            <a:r>
              <a:rPr lang="en-US" b="1" dirty="0"/>
              <a:t>Love: The Evidence Test (1 John 3:11-15, NIV)</a:t>
            </a:r>
            <a:endParaRPr lang="en-US" dirty="0"/>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p:txBody>
          <a:bodyPr>
            <a:normAutofit/>
          </a:bodyPr>
          <a:lstStyle/>
          <a:p>
            <a:pPr marL="0" indent="0">
              <a:buNone/>
            </a:pPr>
            <a:r>
              <a:rPr lang="en-US" sz="4000" dirty="0"/>
              <a:t>11 For this is the message you heard from the beginning: We should love one another.</a:t>
            </a:r>
          </a:p>
          <a:p>
            <a:pPr marL="0" indent="0">
              <a:buNone/>
            </a:pPr>
            <a:r>
              <a:rPr lang="en-US" sz="4000" dirty="0"/>
              <a:t>12 Do not be like Cain, who belonged to the evil one and murdered his brother. And why did he murder him? Because his own actions were evil and his brother’s were righteous.</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838200" y="1089212"/>
            <a:ext cx="10515600" cy="5087751"/>
          </a:xfrm>
        </p:spPr>
        <p:txBody>
          <a:bodyPr>
            <a:normAutofit/>
          </a:bodyPr>
          <a:lstStyle/>
          <a:p>
            <a:pPr marL="0" indent="0">
              <a:buNone/>
            </a:pPr>
            <a:r>
              <a:rPr lang="en-US" sz="4000" dirty="0"/>
              <a:t>13 Do not be surprised, my brothers and sisters, if the world hates you.</a:t>
            </a:r>
          </a:p>
          <a:p>
            <a:pPr marL="0" indent="0">
              <a:buNone/>
            </a:pPr>
            <a:r>
              <a:rPr lang="en-US" sz="4000" dirty="0"/>
              <a:t>14 We know that we have passed from death to life, because we love each other. Anyone who does not love remains in death.</a:t>
            </a:r>
          </a:p>
          <a:p>
            <a:pPr marL="0" indent="0">
              <a:buNone/>
            </a:pPr>
            <a:r>
              <a:rPr lang="en-US" sz="4000" dirty="0"/>
              <a:t>15 Anyone who hates a brother or sister is a murderer, and you know that no murderer has eternal life residing in him.</a:t>
            </a:r>
          </a:p>
          <a:p>
            <a:pPr marL="0" indent="0">
              <a:buNone/>
            </a:pPr>
            <a:endParaRPr lang="en-US" dirty="0"/>
          </a:p>
        </p:txBody>
      </p:sp>
    </p:spTree>
    <p:extLst>
      <p:ext uri="{BB962C8B-B14F-4D97-AF65-F5344CB8AC3E}">
        <p14:creationId xmlns:p14="http://schemas.microsoft.com/office/powerpoint/2010/main" val="71744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r>
              <a:rPr lang="en-US" sz="4000" dirty="0"/>
              <a:t>In view of this section of today’s lesson, what steps are necessary for the community of faith to emphasize building a relationship with Christ rather than church membership?</a:t>
            </a:r>
          </a:p>
          <a:p>
            <a:pPr marL="0" indent="0">
              <a:buNone/>
            </a:pP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br>
              <a:rPr lang="en-US" b="1" dirty="0"/>
            </a:br>
            <a:br>
              <a:rPr lang="en-US" b="1" dirty="0"/>
            </a:br>
            <a:r>
              <a:rPr lang="en-US" b="1" dirty="0"/>
              <a:t>Love Demonstrated (1 John 3:16-18, NIV)</a:t>
            </a: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p:txBody>
          <a:bodyPr>
            <a:normAutofit lnSpcReduction="10000"/>
          </a:bodyPr>
          <a:lstStyle/>
          <a:p>
            <a:pPr marL="0" indent="0">
              <a:buNone/>
            </a:pPr>
            <a:r>
              <a:rPr lang="en-US" sz="4000" dirty="0"/>
              <a:t>16 This is how we know what love is: Jesus Christ laid down his life for us. And we ought to lay down our lives for our brothers and sisters.</a:t>
            </a:r>
          </a:p>
          <a:p>
            <a:pPr marL="0" indent="0">
              <a:buNone/>
            </a:pPr>
            <a:r>
              <a:rPr lang="en-US" sz="4000" dirty="0"/>
              <a:t>17 If anyone has material possessions and sees a brother or sister in need but has no pity on them, how can the love of God be in that person?</a:t>
            </a:r>
          </a:p>
          <a:p>
            <a:pPr marL="0" indent="0">
              <a:buNone/>
            </a:pPr>
            <a:r>
              <a:rPr lang="en-US" sz="4000" dirty="0"/>
              <a:t>18 Dear children, let us not love with words or speech but with actions and in truth.</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r>
              <a:rPr lang="en-US" sz="4000" dirty="0"/>
              <a:t>According to 1 John 3:11-18, how can you recognize God’s children? </a:t>
            </a:r>
          </a:p>
          <a:p>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883-D131-D149-A6D3-F7D3637DBD38}"/>
              </a:ext>
            </a:extLst>
          </p:cNvPr>
          <p:cNvSpPr>
            <a:spLocks noGrp="1"/>
          </p:cNvSpPr>
          <p:nvPr>
            <p:ph type="title"/>
          </p:nvPr>
        </p:nvSpPr>
        <p:spPr/>
        <p:txBody>
          <a:bodyPr>
            <a:normAutofit fontScale="90000"/>
          </a:bodyPr>
          <a:lstStyle/>
          <a:p>
            <a:br>
              <a:rPr lang="en-US" b="1" dirty="0"/>
            </a:br>
            <a:br>
              <a:rPr lang="en-US" b="1" dirty="0"/>
            </a:br>
            <a:r>
              <a:rPr lang="en-US" b="1" dirty="0"/>
              <a:t>Love Produces Confidence (1 John 3:19-24, NIV)</a:t>
            </a:r>
            <a:br>
              <a:rPr lang="en-US" dirty="0"/>
            </a:br>
            <a:br>
              <a:rPr lang="en-US" dirty="0"/>
            </a:br>
            <a:endParaRPr lang="en-US" dirty="0"/>
          </a:p>
        </p:txBody>
      </p:sp>
      <p:sp>
        <p:nvSpPr>
          <p:cNvPr id="3" name="Content Placeholder 2">
            <a:extLst>
              <a:ext uri="{FF2B5EF4-FFF2-40B4-BE49-F238E27FC236}">
                <a16:creationId xmlns:a16="http://schemas.microsoft.com/office/drawing/2014/main" id="{3240C8E1-4253-0349-9968-13A5F0C21EC1}"/>
              </a:ext>
            </a:extLst>
          </p:cNvPr>
          <p:cNvSpPr>
            <a:spLocks noGrp="1"/>
          </p:cNvSpPr>
          <p:nvPr>
            <p:ph idx="1"/>
          </p:nvPr>
        </p:nvSpPr>
        <p:spPr/>
        <p:txBody>
          <a:bodyPr/>
          <a:lstStyle/>
          <a:p>
            <a:pPr marL="0" indent="0">
              <a:buNone/>
            </a:pPr>
            <a:r>
              <a:rPr lang="en-US" sz="4000" dirty="0"/>
              <a:t>19 This is how we know that we belong to the truth and how we set our hearts at rest in his presence:</a:t>
            </a:r>
          </a:p>
          <a:p>
            <a:pPr marL="0" indent="0">
              <a:buNone/>
            </a:pPr>
            <a:r>
              <a:rPr lang="en-US" sz="4000" dirty="0"/>
              <a:t>20 If our hearts condemn us, we know that God is greater than our hearts, and he knows everything. 21 Dear friends, if our hearts do not condemn us, we have confidence before God</a:t>
            </a:r>
          </a:p>
          <a:p>
            <a:pPr marL="0" indent="0">
              <a:buNone/>
            </a:pPr>
            <a:endParaRPr lang="en-US" dirty="0"/>
          </a:p>
        </p:txBody>
      </p:sp>
    </p:spTree>
    <p:extLst>
      <p:ext uri="{BB962C8B-B14F-4D97-AF65-F5344CB8AC3E}">
        <p14:creationId xmlns:p14="http://schemas.microsoft.com/office/powerpoint/2010/main" val="2426754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8CCB35-36CB-5749-A72D-F357DF15283F}"/>
              </a:ext>
            </a:extLst>
          </p:cNvPr>
          <p:cNvSpPr>
            <a:spLocks noGrp="1"/>
          </p:cNvSpPr>
          <p:nvPr>
            <p:ph idx="1"/>
          </p:nvPr>
        </p:nvSpPr>
        <p:spPr>
          <a:xfrm>
            <a:off x="838200" y="672353"/>
            <a:ext cx="10515600" cy="5504610"/>
          </a:xfrm>
        </p:spPr>
        <p:txBody>
          <a:bodyPr>
            <a:normAutofit fontScale="92500" lnSpcReduction="20000"/>
          </a:bodyPr>
          <a:lstStyle/>
          <a:p>
            <a:pPr marL="0" indent="0">
              <a:buNone/>
            </a:pPr>
            <a:r>
              <a:rPr lang="en-US" sz="4300" dirty="0"/>
              <a:t>22 and receive from him anything we ask, because we keep his commands and do what pleases him.</a:t>
            </a:r>
          </a:p>
          <a:p>
            <a:pPr marL="0" indent="0">
              <a:buNone/>
            </a:pPr>
            <a:r>
              <a:rPr lang="en-US" sz="4300" dirty="0"/>
              <a:t>23 And this is his command: to believe in the name of his Son, Jesus Christ, and to love one another as he commanded us.</a:t>
            </a:r>
          </a:p>
          <a:p>
            <a:pPr marL="0" indent="0">
              <a:buNone/>
            </a:pPr>
            <a:r>
              <a:rPr lang="en-US" sz="4300" dirty="0"/>
              <a:t>24 The one who keeps God’s commands lives in him, and he in them. And this is how we know that he lives in us: We know it by the Spirit he gave us.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791154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EA2C-CC30-DE49-9239-7C45A81C3E50}"/>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0FE2AB8E-DDCC-A847-83A1-979D5E8E4D2B}"/>
              </a:ext>
            </a:extLst>
          </p:cNvPr>
          <p:cNvSpPr>
            <a:spLocks noGrp="1"/>
          </p:cNvSpPr>
          <p:nvPr>
            <p:ph idx="1"/>
          </p:nvPr>
        </p:nvSpPr>
        <p:spPr/>
        <p:txBody>
          <a:bodyPr>
            <a:normAutofit/>
          </a:bodyPr>
          <a:lstStyle/>
          <a:p>
            <a:r>
              <a:rPr lang="en-US" sz="4000" dirty="0"/>
              <a:t>What assurance is given to those of us who may condemn our- selves for failing to live up to God’s standards?</a:t>
            </a:r>
          </a:p>
        </p:txBody>
      </p:sp>
    </p:spTree>
    <p:extLst>
      <p:ext uri="{BB962C8B-B14F-4D97-AF65-F5344CB8AC3E}">
        <p14:creationId xmlns:p14="http://schemas.microsoft.com/office/powerpoint/2010/main" val="4266811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indent="0">
              <a:buNone/>
            </a:pPr>
            <a:r>
              <a:rPr lang="en-US" sz="4000" dirty="0"/>
              <a:t>Dear Lord, we are aware that this world is in need of Your kind of love— not a love expressed in words only, but one that results in compassionate deeds. Convict our hearts and give us discernment to see needs and respond like Your Son did—with sacrificial and unconditional love. In Jesus’ name we pray. Amen.</a:t>
            </a:r>
          </a:p>
          <a:p>
            <a:endParaRPr lang="en-US" dirty="0"/>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lstStyle/>
          <a:p>
            <a:pPr marL="0" indent="0">
              <a:buNone/>
            </a:pPr>
            <a:r>
              <a:rPr lang="en-US" sz="4000" dirty="0"/>
              <a:t>In preparation for next week’s lesson, read Acts 4:32–5:11 and identify how the early church demonstrated godly love among themselves.</a:t>
            </a:r>
          </a:p>
          <a:p>
            <a:pPr marL="0" indent="0">
              <a:buNone/>
            </a:pP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914</Words>
  <Application>Microsoft Macintosh PowerPoint</Application>
  <PresentationFormat>Widescreen</PresentationFormat>
  <Paragraphs>49</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FALL QUARTER THEME:  “Love for One Another.”  UNIT III:  “Godly Love among Believers”  </vt:lpstr>
      <vt:lpstr>LESSON 11: Sunday, November 15, 2020</vt:lpstr>
      <vt:lpstr>DEVOTIONAL READING: Hebrews 13:1-8    BACKGROUND SCRIPTURE: 1 John 3:11-24; 2 John 4-11; 3 John 5-8   PRINT PASSAGE: 1 John 3:11-24   </vt:lpstr>
      <vt:lpstr>KEY VERSE:</vt:lpstr>
      <vt:lpstr>     LESSON AIMS:   </vt:lpstr>
      <vt:lpstr>KEY TERMS:</vt:lpstr>
      <vt:lpstr>INTRODUCTION</vt:lpstr>
      <vt:lpstr>BIBLICAL CONTEXT</vt:lpstr>
      <vt:lpstr>Love: The Evidence Test (1 John 3:11-15, NIV)</vt:lpstr>
      <vt:lpstr>PowerPoint Presentation</vt:lpstr>
      <vt:lpstr>What Do You Think? </vt:lpstr>
      <vt:lpstr>  Love Demonstrated (1 John 3:16-18, NIV)   </vt:lpstr>
      <vt:lpstr>What Do You Think? </vt:lpstr>
      <vt:lpstr>  Love Produces Confidence (1 John 3:19-24, NIV)  </vt:lpstr>
      <vt:lpstr>PowerPoint Presentation</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14</cp:revision>
  <dcterms:created xsi:type="dcterms:W3CDTF">2020-10-13T22:27:56Z</dcterms:created>
  <dcterms:modified xsi:type="dcterms:W3CDTF">2020-10-15T15:15:11Z</dcterms:modified>
</cp:coreProperties>
</file>