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66" r:id="rId10"/>
    <p:sldId id="282" r:id="rId11"/>
    <p:sldId id="275" r:id="rId12"/>
    <p:sldId id="271" r:id="rId13"/>
    <p:sldId id="283" r:id="rId14"/>
    <p:sldId id="284" r:id="rId15"/>
    <p:sldId id="285" r:id="rId16"/>
    <p:sldId id="276"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6"/>
    <p:restoredTop sz="95385"/>
  </p:normalViewPr>
  <p:slideViewPr>
    <p:cSldViewPr snapToGrid="0" snapToObjects="1">
      <p:cViewPr varScale="1">
        <p:scale>
          <a:sx n="75" d="100"/>
          <a:sy n="75" d="100"/>
        </p:scale>
        <p:origin x="14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“Love for One Another.”</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“Godly Love among Believers”</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12: Sunday, November 22, 2020</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“Sharing Love in Truth” (Faith Pathway)</a:t>
            </a:r>
          </a:p>
          <a:p>
            <a:r>
              <a:rPr lang="en-US" sz="4000" b="1" dirty="0"/>
              <a:t>Lesson Title: “Sharing Love”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838200" y="365124"/>
            <a:ext cx="10515600" cy="5860863"/>
          </a:xfrm>
        </p:spPr>
        <p:txBody>
          <a:bodyPr>
            <a:normAutofit/>
          </a:bodyPr>
          <a:lstStyle/>
          <a:p>
            <a:pPr algn="ctr"/>
            <a:r>
              <a:rPr lang="en-US" b="1" dirty="0"/>
              <a:t>DEVOTIONAL READING:</a:t>
            </a:r>
            <a:r>
              <a:rPr lang="en-US" dirty="0"/>
              <a:t> 2 Corinthians 6:1-10 </a:t>
            </a:r>
            <a:br>
              <a:rPr lang="en-US" dirty="0"/>
            </a:br>
            <a:r>
              <a:rPr lang="en-US" dirty="0"/>
              <a:t> </a:t>
            </a:r>
            <a:br>
              <a:rPr lang="en-US" dirty="0"/>
            </a:br>
            <a:r>
              <a:rPr lang="en-US" b="1" dirty="0"/>
              <a:t>BACKGROUND SCRIPTURE:</a:t>
            </a:r>
            <a:r>
              <a:rPr lang="en-US" dirty="0"/>
              <a:t> Acts 4:32–5:11 </a:t>
            </a:r>
            <a:br>
              <a:rPr lang="en-US" dirty="0"/>
            </a:br>
            <a:br>
              <a:rPr lang="en-US" dirty="0"/>
            </a:br>
            <a:r>
              <a:rPr lang="en-US" b="1" dirty="0"/>
              <a:t>PRINT PASSAGE</a:t>
            </a:r>
            <a:r>
              <a:rPr lang="en-US" dirty="0"/>
              <a:t>: Acts 4:32-37; 5:1-11</a:t>
            </a:r>
            <a:r>
              <a:rPr lang="en-US" dirty="0">
                <a:effectLst/>
              </a:rPr>
              <a:t> </a:t>
            </a:r>
            <a:br>
              <a:rPr lang="en-US" dirty="0"/>
            </a:br>
            <a:br>
              <a:rPr lang="en-US" sz="4800"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530220"/>
            <a:ext cx="10515600" cy="4646743"/>
          </a:xfrm>
        </p:spPr>
        <p:txBody>
          <a:bodyPr>
            <a:normAutofit lnSpcReduction="10000"/>
          </a:bodyPr>
          <a:lstStyle/>
          <a:p>
            <a:r>
              <a:rPr lang="en-US" sz="4000" dirty="0"/>
              <a:t>The multitude of them that believed were of one heart and of one soul: neither said any of them that ought of the things which he possessed was his own; but they had all things common. (Acts 4:32, KJV)</a:t>
            </a:r>
          </a:p>
          <a:p>
            <a:r>
              <a:rPr lang="en-US" sz="4000" dirty="0"/>
              <a:t>All the believers were one in heart and mind. No one claimed that any of their possessions was their own, but they shared everything they had. (Acts 4:32, NIV)</a:t>
            </a:r>
          </a:p>
          <a:p>
            <a:pPr marL="0" indent="0">
              <a:buNone/>
            </a:pPr>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5"/>
            <a:ext cx="10515600" cy="1127773"/>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623527"/>
            <a:ext cx="10515600" cy="4553436"/>
          </a:xfrm>
        </p:spPr>
        <p:txBody>
          <a:bodyPr>
            <a:normAutofit fontScale="92500" lnSpcReduction="10000"/>
          </a:bodyPr>
          <a:lstStyle/>
          <a:p>
            <a:pPr marL="0" indent="0">
              <a:buNone/>
            </a:pPr>
            <a:r>
              <a:rPr lang="en-US" sz="4300" dirty="0"/>
              <a:t>As a result of experiencing this lesson, you should be able to do these things:</a:t>
            </a:r>
            <a:endParaRPr lang="en-US" sz="4000" dirty="0"/>
          </a:p>
          <a:p>
            <a:pPr lvl="0"/>
            <a:r>
              <a:rPr lang="en-US" sz="4300" dirty="0"/>
              <a:t>Explore the Jerusalem church’s practice and witness of communal sharing.</a:t>
            </a:r>
          </a:p>
          <a:p>
            <a:pPr lvl="0"/>
            <a:r>
              <a:rPr lang="en-US" sz="4300" dirty="0"/>
              <a:t>Regret your idolatrous attachment to material goods.</a:t>
            </a:r>
          </a:p>
          <a:p>
            <a:pPr lvl="0"/>
            <a:r>
              <a:rPr lang="en-US" sz="4300" dirty="0"/>
              <a:t>Create a plan to increase your giving for the common good.</a:t>
            </a: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p:txBody>
          <a:bodyPr/>
          <a:lstStyle/>
          <a:p>
            <a:r>
              <a:rPr lang="en-US" sz="4000" b="1" dirty="0"/>
              <a:t>Apostles (4:33)—Greek: </a:t>
            </a:r>
            <a:r>
              <a:rPr lang="en-US" sz="4000" b="1" i="1" dirty="0" err="1"/>
              <a:t>apostolos</a:t>
            </a:r>
            <a:r>
              <a:rPr lang="en-US" sz="4000" b="1" dirty="0"/>
              <a:t> (ap-</a:t>
            </a:r>
            <a:r>
              <a:rPr lang="en-US" sz="4000" b="1" dirty="0" err="1"/>
              <a:t>os’</a:t>
            </a:r>
            <a:r>
              <a:rPr lang="en-US" sz="4000" b="1" dirty="0"/>
              <a:t>-</a:t>
            </a:r>
            <a:r>
              <a:rPr lang="en-US" sz="4000" b="1" dirty="0" err="1"/>
              <a:t>tol-os</a:t>
            </a:r>
            <a:r>
              <a:rPr lang="en-US" sz="4000" b="1" dirty="0"/>
              <a:t>):</a:t>
            </a:r>
            <a:r>
              <a:rPr lang="en-US" sz="4000" dirty="0"/>
              <a:t> messengers; persons on a mission.</a:t>
            </a:r>
          </a:p>
          <a:p>
            <a:r>
              <a:rPr lang="en-US" sz="4000" b="1" dirty="0"/>
              <a:t>Fear (5:11)—Greek: </a:t>
            </a:r>
            <a:r>
              <a:rPr lang="en-US" sz="4000" b="1" i="1" dirty="0" err="1"/>
              <a:t>phobos</a:t>
            </a:r>
            <a:r>
              <a:rPr lang="en-US" sz="4000" b="1" dirty="0"/>
              <a:t> (fob’-</a:t>
            </a:r>
            <a:r>
              <a:rPr lang="en-US" sz="4000" b="1" dirty="0" err="1"/>
              <a:t>os</a:t>
            </a:r>
            <a:r>
              <a:rPr lang="en-US" sz="4000" b="1" dirty="0"/>
              <a:t>):</a:t>
            </a:r>
            <a:r>
              <a:rPr lang="en-US" sz="4000" dirty="0"/>
              <a:t> the causing of fear, reverence, respect; revere.</a:t>
            </a:r>
          </a:p>
          <a:p>
            <a:r>
              <a:rPr lang="en-US" sz="4000" b="1" dirty="0"/>
              <a:t>Lie(d) (5:3)—Greek:</a:t>
            </a:r>
            <a:r>
              <a:rPr lang="en-US" sz="4000" b="1" i="1" dirty="0"/>
              <a:t> </a:t>
            </a:r>
            <a:r>
              <a:rPr lang="en-US" sz="4000" b="1" i="1" dirty="0" err="1"/>
              <a:t>pseudomai</a:t>
            </a:r>
            <a:r>
              <a:rPr lang="en-US" sz="4000" b="1" dirty="0"/>
              <a:t> (</a:t>
            </a:r>
            <a:r>
              <a:rPr lang="en-US" sz="4000" b="1" dirty="0" err="1"/>
              <a:t>psyoo</a:t>
            </a:r>
            <a:r>
              <a:rPr lang="en-US" sz="4000" b="1" dirty="0"/>
              <a:t>’-</a:t>
            </a:r>
            <a:r>
              <a:rPr lang="en-US" sz="4000" b="1" dirty="0" err="1"/>
              <a:t>dom-ahee</a:t>
            </a:r>
            <a:r>
              <a:rPr lang="en-US" sz="4000" b="1" dirty="0"/>
              <a:t>):</a:t>
            </a:r>
            <a:r>
              <a:rPr lang="en-US" sz="4000" dirty="0"/>
              <a:t> deceive(d); speak (spoke) deliberate falsehoods.</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lstStyle/>
          <a:p>
            <a:r>
              <a:rPr lang="en-US" b="1" dirty="0"/>
              <a:t>Truthful Sharing (Acts 4:32-37, NIV)</a:t>
            </a:r>
            <a:endParaRPr lang="en-US" dirty="0"/>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p:txBody>
          <a:bodyPr>
            <a:normAutofit/>
          </a:bodyPr>
          <a:lstStyle/>
          <a:p>
            <a:pPr marL="0" indent="0">
              <a:buNone/>
            </a:pPr>
            <a:r>
              <a:rPr lang="en-US" sz="4000" dirty="0"/>
              <a:t>32 All the believers were one in heart and mind. No one claimed that any of their possessions was their own, but they shared everything they had.</a:t>
            </a:r>
          </a:p>
          <a:p>
            <a:pPr marL="0" indent="0">
              <a:buNone/>
            </a:pPr>
            <a:r>
              <a:rPr lang="en-US" sz="4000" dirty="0"/>
              <a:t>33 With great power the apostles continued to testify to the resurrection of the Lord Jesus. And God’s grace was so powerfully at work in them all</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089212"/>
            <a:ext cx="10515600" cy="5087751"/>
          </a:xfrm>
        </p:spPr>
        <p:txBody>
          <a:bodyPr>
            <a:normAutofit fontScale="92500" lnSpcReduction="10000"/>
          </a:bodyPr>
          <a:lstStyle/>
          <a:p>
            <a:pPr marL="0" indent="0">
              <a:buNone/>
            </a:pPr>
            <a:r>
              <a:rPr lang="en-US" sz="4000" dirty="0"/>
              <a:t>34 that there were no needy persons among them. For from time to time those who owned land or houses sold them, brought the money from the sales</a:t>
            </a:r>
          </a:p>
          <a:p>
            <a:pPr marL="0" indent="0">
              <a:buNone/>
            </a:pPr>
            <a:r>
              <a:rPr lang="en-US" sz="4000" dirty="0"/>
              <a:t>35 and put it at the apostles’ feet, and it was distributed to anyone who had need.</a:t>
            </a:r>
          </a:p>
          <a:p>
            <a:pPr marL="0" indent="0">
              <a:buNone/>
            </a:pPr>
            <a:r>
              <a:rPr lang="en-US" sz="4000" dirty="0"/>
              <a:t>36 Joseph, a Levite from Cyprus, whom the apostles called Barnabas (which means “son of encouragement”),</a:t>
            </a:r>
          </a:p>
          <a:p>
            <a:pPr marL="0" indent="0">
              <a:buNone/>
            </a:pPr>
            <a:r>
              <a:rPr lang="en-US" sz="4300" b="1" baseline="30000" dirty="0"/>
              <a:t>37 </a:t>
            </a:r>
            <a:r>
              <a:rPr lang="en-US" sz="4300" dirty="0"/>
              <a:t>sold a field he owned and brought the money and put it at the apostles’ feet.</a:t>
            </a:r>
          </a:p>
        </p:txBody>
      </p:sp>
    </p:spTree>
    <p:extLst>
      <p:ext uri="{BB962C8B-B14F-4D97-AF65-F5344CB8AC3E}">
        <p14:creationId xmlns:p14="http://schemas.microsoft.com/office/powerpoint/2010/main" val="347492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r>
              <a:rPr lang="en-US" sz="4000" dirty="0"/>
              <a:t>How can believers be encouraged to give generously on a regular basis?</a:t>
            </a:r>
          </a:p>
          <a:p>
            <a:endParaRPr lang="en-US" dirty="0"/>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br>
              <a:rPr lang="en-US" b="1" dirty="0"/>
            </a:br>
            <a:r>
              <a:rPr lang="en-US" b="1" dirty="0"/>
              <a:t>Counterfeit Sharing (Acts 5:1-11, NIV)</a:t>
            </a:r>
            <a:br>
              <a:rPr lang="en-US" dirty="0"/>
            </a:b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36914"/>
            <a:ext cx="10515600" cy="4740049"/>
          </a:xfrm>
        </p:spPr>
        <p:txBody>
          <a:bodyPr>
            <a:normAutofit fontScale="92500" lnSpcReduction="10000"/>
          </a:bodyPr>
          <a:lstStyle/>
          <a:p>
            <a:pPr marL="0" indent="0">
              <a:buNone/>
            </a:pPr>
            <a:r>
              <a:rPr lang="en-US" sz="4300" dirty="0"/>
              <a:t>NOW A man named Ananias, together with his wife Sapphira, also sold a piece of property.</a:t>
            </a:r>
          </a:p>
          <a:p>
            <a:pPr marL="0" indent="0">
              <a:buNone/>
            </a:pPr>
            <a:r>
              <a:rPr lang="en-US" sz="4300" dirty="0"/>
              <a:t>2 With his wife’s full knowledge he kept back part of the money for himself, but brought the rest and put it at the apostles’ feet.</a:t>
            </a:r>
          </a:p>
          <a:p>
            <a:pPr marL="0" indent="0">
              <a:buNone/>
            </a:pPr>
            <a:r>
              <a:rPr lang="en-US" sz="4300" dirty="0"/>
              <a:t>3 Then Peter said, “Ananias, how is it that Satan has so filled your heart that you have lied to the Holy Spirit and have kept for yourself some of the money you received for the land?</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880534"/>
            <a:ext cx="10515600" cy="5296430"/>
          </a:xfrm>
        </p:spPr>
        <p:txBody>
          <a:bodyPr>
            <a:noAutofit/>
          </a:bodyPr>
          <a:lstStyle/>
          <a:p>
            <a:pPr marL="0" indent="0">
              <a:buNone/>
            </a:pPr>
            <a:r>
              <a:rPr lang="en-US" sz="4000" dirty="0"/>
              <a:t>4 “Didn’t it belong to you before it was sold? And after it was sold, wasn’t the money at your disposal? What made you think of doing such a thing? You have not lied just to human beings but to God.”</a:t>
            </a:r>
          </a:p>
          <a:p>
            <a:pPr marL="0" indent="0">
              <a:buNone/>
            </a:pPr>
            <a:r>
              <a:rPr lang="en-US" sz="4000" dirty="0"/>
              <a:t>5 When Ananias heard this, he fell down and died. And great fear seized all who heard what had happened.</a:t>
            </a:r>
          </a:p>
          <a:p>
            <a:pPr marL="0" indent="0">
              <a:buNone/>
            </a:pPr>
            <a:r>
              <a:rPr lang="en-US" sz="4000" dirty="0"/>
              <a:t>him.</a:t>
            </a:r>
          </a:p>
        </p:txBody>
      </p:sp>
    </p:spTree>
    <p:extLst>
      <p:ext uri="{BB962C8B-B14F-4D97-AF65-F5344CB8AC3E}">
        <p14:creationId xmlns:p14="http://schemas.microsoft.com/office/powerpoint/2010/main" val="3337186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880534"/>
            <a:ext cx="10515600" cy="5296430"/>
          </a:xfrm>
        </p:spPr>
        <p:txBody>
          <a:bodyPr>
            <a:noAutofit/>
          </a:bodyPr>
          <a:lstStyle/>
          <a:p>
            <a:pPr marL="0" indent="0">
              <a:buNone/>
            </a:pPr>
            <a:r>
              <a:rPr lang="en-US" sz="4000" dirty="0"/>
              <a:t>6 Then some young men came forward, wrapped up his body, and carried him out and buried him.</a:t>
            </a:r>
          </a:p>
          <a:p>
            <a:pPr marL="0" indent="0">
              <a:buNone/>
            </a:pPr>
            <a:r>
              <a:rPr lang="en-US" sz="4000" dirty="0"/>
              <a:t>7 About three hours later his wife came in, not knowing what had happened.</a:t>
            </a:r>
          </a:p>
          <a:p>
            <a:pPr marL="0" indent="0">
              <a:buNone/>
            </a:pPr>
            <a:r>
              <a:rPr lang="en-US" sz="4000" dirty="0"/>
              <a:t>8 Peter asked her, “Tell me, is this the price you and Ananias got for the land?” “Yes,” she said, “that is the price.”</a:t>
            </a:r>
          </a:p>
        </p:txBody>
      </p:sp>
    </p:spTree>
    <p:extLst>
      <p:ext uri="{BB962C8B-B14F-4D97-AF65-F5344CB8AC3E}">
        <p14:creationId xmlns:p14="http://schemas.microsoft.com/office/powerpoint/2010/main" val="3849465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524934"/>
            <a:ext cx="10515600" cy="5296430"/>
          </a:xfrm>
        </p:spPr>
        <p:txBody>
          <a:bodyPr>
            <a:noAutofit/>
          </a:bodyPr>
          <a:lstStyle/>
          <a:p>
            <a:pPr marL="0" indent="0">
              <a:buNone/>
            </a:pPr>
            <a:r>
              <a:rPr lang="en-US" sz="4000" dirty="0"/>
              <a:t>9 Peter said to her, “How could you conspire to test the Spirit of the Lord? Listen! The feet of the men who buried your husband are at the door, and they will carry you out also.”</a:t>
            </a:r>
          </a:p>
          <a:p>
            <a:pPr marL="0" indent="0">
              <a:buNone/>
            </a:pPr>
            <a:r>
              <a:rPr lang="en-US" sz="4000" dirty="0"/>
              <a:t>10 At that moment she fell down at his feet and died. Then the young men came in and, finding her dead, carried her out and buried her beside her husband.</a:t>
            </a:r>
          </a:p>
          <a:p>
            <a:pPr marL="0" indent="0">
              <a:buNone/>
            </a:pPr>
            <a:r>
              <a:rPr lang="en-US" sz="4000" dirty="0"/>
              <a:t>11 Great fear seized the whole church and all who heard about these events.</a:t>
            </a:r>
          </a:p>
        </p:txBody>
      </p:sp>
    </p:spTree>
    <p:extLst>
      <p:ext uri="{BB962C8B-B14F-4D97-AF65-F5344CB8AC3E}">
        <p14:creationId xmlns:p14="http://schemas.microsoft.com/office/powerpoint/2010/main" val="2421380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How focused is the community of faith on purity over maintaining corporate peace?</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indent="0">
              <a:buNone/>
            </a:pPr>
            <a:r>
              <a:rPr lang="en-US" sz="4000" dirty="0"/>
              <a:t>Lord, help us revive the spirit of sacrifice and loving generosity You expect us to visibly demonstrate in our lives by sharing with others what You have given us. In the precious name of Jesus,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lstStyle/>
          <a:p>
            <a:pPr marL="0" indent="0">
              <a:buNone/>
            </a:pPr>
            <a:r>
              <a:rPr lang="en-US" sz="4000" dirty="0"/>
              <a:t>Godly love among believers eliminates acts of discrimination and partiality. Next week, James addresses a situation dealing with these sins and provides the solution for eliminating them from among God’s people. Study James 2:1-13 to prepare for this final lesson.</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939</Words>
  <Application>Microsoft Macintosh PowerPoint</Application>
  <PresentationFormat>Widescreen</PresentationFormat>
  <Paragraphs>50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FALL QUARTER THEME:  “Love for One Another.”  UNIT III:  “Godly Love among Believers”  </vt:lpstr>
      <vt:lpstr>LESSON 12: Sunday, November 22, 2020</vt:lpstr>
      <vt:lpstr>DEVOTIONAL READING: 2 Corinthians 6:1-10    BACKGROUND SCRIPTURE: Acts 4:32–5:11   PRINT PASSAGE: Acts 4:32-37; 5:1-11   </vt:lpstr>
      <vt:lpstr>KEY VERSE:</vt:lpstr>
      <vt:lpstr>     LESSON AIMS:   </vt:lpstr>
      <vt:lpstr>KEY TERMS:</vt:lpstr>
      <vt:lpstr>INTRODUCTION</vt:lpstr>
      <vt:lpstr>BIBLICAL CONTEXT</vt:lpstr>
      <vt:lpstr>Truthful Sharing (Acts 4:32-37, NIV)</vt:lpstr>
      <vt:lpstr>PowerPoint Presentation</vt:lpstr>
      <vt:lpstr>What Do You Think? </vt:lpstr>
      <vt:lpstr>   Counterfeit Sharing (Acts 5:1-11, NIV)    </vt:lpstr>
      <vt:lpstr>PowerPoint Presentation</vt:lpstr>
      <vt:lpstr>PowerPoint Presentation</vt:lpstr>
      <vt:lpstr>PowerPoint Presentation</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19</cp:revision>
  <dcterms:created xsi:type="dcterms:W3CDTF">2020-10-13T22:27:56Z</dcterms:created>
  <dcterms:modified xsi:type="dcterms:W3CDTF">2020-10-15T15:16:48Z</dcterms:modified>
</cp:coreProperties>
</file>