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66" r:id="rId10"/>
    <p:sldId id="282" r:id="rId11"/>
    <p:sldId id="275" r:id="rId12"/>
    <p:sldId id="271" r:id="rId13"/>
    <p:sldId id="276" r:id="rId14"/>
    <p:sldId id="286" r:id="rId15"/>
    <p:sldId id="283" r:id="rId16"/>
    <p:sldId id="287"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6"/>
    <p:restoredTop sz="95385"/>
  </p:normalViewPr>
  <p:slideViewPr>
    <p:cSldViewPr snapToGrid="0" snapToObjects="1">
      <p:cViewPr varScale="1">
        <p:scale>
          <a:sx n="75" d="100"/>
          <a:sy n="75" d="100"/>
        </p:scale>
        <p:origin x="1416"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“Love for One Another.”</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“Godly Love among Believers”</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t>LESSON 13: Sunday, November 29, 2020</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“A Community of Equals” (Faith Pathway)</a:t>
            </a:r>
          </a:p>
          <a:p>
            <a:r>
              <a:rPr lang="en-US" sz="4000" b="1" dirty="0"/>
              <a:t>Lesson Title: “Impartial Love”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838200" y="365124"/>
            <a:ext cx="10515600" cy="5860863"/>
          </a:xfrm>
        </p:spPr>
        <p:txBody>
          <a:bodyPr>
            <a:normAutofit/>
          </a:bodyPr>
          <a:lstStyle/>
          <a:p>
            <a:pPr algn="ctr"/>
            <a:r>
              <a:rPr lang="en-US" b="1" dirty="0"/>
              <a:t>DEVOTIONAL READING:</a:t>
            </a:r>
            <a:r>
              <a:rPr lang="en-US" dirty="0"/>
              <a:t> 2 Corinthians 6:1-10 </a:t>
            </a:r>
            <a:br>
              <a:rPr lang="en-US" dirty="0"/>
            </a:br>
            <a:r>
              <a:rPr lang="en-US" dirty="0"/>
              <a:t> </a:t>
            </a:r>
            <a:br>
              <a:rPr lang="en-US" dirty="0"/>
            </a:br>
            <a:r>
              <a:rPr lang="en-US" b="1" dirty="0"/>
              <a:t>BACKGROUND SCRIPTURE:</a:t>
            </a:r>
            <a:r>
              <a:rPr lang="en-US" dirty="0"/>
              <a:t> Acts 4:32–5:11 </a:t>
            </a:r>
            <a:br>
              <a:rPr lang="en-US" dirty="0"/>
            </a:br>
            <a:br>
              <a:rPr lang="en-US" dirty="0"/>
            </a:br>
            <a:r>
              <a:rPr lang="en-US" b="1" dirty="0"/>
              <a:t>PRINT PASSAGE</a:t>
            </a:r>
            <a:r>
              <a:rPr lang="en-US" dirty="0"/>
              <a:t>: Acts 4:32-37; 5:1-11</a:t>
            </a:r>
            <a:r>
              <a:rPr lang="en-US" dirty="0">
                <a:effectLst/>
              </a:rPr>
              <a:t> </a:t>
            </a:r>
            <a:br>
              <a:rPr lang="en-US" dirty="0"/>
            </a:br>
            <a:br>
              <a:rPr lang="en-US" sz="4800"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200" y="1530220"/>
            <a:ext cx="10515600" cy="4646743"/>
          </a:xfrm>
        </p:spPr>
        <p:txBody>
          <a:bodyPr>
            <a:normAutofit lnSpcReduction="10000"/>
          </a:bodyPr>
          <a:lstStyle/>
          <a:p>
            <a:r>
              <a:rPr lang="en-US" sz="4000" dirty="0"/>
              <a:t>Hearken, my beloved brethren, Hath not God chosen the poor of this world rich in faith, and heirs of the kingdom which he hath promised to them that love him? (James 2:5, KJV)</a:t>
            </a:r>
          </a:p>
          <a:p>
            <a:r>
              <a:rPr lang="en-US" sz="4000" dirty="0"/>
              <a:t>Listen, my dear brothers and sisters: Has not God chosen those who are poor in the eyes of the world to be rich in faith and to inherit the kingdom he promised those who love him? (James 2:5, NIV)</a:t>
            </a:r>
          </a:p>
          <a:p>
            <a:pPr marL="0" indent="0">
              <a:buNone/>
            </a:pPr>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5"/>
            <a:ext cx="10515600" cy="904875"/>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623527"/>
            <a:ext cx="10515600" cy="4553436"/>
          </a:xfrm>
        </p:spPr>
        <p:txBody>
          <a:bodyPr>
            <a:normAutofit lnSpcReduction="10000"/>
          </a:bodyPr>
          <a:lstStyle/>
          <a:p>
            <a:pPr marL="0" indent="0">
              <a:buNone/>
            </a:pPr>
            <a:r>
              <a:rPr lang="en-US" sz="4300" dirty="0"/>
              <a:t>As a result of experiencing this lesson, you should be able to do these things:</a:t>
            </a:r>
            <a:endParaRPr lang="en-US" sz="4000" dirty="0"/>
          </a:p>
          <a:p>
            <a:pPr lvl="0"/>
            <a:r>
              <a:rPr lang="en-US" sz="4000" dirty="0"/>
              <a:t>Understand the difference between showing partiality and treating others equally.</a:t>
            </a:r>
          </a:p>
          <a:p>
            <a:pPr lvl="0"/>
            <a:r>
              <a:rPr lang="en-US" sz="4000" dirty="0"/>
              <a:t>Arm that all people are equally valued and loved by God.</a:t>
            </a:r>
          </a:p>
          <a:p>
            <a:pPr lvl="0"/>
            <a:r>
              <a:rPr lang="en-US" sz="4000" dirty="0"/>
              <a:t>Practice James’s call to fulfill the “royal law” of loving one’s neighbor as oneself.</a:t>
            </a:r>
          </a:p>
          <a:p>
            <a:pPr marL="0" indent="0">
              <a:buNone/>
            </a:pP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690688"/>
            <a:ext cx="10515600" cy="4703763"/>
          </a:xfrm>
        </p:spPr>
        <p:txBody>
          <a:bodyPr>
            <a:normAutofit lnSpcReduction="10000"/>
          </a:bodyPr>
          <a:lstStyle/>
          <a:p>
            <a:r>
              <a:rPr lang="en-US" sz="4000" b="1" dirty="0"/>
              <a:t>Dishonored (verse 6)—Greek: </a:t>
            </a:r>
            <a:r>
              <a:rPr lang="en-US" sz="4000" b="1" i="1" dirty="0" err="1"/>
              <a:t>atimazó</a:t>
            </a:r>
            <a:r>
              <a:rPr lang="en-US" sz="4000" b="1" i="1" dirty="0"/>
              <a:t> </a:t>
            </a:r>
            <a:r>
              <a:rPr lang="en-US" sz="4000" b="1" dirty="0"/>
              <a:t>(at-</a:t>
            </a:r>
            <a:r>
              <a:rPr lang="en-US" sz="4000" b="1" dirty="0" err="1"/>
              <a:t>im</a:t>
            </a:r>
            <a:r>
              <a:rPr lang="en-US" sz="4000" b="1" dirty="0"/>
              <a:t>-ad’-zo):</a:t>
            </a:r>
            <a:r>
              <a:rPr lang="en-US" sz="4000" dirty="0"/>
              <a:t> disgraced; treated disgracefully; insulted; “despised” (KJV).</a:t>
            </a:r>
          </a:p>
          <a:p>
            <a:r>
              <a:rPr lang="en-US" sz="4000" b="1" dirty="0"/>
              <a:t>Favoritism (verse 1)—Greek: </a:t>
            </a:r>
            <a:r>
              <a:rPr lang="en-US" sz="4000" b="1" i="1" dirty="0" err="1"/>
              <a:t>prosópolémpsia</a:t>
            </a:r>
            <a:r>
              <a:rPr lang="en-US" sz="4000" b="1" dirty="0"/>
              <a:t> (pros-o-pol-ape-see’-ah</a:t>
            </a:r>
            <a:r>
              <a:rPr lang="en-US" sz="4000" dirty="0"/>
              <a:t>): “respect of persons” (KJV); partiality.</a:t>
            </a:r>
          </a:p>
          <a:p>
            <a:r>
              <a:rPr lang="en-US" sz="4000" b="1" dirty="0"/>
              <a:t>Mercy (verse 13)—Greek: </a:t>
            </a:r>
            <a:r>
              <a:rPr lang="en-US" sz="4000" b="1" i="1" dirty="0" err="1"/>
              <a:t>eleos</a:t>
            </a:r>
            <a:r>
              <a:rPr lang="en-US" sz="4000" b="1" dirty="0"/>
              <a:t> (el’-eh-</a:t>
            </a:r>
            <a:r>
              <a:rPr lang="en-US" sz="4000" b="1" dirty="0" err="1"/>
              <a:t>os</a:t>
            </a:r>
            <a:r>
              <a:rPr lang="en-US" sz="4000" b="1" dirty="0"/>
              <a:t>):</a:t>
            </a:r>
            <a:r>
              <a:rPr lang="en-US" sz="4000" dirty="0"/>
              <a:t> pity; compassion.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lstStyle/>
          <a:p>
            <a:r>
              <a:rPr lang="en-US" b="1" dirty="0"/>
              <a:t>The Problem (James 2:1-4, NIV)</a:t>
            </a:r>
            <a:endParaRPr lang="en-US" dirty="0"/>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p:txBody>
          <a:bodyPr>
            <a:normAutofit/>
          </a:bodyPr>
          <a:lstStyle/>
          <a:p>
            <a:pPr marL="0" indent="0">
              <a:buNone/>
            </a:pPr>
            <a:r>
              <a:rPr lang="en-US" sz="4000" dirty="0"/>
              <a:t>MY BROTHERS and sisters, believers in our glorious Lord Jesus Christ must not show favoritism. </a:t>
            </a:r>
          </a:p>
          <a:p>
            <a:pPr marL="0" indent="0">
              <a:buNone/>
            </a:pPr>
            <a:r>
              <a:rPr lang="en-US" sz="4000" dirty="0"/>
              <a:t>2 Suppose a man comes into your meeting wearing a gold ring and fine clothes, and a poor man in filthy old clothes also comes in.</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1089212"/>
            <a:ext cx="10515600" cy="5087751"/>
          </a:xfrm>
        </p:spPr>
        <p:txBody>
          <a:bodyPr>
            <a:normAutofit/>
          </a:bodyPr>
          <a:lstStyle/>
          <a:p>
            <a:pPr marL="0" indent="0">
              <a:buNone/>
            </a:pPr>
            <a:r>
              <a:rPr lang="en-US" sz="4000" dirty="0"/>
              <a:t>3 If you show special attention to the man wearing fine clothes and say, “Here’s a good seat for you,” but say to the poor man, “You stand there” or “Sit on the floor by my feet,”</a:t>
            </a:r>
          </a:p>
          <a:p>
            <a:pPr marL="0" indent="0">
              <a:buNone/>
            </a:pPr>
            <a:r>
              <a:rPr lang="en-US" sz="4000" dirty="0"/>
              <a:t>4 have you not discriminated among yourselves and become judges with evil thoughts?</a:t>
            </a:r>
          </a:p>
        </p:txBody>
      </p:sp>
    </p:spTree>
    <p:extLst>
      <p:ext uri="{BB962C8B-B14F-4D97-AF65-F5344CB8AC3E}">
        <p14:creationId xmlns:p14="http://schemas.microsoft.com/office/powerpoint/2010/main" val="347492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r>
              <a:rPr lang="en-US" sz="4000" dirty="0"/>
              <a:t>What are some specific examples of Christians’ showing partiality both openly and subtly?</a:t>
            </a:r>
          </a:p>
          <a:p>
            <a:endParaRPr lang="en-US" dirty="0"/>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br>
              <a:rPr lang="en-US" b="1" dirty="0"/>
            </a:br>
            <a:br>
              <a:rPr lang="en-US" b="1" dirty="0"/>
            </a:br>
            <a:r>
              <a:rPr lang="en-US" b="1" dirty="0"/>
              <a:t>A Study in Contrasts (James 2:5-7, NIV)</a:t>
            </a:r>
            <a:br>
              <a:rPr lang="en-US" dirty="0"/>
            </a:br>
            <a:br>
              <a:rPr lang="en-US" dirty="0"/>
            </a:b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36914"/>
            <a:ext cx="10515600" cy="4740049"/>
          </a:xfrm>
        </p:spPr>
        <p:txBody>
          <a:bodyPr>
            <a:normAutofit lnSpcReduction="10000"/>
          </a:bodyPr>
          <a:lstStyle/>
          <a:p>
            <a:pPr marL="0" indent="0">
              <a:buNone/>
            </a:pPr>
            <a:r>
              <a:rPr lang="en-US" sz="4000" dirty="0"/>
              <a:t>5 Listen, my dear brothers and sisters: Has not God chosen those who are poor in the eyes of the world to be rich in faith and to inherit the kingdom he promised those who love him?</a:t>
            </a:r>
          </a:p>
          <a:p>
            <a:pPr marL="0" indent="0">
              <a:buNone/>
            </a:pPr>
            <a:r>
              <a:rPr lang="en-US" sz="4000" dirty="0"/>
              <a:t>6 But you have dishonored the poor. Is it not the rich who are exploiting you? Are they not the ones who are dragging you into court?</a:t>
            </a:r>
          </a:p>
          <a:p>
            <a:pPr marL="0" indent="0">
              <a:buNone/>
            </a:pPr>
            <a:r>
              <a:rPr lang="en-US" sz="4000" dirty="0"/>
              <a:t>7 Are they not the ones who are blaspheming the noble name of him to whom you belong?</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r>
              <a:rPr lang="en-US" sz="4000" dirty="0"/>
              <a:t>How would you rate your local congregation regarding their equal or equitable treatment of people?</a:t>
            </a:r>
          </a:p>
          <a:p>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br>
              <a:rPr lang="en-US" b="1" dirty="0"/>
            </a:br>
            <a:br>
              <a:rPr lang="en-US" b="1" dirty="0"/>
            </a:br>
            <a:br>
              <a:rPr lang="en-US" b="1" dirty="0"/>
            </a:br>
            <a:r>
              <a:rPr lang="en-US" b="1" dirty="0"/>
              <a:t>Violating God’s Law (James 2:8-13, NIV)</a:t>
            </a:r>
            <a:br>
              <a:rPr lang="en-US" dirty="0"/>
            </a:br>
            <a:br>
              <a:rPr lang="en-US" dirty="0"/>
            </a:br>
            <a:br>
              <a:rPr lang="en-US" dirty="0"/>
            </a:b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36914"/>
            <a:ext cx="10515600" cy="4740049"/>
          </a:xfrm>
        </p:spPr>
        <p:txBody>
          <a:bodyPr>
            <a:normAutofit/>
          </a:bodyPr>
          <a:lstStyle/>
          <a:p>
            <a:pPr marL="0" indent="0">
              <a:buNone/>
            </a:pPr>
            <a:r>
              <a:rPr lang="en-US" sz="4000" dirty="0"/>
              <a:t>8 If you really keep the royal law found in Scripture, “Love your neighbor as yourself,” you are doing right.</a:t>
            </a:r>
          </a:p>
          <a:p>
            <a:pPr marL="0" indent="0">
              <a:buNone/>
            </a:pPr>
            <a:r>
              <a:rPr lang="en-US" sz="4000" dirty="0"/>
              <a:t>9 But if you show favoritism, you sin and are convicted by the law as lawbreakers.</a:t>
            </a:r>
          </a:p>
          <a:p>
            <a:pPr marL="0" indent="0">
              <a:buNone/>
            </a:pPr>
            <a:r>
              <a:rPr lang="en-US" sz="4000" dirty="0"/>
              <a:t>10 For whoever keeps the whole law and yet stumbles at just one point is guilty of breaking all of it.</a:t>
            </a:r>
          </a:p>
          <a:p>
            <a:pPr marL="0" indent="0">
              <a:buNone/>
            </a:pPr>
            <a:endParaRPr lang="en-US" dirty="0"/>
          </a:p>
        </p:txBody>
      </p:sp>
    </p:spTree>
    <p:extLst>
      <p:ext uri="{BB962C8B-B14F-4D97-AF65-F5344CB8AC3E}">
        <p14:creationId xmlns:p14="http://schemas.microsoft.com/office/powerpoint/2010/main" val="2191729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880534"/>
            <a:ext cx="10515600" cy="5296430"/>
          </a:xfrm>
        </p:spPr>
        <p:txBody>
          <a:bodyPr>
            <a:noAutofit/>
          </a:bodyPr>
          <a:lstStyle/>
          <a:p>
            <a:pPr marL="0" indent="0">
              <a:buNone/>
            </a:pPr>
            <a:r>
              <a:rPr lang="en-US" sz="4000" dirty="0"/>
              <a:t>11 For he who said, “You shall not commit adultery,” also said, “You shall not murder.” If you do not commit adultery but do commit murder, you have become a lawbreaker.</a:t>
            </a:r>
          </a:p>
          <a:p>
            <a:pPr marL="0" indent="0">
              <a:buNone/>
            </a:pPr>
            <a:r>
              <a:rPr lang="en-US" sz="4000" dirty="0"/>
              <a:t>12 Speak and act as those who are going to be judged by the law that gives freedom,</a:t>
            </a:r>
          </a:p>
          <a:p>
            <a:pPr marL="0" indent="0">
              <a:buNone/>
            </a:pPr>
            <a:r>
              <a:rPr lang="en-US" sz="4000" dirty="0"/>
              <a:t>13 because judgment without mercy will be shown to anyone who has not been merciful. Mercy triumphs over judgment.</a:t>
            </a:r>
            <a:r>
              <a:rPr lang="en-US" sz="4000" b="1" dirty="0"/>
              <a:t> </a:t>
            </a:r>
            <a:endParaRPr lang="en-US" sz="4000" dirty="0"/>
          </a:p>
        </p:txBody>
      </p:sp>
    </p:spTree>
    <p:extLst>
      <p:ext uri="{BB962C8B-B14F-4D97-AF65-F5344CB8AC3E}">
        <p14:creationId xmlns:p14="http://schemas.microsoft.com/office/powerpoint/2010/main" val="3337186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r>
              <a:rPr lang="en-US" sz="4000" dirty="0"/>
              <a:t>What attitudes can cause believers to think that showing favoritism is not sin?</a:t>
            </a:r>
          </a:p>
          <a:p>
            <a:endParaRPr lang="en-US" dirty="0"/>
          </a:p>
        </p:txBody>
      </p:sp>
    </p:spTree>
    <p:extLst>
      <p:ext uri="{BB962C8B-B14F-4D97-AF65-F5344CB8AC3E}">
        <p14:creationId xmlns:p14="http://schemas.microsoft.com/office/powerpoint/2010/main" val="2009365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indent="0">
              <a:buNone/>
            </a:pPr>
            <a:r>
              <a:rPr lang="en-US" sz="4000" dirty="0"/>
              <a:t>Precious Lord, we confess our failure to treat others impartially and to accept them openly without regard to who they are and where they come from. Help us to act and speak like Your children in our relationships with others and bring glory to Your name. In Jesus’ name we pray.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lstStyle/>
          <a:p>
            <a:pPr marL="0" indent="0">
              <a:buNone/>
            </a:pPr>
            <a:r>
              <a:rPr lang="en-US" sz="4000" dirty="0"/>
              <a:t>The importance of one’s fulfilling his or her calling is the main thrust of next week’s lesson. The Background Scriptures are Hebrews 1; Matthew 1:1-17; and the Print Passages are Hebrews 1:1-5; Matthew 1:1-6, 16-17.</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TotalTime>
  <Words>874</Words>
  <Application>Microsoft Macintosh PowerPoint</Application>
  <PresentationFormat>Widescreen</PresentationFormat>
  <Paragraphs>48</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FALL QUARTER THEME:  “Love for One Another.”  UNIT III:  “Godly Love among Believers”  </vt:lpstr>
      <vt:lpstr>LESSON 13: Sunday, November 29, 2020</vt:lpstr>
      <vt:lpstr>DEVOTIONAL READING: 2 Corinthians 6:1-10    BACKGROUND SCRIPTURE: Acts 4:32–5:11   PRINT PASSAGE: Acts 4:32-37; 5:1-11   </vt:lpstr>
      <vt:lpstr>KEY VERSE:</vt:lpstr>
      <vt:lpstr>     LESSON AIMS:   </vt:lpstr>
      <vt:lpstr>KEY TERMS:</vt:lpstr>
      <vt:lpstr>INTRODUCTION</vt:lpstr>
      <vt:lpstr>BIBLICAL CONTEXT</vt:lpstr>
      <vt:lpstr>The Problem (James 2:1-4, NIV)</vt:lpstr>
      <vt:lpstr>PowerPoint Presentation</vt:lpstr>
      <vt:lpstr>What Do You Think? </vt:lpstr>
      <vt:lpstr>    A Study in Contrasts (James 2:5-7, NIV)     </vt:lpstr>
      <vt:lpstr>What Do You Think? </vt:lpstr>
      <vt:lpstr>     Violating God’s Law (James 2:8-13, NIV)      </vt:lpstr>
      <vt:lpstr>PowerPoint Presentation</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20</cp:revision>
  <dcterms:created xsi:type="dcterms:W3CDTF">2020-10-13T22:27:56Z</dcterms:created>
  <dcterms:modified xsi:type="dcterms:W3CDTF">2020-10-15T15:17:12Z</dcterms:modified>
</cp:coreProperties>
</file>