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66" r:id="rId10"/>
    <p:sldId id="268" r:id="rId11"/>
    <p:sldId id="275" r:id="rId12"/>
    <p:sldId id="271" r:id="rId13"/>
    <p:sldId id="272" r:id="rId14"/>
    <p:sldId id="273" r:id="rId15"/>
    <p:sldId id="276" r:id="rId16"/>
    <p:sldId id="274" r:id="rId17"/>
    <p:sldId id="277"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385"/>
  </p:normalViewPr>
  <p:slideViewPr>
    <p:cSldViewPr snapToGrid="0" snapToObjects="1">
      <p:cViewPr varScale="1">
        <p:scale>
          <a:sx n="76" d="100"/>
          <a:sy n="76" d="100"/>
        </p:scale>
        <p:origin x="216"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“Love for One Another.”</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“Godly Love among Believers”</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t>LESSON 9: Sunday, November 1, 2020</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“Upside-down Love” (Faith Pathway)</a:t>
            </a:r>
          </a:p>
          <a:p>
            <a:r>
              <a:rPr lang="en-US" sz="4000" b="1" dirty="0"/>
              <a:t>Lesson Title: “Loving by Serving”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838200" y="365124"/>
            <a:ext cx="10515600" cy="5860863"/>
          </a:xfrm>
        </p:spPr>
        <p:txBody>
          <a:bodyPr>
            <a:normAutofit/>
          </a:bodyPr>
          <a:lstStyle/>
          <a:p>
            <a:pPr algn="ctr"/>
            <a:r>
              <a:rPr lang="en-US" sz="4800" b="1" dirty="0"/>
              <a:t>DEVOTIONAL READING:</a:t>
            </a:r>
            <a:r>
              <a:rPr lang="en-US" sz="4800" dirty="0"/>
              <a:t> John 15:18–16:4a</a:t>
            </a:r>
            <a:br>
              <a:rPr lang="en-US" sz="4800" dirty="0"/>
            </a:br>
            <a:r>
              <a:rPr lang="en-US" sz="4800" dirty="0"/>
              <a:t> </a:t>
            </a:r>
            <a:br>
              <a:rPr lang="en-US" sz="4800" dirty="0"/>
            </a:br>
            <a:r>
              <a:rPr lang="en-US" sz="4800" b="1" dirty="0"/>
              <a:t>BACKGROUND SCRIPTURE:</a:t>
            </a:r>
            <a:r>
              <a:rPr lang="en-US" sz="4800" dirty="0"/>
              <a:t> John 13:1-35</a:t>
            </a:r>
            <a:br>
              <a:rPr lang="en-US" sz="4800" dirty="0"/>
            </a:br>
            <a:br>
              <a:rPr lang="en-US" sz="4800" dirty="0"/>
            </a:br>
            <a:r>
              <a:rPr lang="en-US" sz="4800" b="1" dirty="0"/>
              <a:t>PRINT PASSAGE</a:t>
            </a:r>
            <a:r>
              <a:rPr lang="en-US" sz="4800" dirty="0"/>
              <a:t>: John 13:1-15, 34-35</a:t>
            </a:r>
            <a:br>
              <a:rPr lang="en-US" sz="4800"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p:txBody>
          <a:bodyPr/>
          <a:lstStyle/>
          <a:p>
            <a:r>
              <a:rPr lang="en-US" sz="4800" dirty="0"/>
              <a:t>I have given you an example, that ye should do as I have done to you. (John 13:15, KJV)</a:t>
            </a:r>
          </a:p>
          <a:p>
            <a:r>
              <a:rPr lang="en-US" sz="4800" dirty="0"/>
              <a:t>“I have set you an example that you should do as I have done for you.” (John 13:15,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p:txBody>
          <a:bodyPr>
            <a:normAutofit lnSpcReduction="10000"/>
          </a:bodyPr>
          <a:lstStyle/>
          <a:p>
            <a:pPr marL="0" indent="0">
              <a:buNone/>
            </a:pPr>
            <a:r>
              <a:rPr lang="en-US" sz="4300" dirty="0"/>
              <a:t>As a result of experiencing this lesson, you should be able to do these things:</a:t>
            </a:r>
          </a:p>
          <a:p>
            <a:r>
              <a:rPr lang="en-US" sz="4000" dirty="0"/>
              <a:t>Consider the significance of Jesus’ washing the disciples’ feet.</a:t>
            </a:r>
          </a:p>
          <a:p>
            <a:r>
              <a:rPr lang="en-US" sz="4000" dirty="0"/>
              <a:t>Repent of pride that has prevented your serving selflessly.</a:t>
            </a:r>
          </a:p>
          <a:p>
            <a:r>
              <a:rPr lang="en-US" sz="4000" dirty="0"/>
              <a:t>Serve others as an expression of Christian love.</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p:txBody>
          <a:bodyPr/>
          <a:lstStyle/>
          <a:p>
            <a:r>
              <a:rPr lang="en-US" b="1" dirty="0"/>
              <a:t>Disciples (verse 35)—Greek: </a:t>
            </a:r>
            <a:r>
              <a:rPr lang="en-US" b="1" i="1" dirty="0" err="1"/>
              <a:t>mathétés</a:t>
            </a:r>
            <a:r>
              <a:rPr lang="en-US" b="1" dirty="0"/>
              <a:t> (math-ay-</a:t>
            </a:r>
            <a:r>
              <a:rPr lang="en-US" b="1" dirty="0" err="1"/>
              <a:t>tes</a:t>
            </a:r>
            <a:r>
              <a:rPr lang="en-US" b="1" dirty="0"/>
              <a:t>’):</a:t>
            </a:r>
            <a:r>
              <a:rPr lang="en-US" dirty="0"/>
              <a:t> learners; pupils; persons who follow another. </a:t>
            </a:r>
          </a:p>
          <a:p>
            <a:r>
              <a:rPr lang="en-US" b="1" dirty="0"/>
              <a:t>Passover (verse 1)—Greek: </a:t>
            </a:r>
            <a:r>
              <a:rPr lang="en-US" b="1" dirty="0" err="1"/>
              <a:t>pascha</a:t>
            </a:r>
            <a:r>
              <a:rPr lang="en-US" b="1" dirty="0"/>
              <a:t> (pas’-</a:t>
            </a:r>
            <a:r>
              <a:rPr lang="en-US" b="1" dirty="0" err="1"/>
              <a:t>khah</a:t>
            </a:r>
            <a:r>
              <a:rPr lang="en-US" b="1" dirty="0"/>
              <a:t>):</a:t>
            </a:r>
            <a:r>
              <a:rPr lang="en-US" dirty="0"/>
              <a:t> the Passover supper; a major springtime holiday observed by Jewish people commemorating God’s delivering the Jewish people out of Egypt.</a:t>
            </a:r>
          </a:p>
          <a:p>
            <a:r>
              <a:rPr lang="en-US" b="1" dirty="0"/>
              <a:t>Wash (verse 5)—Greek: </a:t>
            </a:r>
            <a:r>
              <a:rPr lang="en-US" b="1" i="1" dirty="0" err="1"/>
              <a:t>niptó</a:t>
            </a:r>
            <a:r>
              <a:rPr lang="en-US" b="1" i="1" dirty="0"/>
              <a:t> </a:t>
            </a:r>
            <a:r>
              <a:rPr lang="en-US" b="1" dirty="0"/>
              <a:t>(nip’-to):</a:t>
            </a:r>
            <a:r>
              <a:rPr lang="en-US" dirty="0"/>
              <a:t> to clean; to wash.</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lstStyle/>
          <a:p>
            <a:r>
              <a:rPr lang="en-US" b="1" dirty="0"/>
              <a:t>A Reversal of Roles (John 13:1-5, NIV)</a:t>
            </a:r>
            <a:endParaRPr lang="en-US" dirty="0"/>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p:txBody>
          <a:bodyPr>
            <a:normAutofit fontScale="92500" lnSpcReduction="10000"/>
          </a:bodyPr>
          <a:lstStyle/>
          <a:p>
            <a:pPr marL="0" indent="0">
              <a:buNone/>
            </a:pPr>
            <a:r>
              <a:rPr lang="en-US" sz="4400" dirty="0"/>
              <a:t>IT WAS just before the Passover Festival. Jesus knew that the hour had come for him to leave this world and go to the Father. Having loved his own who were in the world, he loved them to the end.</a:t>
            </a:r>
          </a:p>
          <a:p>
            <a:pPr marL="0" indent="0">
              <a:buNone/>
            </a:pPr>
            <a:r>
              <a:rPr lang="en-US" sz="4400" dirty="0"/>
              <a:t>2 The evening meal was in progress, and the devil had already prompted Judas, the son of Simon Iscariot, to betray Jesus.</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1264024"/>
            <a:ext cx="10515600" cy="4912939"/>
          </a:xfrm>
        </p:spPr>
        <p:txBody>
          <a:bodyPr>
            <a:normAutofit fontScale="92500"/>
          </a:bodyPr>
          <a:lstStyle/>
          <a:p>
            <a:pPr marL="0" indent="0">
              <a:buNone/>
            </a:pPr>
            <a:r>
              <a:rPr lang="en-US" sz="4400" dirty="0"/>
              <a:t>3 Jesus knew that the Father had put all things under his power, and that he had come from God and was returning to God;</a:t>
            </a:r>
          </a:p>
          <a:p>
            <a:pPr marL="0" indent="0">
              <a:buNone/>
            </a:pPr>
            <a:r>
              <a:rPr lang="en-US" sz="4400" dirty="0"/>
              <a:t>4 so he got up from the meal, took off his outer clothing, and wrapped a towel around his waist. 5 After that, he poured water into a basin and began to wash his disciples’ feet, drying them with the towel that was wrapped around him.</a:t>
            </a:r>
          </a:p>
          <a:p>
            <a:pPr marL="0" indent="0">
              <a:buNone/>
            </a:pPr>
            <a:endParaRPr lang="en-US" dirty="0"/>
          </a:p>
        </p:txBody>
      </p:sp>
    </p:spTree>
    <p:extLst>
      <p:ext uri="{BB962C8B-B14F-4D97-AF65-F5344CB8AC3E}">
        <p14:creationId xmlns:p14="http://schemas.microsoft.com/office/powerpoint/2010/main" val="71744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r>
              <a:rPr lang="en-US" sz="4000" dirty="0"/>
              <a:t>How can titles get in the way of humbly serving others? </a:t>
            </a:r>
          </a:p>
          <a:p>
            <a:pPr marL="0" indent="0">
              <a:buNone/>
            </a:pP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r>
              <a:rPr lang="en-US" b="1" dirty="0"/>
              <a:t>Misunderstanding and Rejection of Roles (John 13:6-15, NIV)</a:t>
            </a: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p:txBody>
          <a:bodyPr>
            <a:normAutofit/>
          </a:bodyPr>
          <a:lstStyle/>
          <a:p>
            <a:pPr marL="0" indent="0">
              <a:buNone/>
            </a:pPr>
            <a:r>
              <a:rPr lang="en-US" sz="4000" dirty="0"/>
              <a:t>6 He came to Simon Peter, who said to him, “Lord, are you going to wash my feet?”</a:t>
            </a:r>
          </a:p>
          <a:p>
            <a:pPr marL="0" indent="0">
              <a:buNone/>
            </a:pPr>
            <a:r>
              <a:rPr lang="en-US" sz="4000" dirty="0"/>
              <a:t>7 Jesus replied, “You do not realize now what I am doing, but later you will understand.”</a:t>
            </a:r>
          </a:p>
          <a:p>
            <a:pPr marL="0" indent="0">
              <a:buNone/>
            </a:pPr>
            <a:r>
              <a:rPr lang="en-US" sz="4000" dirty="0"/>
              <a:t>8 “No,” said Peter, “you shall never wash my feet.” Jesus answered, “Unless I wash you, you have no part with me.”</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25F5EF-38C6-F946-AD83-7EA6A1200037}"/>
              </a:ext>
            </a:extLst>
          </p:cNvPr>
          <p:cNvSpPr>
            <a:spLocks noGrp="1"/>
          </p:cNvSpPr>
          <p:nvPr>
            <p:ph idx="1"/>
          </p:nvPr>
        </p:nvSpPr>
        <p:spPr>
          <a:xfrm>
            <a:off x="838200" y="497541"/>
            <a:ext cx="10515600" cy="5679422"/>
          </a:xfrm>
        </p:spPr>
        <p:txBody>
          <a:bodyPr>
            <a:normAutofit/>
          </a:bodyPr>
          <a:lstStyle/>
          <a:p>
            <a:pPr marL="0" indent="0">
              <a:buNone/>
            </a:pPr>
            <a:r>
              <a:rPr lang="en-US" sz="4000" dirty="0"/>
              <a:t>9 “Then, Lord,” Simon Peter replied, “not just my feet but my hands and my head as well!”</a:t>
            </a:r>
          </a:p>
          <a:p>
            <a:pPr marL="0" indent="0">
              <a:buNone/>
            </a:pPr>
            <a:r>
              <a:rPr lang="en-US" sz="4000" dirty="0"/>
              <a:t>10 Jesus answered, “Those who have had a bath need only to wash their feet; their whole body is clean. And you are clean, though not every one of you.”</a:t>
            </a:r>
          </a:p>
          <a:p>
            <a:pPr marL="0" indent="0">
              <a:buNone/>
            </a:pPr>
            <a:r>
              <a:rPr lang="en-US" sz="4000" dirty="0"/>
              <a:t>11 For he knew who was going to betray him, and that was why he said not every one was clean. </a:t>
            </a:r>
            <a:endParaRPr lang="en-US" dirty="0"/>
          </a:p>
        </p:txBody>
      </p:sp>
    </p:spTree>
    <p:extLst>
      <p:ext uri="{BB962C8B-B14F-4D97-AF65-F5344CB8AC3E}">
        <p14:creationId xmlns:p14="http://schemas.microsoft.com/office/powerpoint/2010/main" val="2014130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6DAE3A-61DC-F34D-8CCB-81D5FB1799BD}"/>
              </a:ext>
            </a:extLst>
          </p:cNvPr>
          <p:cNvSpPr>
            <a:spLocks noGrp="1"/>
          </p:cNvSpPr>
          <p:nvPr>
            <p:ph idx="1"/>
          </p:nvPr>
        </p:nvSpPr>
        <p:spPr>
          <a:xfrm>
            <a:off x="838200" y="416859"/>
            <a:ext cx="10515600" cy="5970493"/>
          </a:xfrm>
        </p:spPr>
        <p:txBody>
          <a:bodyPr>
            <a:normAutofit fontScale="92500" lnSpcReduction="10000"/>
          </a:bodyPr>
          <a:lstStyle/>
          <a:p>
            <a:pPr marL="0" indent="0">
              <a:buNone/>
            </a:pPr>
            <a:r>
              <a:rPr lang="en-US" sz="4300" dirty="0"/>
              <a:t>12 When he had finished washing their feet, he put on his clothes and returned to his place. “Do you understand what I have done for you?” he asked them.</a:t>
            </a:r>
          </a:p>
          <a:p>
            <a:pPr marL="0" indent="0">
              <a:buNone/>
            </a:pPr>
            <a:r>
              <a:rPr lang="en-US" sz="4300" dirty="0"/>
              <a:t>13 “You call me ‘Teacher’ and ‘Lord,’ and rightly so, for that is what I am.</a:t>
            </a:r>
          </a:p>
          <a:p>
            <a:pPr marL="0" indent="0">
              <a:buNone/>
            </a:pPr>
            <a:r>
              <a:rPr lang="en-US" sz="4300" dirty="0"/>
              <a:t>14 “Now that I, your Lord and Teacher, have washed your feet, you also should wash one another’s feet.</a:t>
            </a:r>
          </a:p>
          <a:p>
            <a:pPr marL="0" indent="0">
              <a:buNone/>
            </a:pPr>
            <a:r>
              <a:rPr lang="en-US" sz="4300" dirty="0"/>
              <a:t>15 “I have set you an example that you should do as I have done for you.”</a:t>
            </a:r>
          </a:p>
          <a:p>
            <a:pPr marL="0" indent="0">
              <a:buNone/>
            </a:pPr>
            <a:endParaRPr lang="en-US" dirty="0"/>
          </a:p>
        </p:txBody>
      </p:sp>
    </p:spTree>
    <p:extLst>
      <p:ext uri="{BB962C8B-B14F-4D97-AF65-F5344CB8AC3E}">
        <p14:creationId xmlns:p14="http://schemas.microsoft.com/office/powerpoint/2010/main" val="838058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r>
              <a:rPr lang="en-US" sz="4000" dirty="0"/>
              <a:t>Why does the biblical principle of functioning as a servant challenge believers?</a:t>
            </a:r>
          </a:p>
          <a:p>
            <a:endParaRPr lang="en-US" dirty="0"/>
          </a:p>
        </p:txBody>
      </p:sp>
    </p:spTree>
    <p:extLst>
      <p:ext uri="{BB962C8B-B14F-4D97-AF65-F5344CB8AC3E}">
        <p14:creationId xmlns:p14="http://schemas.microsoft.com/office/powerpoint/2010/main" val="251798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883-D131-D149-A6D3-F7D3637DBD38}"/>
              </a:ext>
            </a:extLst>
          </p:cNvPr>
          <p:cNvSpPr>
            <a:spLocks noGrp="1"/>
          </p:cNvSpPr>
          <p:nvPr>
            <p:ph type="title"/>
          </p:nvPr>
        </p:nvSpPr>
        <p:spPr/>
        <p:txBody>
          <a:bodyPr>
            <a:normAutofit fontScale="90000"/>
          </a:bodyPr>
          <a:lstStyle/>
          <a:p>
            <a:br>
              <a:rPr lang="en-US" b="1" dirty="0"/>
            </a:br>
            <a:r>
              <a:rPr lang="en-US" b="1" dirty="0"/>
              <a:t>A New Kind of Love (John 13:34-35, NIV)</a:t>
            </a:r>
            <a:br>
              <a:rPr lang="en-US" dirty="0"/>
            </a:br>
            <a:br>
              <a:rPr lang="en-US" dirty="0"/>
            </a:br>
            <a:endParaRPr lang="en-US" dirty="0"/>
          </a:p>
        </p:txBody>
      </p:sp>
      <p:sp>
        <p:nvSpPr>
          <p:cNvPr id="3" name="Content Placeholder 2">
            <a:extLst>
              <a:ext uri="{FF2B5EF4-FFF2-40B4-BE49-F238E27FC236}">
                <a16:creationId xmlns:a16="http://schemas.microsoft.com/office/drawing/2014/main" id="{3240C8E1-4253-0349-9968-13A5F0C21EC1}"/>
              </a:ext>
            </a:extLst>
          </p:cNvPr>
          <p:cNvSpPr>
            <a:spLocks noGrp="1"/>
          </p:cNvSpPr>
          <p:nvPr>
            <p:ph idx="1"/>
          </p:nvPr>
        </p:nvSpPr>
        <p:spPr/>
        <p:txBody>
          <a:bodyPr/>
          <a:lstStyle/>
          <a:p>
            <a:pPr marL="0" indent="0">
              <a:buNone/>
            </a:pPr>
            <a:r>
              <a:rPr lang="en-US" sz="4000" dirty="0"/>
              <a:t>34 “A new command I give you: Love one another. As I have loved you, so you must love one another.</a:t>
            </a:r>
          </a:p>
          <a:p>
            <a:pPr marL="0" indent="0">
              <a:buNone/>
            </a:pPr>
            <a:r>
              <a:rPr lang="en-US" sz="4000" dirty="0"/>
              <a:t>35 “By this everyone will know that you are my disciples, if you love one another.”</a:t>
            </a:r>
          </a:p>
          <a:p>
            <a:pPr marL="0" indent="0">
              <a:buNone/>
            </a:pPr>
            <a:endParaRPr lang="en-US" dirty="0"/>
          </a:p>
        </p:txBody>
      </p:sp>
    </p:spTree>
    <p:extLst>
      <p:ext uri="{BB962C8B-B14F-4D97-AF65-F5344CB8AC3E}">
        <p14:creationId xmlns:p14="http://schemas.microsoft.com/office/powerpoint/2010/main" val="2426754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EA2C-CC30-DE49-9239-7C45A81C3E50}"/>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0FE2AB8E-DDCC-A847-83A1-979D5E8E4D2B}"/>
              </a:ext>
            </a:extLst>
          </p:cNvPr>
          <p:cNvSpPr>
            <a:spLocks noGrp="1"/>
          </p:cNvSpPr>
          <p:nvPr>
            <p:ph idx="1"/>
          </p:nvPr>
        </p:nvSpPr>
        <p:spPr/>
        <p:txBody>
          <a:bodyPr/>
          <a:lstStyle/>
          <a:p>
            <a:r>
              <a:rPr lang="en-US" sz="4000" dirty="0"/>
              <a:t>Do those in your community who may not know Christ as Savior recognize that unconditionally loving others is a priority in your local congregation?</a:t>
            </a:r>
          </a:p>
          <a:p>
            <a:endParaRPr lang="en-US" dirty="0"/>
          </a:p>
        </p:txBody>
      </p:sp>
    </p:spTree>
    <p:extLst>
      <p:ext uri="{BB962C8B-B14F-4D97-AF65-F5344CB8AC3E}">
        <p14:creationId xmlns:p14="http://schemas.microsoft.com/office/powerpoint/2010/main" val="4266811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000" dirty="0"/>
              <a:t>Dear God, it is our desire to faithfully answer the call to love each other through selfless service. Thank You for Jesus, who modeled this kind of love by giving His life so that we can enjoy the blessing of eternal salvation. In Jesus’ name we pray. Amen.</a:t>
            </a:r>
          </a:p>
          <a:p>
            <a:endParaRPr lang="en-US" dirty="0"/>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lstStyle/>
          <a:p>
            <a:pPr marL="0" indent="0">
              <a:buNone/>
            </a:pPr>
            <a:r>
              <a:rPr lang="en-US" sz="4000" dirty="0"/>
              <a:t>Godly love among believers is only possible when they remain spiritually connected to Christ. Next week’s lesson provides the blueprint for how this is accomplished. Read John 15:4-17 as you prepare for this lesson.</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939</Words>
  <Application>Microsoft Macintosh PowerPoint</Application>
  <PresentationFormat>Widescreen</PresentationFormat>
  <Paragraphs>51</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FALL QUARTER THEME:  “Love for One Another.”  UNIT III:  “Godly Love among Believers”  </vt:lpstr>
      <vt:lpstr>LESSON 9: Sunday, November 1, 2020</vt:lpstr>
      <vt:lpstr>DEVOTIONAL READING: John 15:18–16:4a   BACKGROUND SCRIPTURE: John 13:1-35  PRINT PASSAGE: John 13:1-15, 34-35 </vt:lpstr>
      <vt:lpstr>KEY VERSE:</vt:lpstr>
      <vt:lpstr>     LESSON AIMS:   </vt:lpstr>
      <vt:lpstr>KEY TERMS:</vt:lpstr>
      <vt:lpstr>INTRODUCTION</vt:lpstr>
      <vt:lpstr>BIBLICAL CONTEXT</vt:lpstr>
      <vt:lpstr>A Reversal of Roles (John 13:1-5, NIV)</vt:lpstr>
      <vt:lpstr>PowerPoint Presentation</vt:lpstr>
      <vt:lpstr>What Do You Think? </vt:lpstr>
      <vt:lpstr> Misunderstanding and Rejection of Roles (John 13:6-15, NIV) </vt:lpstr>
      <vt:lpstr>PowerPoint Presentation</vt:lpstr>
      <vt:lpstr>PowerPoint Presentation</vt:lpstr>
      <vt:lpstr>What Do You Think? </vt:lpstr>
      <vt:lpstr> A New Kind of Love (John 13:34-35, NIV)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9</cp:revision>
  <dcterms:created xsi:type="dcterms:W3CDTF">2020-10-13T22:27:56Z</dcterms:created>
  <dcterms:modified xsi:type="dcterms:W3CDTF">2020-10-15T15:14:14Z</dcterms:modified>
</cp:coreProperties>
</file>