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84" r:id="rId12"/>
    <p:sldId id="266" r:id="rId13"/>
    <p:sldId id="268" r:id="rId14"/>
    <p:sldId id="275" r:id="rId15"/>
    <p:sldId id="271" r:id="rId16"/>
    <p:sldId id="276" r:id="rId17"/>
    <p:sldId id="285" r:id="rId18"/>
    <p:sldId id="28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80"/>
    <p:restoredTop sz="95385"/>
  </p:normalViewPr>
  <p:slideViewPr>
    <p:cSldViewPr snapToGrid="0" snapToObjects="1">
      <p:cViewPr varScale="1">
        <p:scale>
          <a:sx n="100" d="100"/>
          <a:sy n="100" d="100"/>
        </p:scale>
        <p:origin x="168" y="1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God</a:t>
            </a:r>
            <a:br>
              <a:rPr lang="en-US" sz="5400" b="1" dirty="0">
                <a:solidFill>
                  <a:srgbClr val="074E97"/>
                </a:solidFill>
              </a:rPr>
            </a:br>
            <a:r>
              <a:rPr lang="en-US" sz="5400" b="1" dirty="0">
                <a:solidFill>
                  <a:srgbClr val="074E97"/>
                </a:solidFill>
              </a:rPr>
              <a:t>in the New Testament”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Jesus and Calls in His Ministry</a:t>
            </a:r>
            <a:r>
              <a:rPr lang="en" sz="5400" dirty="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rPr>
              <a:t>LESSON 5: Sunday, January 3,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838200" y="2765501"/>
            <a:ext cx="10246112" cy="3411461"/>
          </a:xfrm>
        </p:spPr>
        <p:txBody>
          <a:bodyPr>
            <a:normAutofit/>
          </a:bodyPr>
          <a:lstStyle/>
          <a:p>
            <a:r>
              <a:rPr lang="en-US" sz="4800" b="1" dirty="0"/>
              <a:t>Lesson Title: </a:t>
            </a:r>
            <a:r>
              <a:rPr lang="en-US" sz="4800" dirty="0"/>
              <a:t>“</a:t>
            </a:r>
            <a:r>
              <a:rPr lang="en-US" sz="4800" b="1" dirty="0">
                <a:latin typeface="+mj-lt"/>
                <a:cs typeface="Arial" panose="020B0604020202020204" pitchFamily="34" charset="0"/>
              </a:rPr>
              <a:t>An Amazing Ministry</a:t>
            </a:r>
            <a:r>
              <a:rPr lang="en-US" sz="4800" dirty="0"/>
              <a:t>” </a:t>
            </a:r>
            <a:br>
              <a:rPr lang="en-US" sz="4800" dirty="0"/>
            </a:br>
            <a:r>
              <a:rPr lang="en-US" sz="4800" dirty="0"/>
              <a:t>(</a:t>
            </a:r>
            <a:r>
              <a:rPr lang="en-US" sz="4800" i="1" dirty="0"/>
              <a:t>Faith Pathway</a:t>
            </a:r>
            <a:r>
              <a:rPr lang="en-US" sz="4800" dirty="0"/>
              <a:t>)</a:t>
            </a:r>
          </a:p>
          <a:p>
            <a:r>
              <a:rPr lang="en-US" sz="4800" b="1" dirty="0"/>
              <a:t>Lesson Title: </a:t>
            </a:r>
            <a:r>
              <a:rPr lang="en-US" sz="4800" dirty="0"/>
              <a:t>“Called to Proclaim” (</a:t>
            </a:r>
            <a:r>
              <a:rPr lang="en-US" sz="4800" i="1" dirty="0"/>
              <a:t>Townsend Press SS Commentary</a:t>
            </a:r>
            <a:r>
              <a:rPr lang="en-US" sz="4800" dirty="0"/>
              <a:t>)</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br>
              <a:rPr lang="en-US" sz="4000" dirty="0">
                <a:solidFill>
                  <a:srgbClr val="074E97"/>
                </a:solidFill>
                <a:latin typeface="Calibri" charset="0"/>
                <a:ea typeface="Calibri" charset="0"/>
                <a:cs typeface="Calibri" charset="0"/>
              </a:rPr>
            </a:br>
            <a:r>
              <a:rPr lang="en-US" sz="4000" b="1" dirty="0">
                <a:solidFill>
                  <a:srgbClr val="074E97"/>
                </a:solidFill>
              </a:rPr>
              <a:t>Deuteronomy 8:1-11</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br>
              <a:rPr lang="en-US" sz="4000" dirty="0">
                <a:solidFill>
                  <a:srgbClr val="074E97"/>
                </a:solidFill>
                <a:latin typeface="Calibri" charset="0"/>
                <a:ea typeface="Calibri" charset="0"/>
                <a:cs typeface="Calibri" charset="0"/>
              </a:rPr>
            </a:br>
            <a:r>
              <a:rPr lang="en-US" sz="4000" b="1" dirty="0">
                <a:solidFill>
                  <a:srgbClr val="074E97"/>
                </a:solidFill>
              </a:rPr>
              <a:t>Luke 4</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br>
              <a:rPr lang="en-US" sz="4000" dirty="0">
                <a:solidFill>
                  <a:srgbClr val="074E97"/>
                </a:solidFill>
                <a:latin typeface="Calibri" charset="0"/>
                <a:ea typeface="Calibri" charset="0"/>
                <a:cs typeface="Calibri" charset="0"/>
              </a:rPr>
            </a:br>
            <a:r>
              <a:rPr lang="en-US" sz="4000" b="1" dirty="0">
                <a:solidFill>
                  <a:srgbClr val="074E97"/>
                </a:solidFill>
              </a:rPr>
              <a:t>Luke 4:14-22a</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907750"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26690" y="1825625"/>
            <a:ext cx="10627106" cy="4351338"/>
          </a:xfrm>
        </p:spPr>
        <p:txBody>
          <a:bodyPr>
            <a:noAutofit/>
          </a:bodyPr>
          <a:lstStyle/>
          <a:p>
            <a:r>
              <a:rPr lang="en-US" sz="2700" dirty="0"/>
              <a:t>The Spirit of the Lord is upon me, because he hath anointed me to preach the gospel to the poor; he hath sent me to heal the brokenhearted, to preach deliverance to the captives, and recovering of sight to the blind, to set at liberty them that are bruised, to preach the acceptable year of the Lord. (Luke 4:18-19, KJV)</a:t>
            </a:r>
          </a:p>
          <a:p>
            <a:endParaRPr lang="en-US" sz="2700" dirty="0">
              <a:latin typeface="Calibri" charset="0"/>
              <a:ea typeface="Calibri" charset="0"/>
              <a:cs typeface="Calibri" charset="0"/>
            </a:endParaRPr>
          </a:p>
          <a:p>
            <a:r>
              <a:rPr lang="en-US" sz="2700" dirty="0"/>
              <a:t>“The Spirit of the Lord is on me, because he has anointed me to proclaim good news to the poor. He has sent me to proclaim freedom for the prisoners and recovery of sight for the blind, to set the oppressed free, to proclaim the year of the Lord’s favor.” (Luke 4:18-19,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50097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717288"/>
            <a:ext cx="10515600" cy="4459675"/>
          </a:xfrm>
        </p:spPr>
        <p:txBody>
          <a:bodyPr>
            <a:normAutofit lnSpcReduction="10000"/>
          </a:bodyPr>
          <a:lstStyle/>
          <a:p>
            <a:pPr marL="0" lvl="0" indent="0">
              <a:buNone/>
            </a:pPr>
            <a:r>
              <a:rPr lang="en-US" sz="4300" dirty="0"/>
              <a:t>As a result of experiencing this lesson, you should be able to do these things:</a:t>
            </a:r>
            <a:r>
              <a:rPr lang="en-US" dirty="0"/>
              <a:t> </a:t>
            </a:r>
          </a:p>
          <a:p>
            <a:r>
              <a:rPr lang="en-US" sz="3700" dirty="0"/>
              <a:t>Show comprehension of the meaning and significance of Jesus’ inaugural sermon in Nazareth.</a:t>
            </a:r>
          </a:p>
          <a:p>
            <a:r>
              <a:rPr lang="en-US" sz="3700" dirty="0"/>
              <a:t>Know the impact of Jesus’ pronouncement in Nazareth.</a:t>
            </a:r>
          </a:p>
          <a:p>
            <a:r>
              <a:rPr lang="en-US" sz="3700" dirty="0"/>
              <a:t>Show an aligned faith response with Jesus’ call and mission.</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23899" y="1504219"/>
            <a:ext cx="10493829" cy="4667981"/>
          </a:xfrm>
        </p:spPr>
        <p:txBody>
          <a:bodyPr>
            <a:noAutofit/>
          </a:bodyPr>
          <a:lstStyle/>
          <a:p>
            <a:r>
              <a:rPr lang="en-US" sz="3200" b="1" dirty="0">
                <a:solidFill>
                  <a:srgbClr val="074E97"/>
                </a:solidFill>
              </a:rPr>
              <a:t>Anointed</a:t>
            </a:r>
            <a:r>
              <a:rPr lang="en-US" sz="3200" b="1" dirty="0"/>
              <a:t> </a:t>
            </a:r>
            <a:r>
              <a:rPr lang="en-US" sz="3200" dirty="0">
                <a:solidFill>
                  <a:srgbClr val="074E97"/>
                </a:solidFill>
              </a:rPr>
              <a:t>(verse 18)—</a:t>
            </a:r>
            <a:r>
              <a:rPr lang="en-US" sz="3200" dirty="0"/>
              <a:t>Greek: </a:t>
            </a:r>
            <a:r>
              <a:rPr lang="en-US" sz="3200" dirty="0" err="1"/>
              <a:t>chrió</a:t>
            </a:r>
            <a:r>
              <a:rPr lang="en-US" sz="3200" dirty="0"/>
              <a:t> (</a:t>
            </a:r>
            <a:r>
              <a:rPr lang="en-US" sz="3200" dirty="0" err="1"/>
              <a:t>khree</a:t>
            </a:r>
            <a:r>
              <a:rPr lang="en-US" sz="3200" dirty="0"/>
              <a:t>’-o): consecrated by anointing.</a:t>
            </a:r>
          </a:p>
          <a:p>
            <a:r>
              <a:rPr lang="en-US" sz="3200" b="1" dirty="0">
                <a:solidFill>
                  <a:srgbClr val="074E97"/>
                </a:solidFill>
              </a:rPr>
              <a:t>Glorified</a:t>
            </a:r>
            <a:r>
              <a:rPr lang="en-US" sz="3200" b="1" dirty="0"/>
              <a:t> </a:t>
            </a:r>
            <a:r>
              <a:rPr lang="en-US" sz="3200" dirty="0">
                <a:solidFill>
                  <a:srgbClr val="074E97"/>
                </a:solidFill>
              </a:rPr>
              <a:t>(verse 15)—</a:t>
            </a:r>
            <a:r>
              <a:rPr lang="en-US" sz="3200" dirty="0"/>
              <a:t>Greek: </a:t>
            </a:r>
            <a:r>
              <a:rPr lang="en-US" sz="3200" dirty="0" err="1"/>
              <a:t>doxazó</a:t>
            </a:r>
            <a:r>
              <a:rPr lang="en-US" sz="3200" dirty="0"/>
              <a:t> (dox-ad’-zo): rendered or esteemed as glorious (in a wide application); “praised” (NIV).</a:t>
            </a:r>
          </a:p>
          <a:p>
            <a:r>
              <a:rPr lang="en-US" sz="3200" b="1" dirty="0">
                <a:solidFill>
                  <a:srgbClr val="074E97"/>
                </a:solidFill>
              </a:rPr>
              <a:t>Heal</a:t>
            </a:r>
            <a:r>
              <a:rPr lang="en-US" sz="3200" b="1" dirty="0"/>
              <a:t> </a:t>
            </a:r>
            <a:r>
              <a:rPr lang="en-US" sz="3200" dirty="0">
                <a:solidFill>
                  <a:srgbClr val="074E97"/>
                </a:solidFill>
              </a:rPr>
              <a:t>(verse 18 [KJV only])—</a:t>
            </a:r>
            <a:r>
              <a:rPr lang="en-US" sz="3200" dirty="0"/>
              <a:t>Greek: </a:t>
            </a:r>
            <a:r>
              <a:rPr lang="en-US" sz="3200" dirty="0" err="1"/>
              <a:t>iaomai</a:t>
            </a:r>
            <a:r>
              <a:rPr lang="en-US" sz="3200" dirty="0"/>
              <a:t> (</a:t>
            </a:r>
            <a:r>
              <a:rPr lang="en-US" sz="3200" dirty="0" err="1"/>
              <a:t>ee</a:t>
            </a:r>
            <a:r>
              <a:rPr lang="en-US" sz="3200" dirty="0"/>
              <a:t>-ah’-om-</a:t>
            </a:r>
            <a:r>
              <a:rPr lang="en-US" sz="3200" dirty="0" err="1"/>
              <a:t>ahee</a:t>
            </a:r>
            <a:r>
              <a:rPr lang="en-US" sz="3200" dirty="0"/>
              <a:t>): to cure, make whole.</a:t>
            </a:r>
          </a:p>
          <a:p>
            <a:r>
              <a:rPr lang="en-US" sz="3200" b="1" dirty="0">
                <a:solidFill>
                  <a:srgbClr val="074E97"/>
                </a:solidFill>
              </a:rPr>
              <a:t>Power</a:t>
            </a:r>
            <a:r>
              <a:rPr lang="en-US" sz="3200" b="1" dirty="0"/>
              <a:t> </a:t>
            </a:r>
            <a:r>
              <a:rPr lang="en-US" sz="3200" dirty="0">
                <a:solidFill>
                  <a:srgbClr val="074E97"/>
                </a:solidFill>
              </a:rPr>
              <a:t>(verse 14)—</a:t>
            </a:r>
            <a:r>
              <a:rPr lang="en-US" sz="3200" dirty="0"/>
              <a:t>Greek: </a:t>
            </a:r>
            <a:r>
              <a:rPr lang="en-US" sz="3200" dirty="0" err="1"/>
              <a:t>dunamis</a:t>
            </a:r>
            <a:r>
              <a:rPr lang="en-US" sz="3200" dirty="0"/>
              <a:t> (doo’-</a:t>
            </a:r>
            <a:r>
              <a:rPr lang="en-US" sz="3200" dirty="0" err="1"/>
              <a:t>nam</a:t>
            </a:r>
            <a:r>
              <a:rPr lang="en-US" sz="3200" dirty="0"/>
              <a:t>-is): (miraculous) might, strength, ability.</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02128" y="1176582"/>
            <a:ext cx="10651671" cy="5257673"/>
          </a:xfrm>
        </p:spPr>
        <p:txBody>
          <a:bodyPr>
            <a:noAutofit/>
          </a:bodyPr>
          <a:lstStyle/>
          <a:p>
            <a:r>
              <a:rPr lang="en-US" sz="3600" b="1" dirty="0">
                <a:solidFill>
                  <a:srgbClr val="074E97"/>
                </a:solidFill>
              </a:rPr>
              <a:t>Report </a:t>
            </a:r>
            <a:r>
              <a:rPr lang="en-US" sz="3600" dirty="0">
                <a:solidFill>
                  <a:srgbClr val="074E97"/>
                </a:solidFill>
              </a:rPr>
              <a:t>(verse 14, NRSV)—</a:t>
            </a:r>
            <a:r>
              <a:rPr lang="en-US" sz="3600" dirty="0"/>
              <a:t>Greek: </a:t>
            </a:r>
            <a:r>
              <a:rPr lang="en-US" sz="3600" dirty="0" err="1"/>
              <a:t>phémé</a:t>
            </a:r>
            <a:r>
              <a:rPr lang="en-US" sz="3600" dirty="0"/>
              <a:t> (fay’-may): a saying or report; “fame” (KJV); “news” (NIV). </a:t>
            </a:r>
          </a:p>
          <a:p>
            <a:r>
              <a:rPr lang="en-US" sz="3600" b="1" dirty="0">
                <a:solidFill>
                  <a:srgbClr val="074E97"/>
                </a:solidFill>
              </a:rPr>
              <a:t>Was teaching </a:t>
            </a:r>
            <a:r>
              <a:rPr lang="en-US" sz="3600" dirty="0">
                <a:solidFill>
                  <a:srgbClr val="074E97"/>
                </a:solidFill>
              </a:rPr>
              <a:t>(verse 15)—</a:t>
            </a:r>
            <a:r>
              <a:rPr lang="en-US" sz="3600" dirty="0"/>
              <a:t>Greek: </a:t>
            </a:r>
            <a:r>
              <a:rPr lang="en-US" sz="3600" dirty="0" err="1"/>
              <a:t>didaskó</a:t>
            </a:r>
            <a:r>
              <a:rPr lang="en-US" sz="3600" dirty="0"/>
              <a:t> (did-as’-ko): was imparting instruction; “taught” (KJV).</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041E5-170C-C947-9D70-D8788C129FFD}"/>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7FB0D978-D6E5-5A46-9C20-DF83F4905135}"/>
              </a:ext>
            </a:extLst>
          </p:cNvPr>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B82CD9F5-B0E8-5943-8B24-C0B5DDBCE728}"/>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FA58D56-E3F2-E640-8B45-DFB719A8E162}"/>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33FF3053-CAAB-8E45-A55F-68C4ABCE796D}"/>
              </a:ext>
            </a:extLst>
          </p:cNvPr>
          <p:cNvSpPr txBox="1">
            <a:spLocks/>
          </p:cNvSpPr>
          <p:nvPr/>
        </p:nvSpPr>
        <p:spPr>
          <a:xfrm>
            <a:off x="557560" y="281213"/>
            <a:ext cx="11137900" cy="128587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ANALYSIS OF THE BIBLICAL TEXT </a:t>
            </a:r>
          </a:p>
          <a:p>
            <a:r>
              <a:rPr lang="en-US" b="1" dirty="0">
                <a:solidFill>
                  <a:schemeClr val="bg1"/>
                </a:solidFill>
              </a:rPr>
              <a:t>(Lesson Outline)</a:t>
            </a:r>
            <a:endParaRPr lang="en-US" dirty="0">
              <a:solidFill>
                <a:schemeClr val="bg1"/>
              </a:solidFill>
            </a:endParaRPr>
          </a:p>
        </p:txBody>
      </p:sp>
      <p:sp>
        <p:nvSpPr>
          <p:cNvPr id="8" name="Content Placeholder 2">
            <a:extLst>
              <a:ext uri="{FF2B5EF4-FFF2-40B4-BE49-F238E27FC236}">
                <a16:creationId xmlns:a16="http://schemas.microsoft.com/office/drawing/2014/main" id="{CD2468EB-3CB3-D14D-AD0B-4EAEB220DAE7}"/>
              </a:ext>
            </a:extLst>
          </p:cNvPr>
          <p:cNvSpPr txBox="1">
            <a:spLocks/>
          </p:cNvSpPr>
          <p:nvPr/>
        </p:nvSpPr>
        <p:spPr>
          <a:xfrm>
            <a:off x="726690" y="2074127"/>
            <a:ext cx="10515600" cy="3916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dirty="0"/>
              <a:t>The Power to Proclaim </a:t>
            </a:r>
            <a:r>
              <a:rPr lang="en-US" sz="4400" i="1" dirty="0"/>
              <a:t>(Luke 4:14-16)</a:t>
            </a:r>
            <a:r>
              <a:rPr lang="en-US" sz="4400" dirty="0"/>
              <a:t> </a:t>
            </a:r>
          </a:p>
          <a:p>
            <a:r>
              <a:rPr lang="en-US" sz="4400" dirty="0"/>
              <a:t>The Prophecy to Proclaim </a:t>
            </a:r>
            <a:r>
              <a:rPr lang="en-US" sz="4400" i="1" dirty="0"/>
              <a:t>(Luke 4:17-19)</a:t>
            </a:r>
            <a:endParaRPr lang="en-US" sz="4400" dirty="0"/>
          </a:p>
          <a:p>
            <a:r>
              <a:rPr lang="en-US" sz="4400" dirty="0"/>
              <a:t>The Platform To Proclaim </a:t>
            </a:r>
            <a:r>
              <a:rPr lang="en-US" sz="4400" i="1" dirty="0"/>
              <a:t>(Luke 4:20-22a)</a:t>
            </a:r>
            <a:endParaRPr lang="en-US" sz="4400" dirty="0"/>
          </a:p>
        </p:txBody>
      </p:sp>
    </p:spTree>
    <p:extLst>
      <p:ext uri="{BB962C8B-B14F-4D97-AF65-F5344CB8AC3E}">
        <p14:creationId xmlns:p14="http://schemas.microsoft.com/office/powerpoint/2010/main" val="17844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b="1" dirty="0">
                <a:solidFill>
                  <a:schemeClr val="bg1"/>
                </a:solidFill>
              </a:rPr>
              <a:t>The Power to Proclaim</a:t>
            </a:r>
            <a:br>
              <a:rPr lang="en-US" b="1" dirty="0">
                <a:solidFill>
                  <a:schemeClr val="bg1"/>
                </a:solidFill>
              </a:rPr>
            </a:br>
            <a:r>
              <a:rPr lang="en-US" i="1" dirty="0">
                <a:solidFill>
                  <a:schemeClr val="bg1"/>
                </a:solidFill>
              </a:rPr>
              <a:t>(Luke 4:14-16, </a:t>
            </a:r>
            <a:r>
              <a:rPr lang="en-US" dirty="0">
                <a:solidFill>
                  <a:schemeClr val="bg1"/>
                </a:solidFill>
              </a:rPr>
              <a:t>NIV</a:t>
            </a:r>
            <a:r>
              <a:rPr lang="en-US" i="1" dirty="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4400" b="1" baseline="30000" dirty="0"/>
              <a:t>14</a:t>
            </a:r>
            <a:r>
              <a:rPr lang="en-US" sz="4400" dirty="0"/>
              <a:t> Jesus returned to Galilee in the power of the Spirit, and news about him spread through the whole countryside.</a:t>
            </a:r>
          </a:p>
          <a:p>
            <a:pPr marL="0" indent="0">
              <a:buNone/>
            </a:pPr>
            <a:r>
              <a:rPr lang="en-US" sz="4400" b="1" baseline="30000" dirty="0"/>
              <a:t>15</a:t>
            </a:r>
            <a:r>
              <a:rPr lang="en-US" sz="4400" dirty="0"/>
              <a:t> He was teaching in their synagogues, and everyone praised him.</a:t>
            </a:r>
          </a:p>
        </p:txBody>
      </p:sp>
    </p:spTree>
    <p:extLst>
      <p:ext uri="{BB962C8B-B14F-4D97-AF65-F5344CB8AC3E}">
        <p14:creationId xmlns:p14="http://schemas.microsoft.com/office/powerpoint/2010/main" val="41983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137424"/>
            <a:ext cx="10515600" cy="5128747"/>
          </a:xfrm>
        </p:spPr>
        <p:txBody>
          <a:bodyPr>
            <a:normAutofit/>
          </a:bodyPr>
          <a:lstStyle/>
          <a:p>
            <a:pPr marL="0" indent="0">
              <a:buNone/>
            </a:pPr>
            <a:r>
              <a:rPr lang="en-US" sz="4400" b="1" baseline="30000" dirty="0"/>
              <a:t>16</a:t>
            </a:r>
            <a:r>
              <a:rPr lang="en-US" sz="4400" dirty="0"/>
              <a:t> He went to Nazareth, where he had been brought up, and on the Sabbath day he went into the synagogue, as was his custom. He stood up to read,</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979714" y="2217660"/>
            <a:ext cx="9927772" cy="3133919"/>
          </a:xfrm>
        </p:spPr>
        <p:txBody>
          <a:bodyPr>
            <a:noAutofit/>
          </a:bodyPr>
          <a:lstStyle/>
          <a:p>
            <a:pPr marL="0" indent="0">
              <a:buNone/>
            </a:pPr>
            <a:r>
              <a:rPr lang="en-US" sz="5400" dirty="0"/>
              <a:t>Jesus retreated to the wilderness to fast and pray for spiritual power for ministry. What do you do to spiritually recharge yourself?</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The Prophecy to Proclaim</a:t>
            </a:r>
            <a:r>
              <a:rPr lang="en-US" dirty="0">
                <a:solidFill>
                  <a:schemeClr val="bg1"/>
                </a:solidFill>
              </a:rPr>
              <a:t> </a:t>
            </a:r>
            <a:br>
              <a:rPr lang="en-US" dirty="0">
                <a:solidFill>
                  <a:schemeClr val="bg1"/>
                </a:solidFill>
              </a:rPr>
            </a:br>
            <a:r>
              <a:rPr lang="en-US" i="1" dirty="0">
                <a:solidFill>
                  <a:schemeClr val="bg1"/>
                </a:solidFill>
              </a:rPr>
              <a:t>(Luke 4:17-19, </a:t>
            </a:r>
            <a:r>
              <a:rPr lang="en-US" dirty="0">
                <a:solidFill>
                  <a:schemeClr val="bg1"/>
                </a:solidFill>
              </a:rPr>
              <a:t>NIV</a:t>
            </a:r>
            <a:r>
              <a:rPr lang="en-US" i="1" dirty="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45129"/>
            <a:ext cx="10136462" cy="3993333"/>
          </a:xfrm>
        </p:spPr>
        <p:txBody>
          <a:bodyPr>
            <a:noAutofit/>
          </a:bodyPr>
          <a:lstStyle/>
          <a:p>
            <a:pPr marL="0" indent="0">
              <a:buNone/>
            </a:pPr>
            <a:r>
              <a:rPr lang="en-US" sz="4400" b="1" baseline="30000" dirty="0"/>
              <a:t>17</a:t>
            </a:r>
            <a:r>
              <a:rPr lang="en-US" sz="4400" dirty="0"/>
              <a:t> and the scroll of the prophet Isaiah was handed to him. Unrolling it, he found the place where it is written:</a:t>
            </a:r>
          </a:p>
          <a:p>
            <a:pPr marL="0" indent="0">
              <a:buNone/>
            </a:pPr>
            <a:r>
              <a:rPr lang="en-US" sz="4400" b="1" baseline="30000" dirty="0"/>
              <a:t>18</a:t>
            </a:r>
            <a:r>
              <a:rPr lang="en-US" sz="4400" dirty="0"/>
              <a:t> “The Spirit of the Lord is on me, because he has anointed me to proclaim good news to the poor. He has sent me to proclaim</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400" dirty="0"/>
              <a:t>Make a list of persons you know who need to receive the Good News of Jesus Christ. Where and with whom will you begin sharing? How will you make the decision?</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The Platform To Proclaim</a:t>
            </a:r>
            <a:r>
              <a:rPr lang="en-US" dirty="0">
                <a:solidFill>
                  <a:schemeClr val="bg1"/>
                </a:solidFill>
              </a:rPr>
              <a:t> </a:t>
            </a:r>
            <a:br>
              <a:rPr lang="en-US" dirty="0">
                <a:solidFill>
                  <a:schemeClr val="bg1"/>
                </a:solidFill>
              </a:rPr>
            </a:br>
            <a:r>
              <a:rPr lang="en-US" i="1" dirty="0">
                <a:solidFill>
                  <a:schemeClr val="bg1"/>
                </a:solidFill>
              </a:rPr>
              <a:t>(Luke 4:20-22a</a:t>
            </a:r>
            <a:r>
              <a:rPr lang="en-US" dirty="0">
                <a:solidFill>
                  <a:schemeClr val="bg1"/>
                </a:solidFill>
              </a:rPr>
              <a:t>, NIV)</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5625"/>
            <a:ext cx="10640786" cy="5032375"/>
          </a:xfrm>
        </p:spPr>
        <p:txBody>
          <a:bodyPr>
            <a:noAutofit/>
          </a:bodyPr>
          <a:lstStyle/>
          <a:p>
            <a:pPr marL="0" indent="0">
              <a:buNone/>
            </a:pPr>
            <a:r>
              <a:rPr lang="en-US" sz="4100" b="1" baseline="30000" dirty="0"/>
              <a:t>20</a:t>
            </a:r>
            <a:r>
              <a:rPr lang="en-US" sz="4100" dirty="0"/>
              <a:t> Then he rolled up the scroll, gave it back to the attendant and sat down. The eyes of everyone in the synagogue were fastened on him.</a:t>
            </a:r>
          </a:p>
          <a:p>
            <a:pPr marL="0" indent="0">
              <a:buNone/>
            </a:pPr>
            <a:r>
              <a:rPr lang="en-US" sz="4100" b="1" baseline="30000" dirty="0"/>
              <a:t>21</a:t>
            </a:r>
            <a:r>
              <a:rPr lang="en-US" sz="4100" dirty="0"/>
              <a:t> He began by saying to them, “Today this scripture is fulfilled in your hearing.”</a:t>
            </a:r>
          </a:p>
          <a:p>
            <a:pPr marL="0" indent="0">
              <a:buNone/>
            </a:pPr>
            <a:r>
              <a:rPr lang="en-US" sz="4100" b="1" baseline="30000" dirty="0"/>
              <a:t>22</a:t>
            </a:r>
            <a:r>
              <a:rPr lang="en-US" sz="4100" dirty="0"/>
              <a:t> All spoke well of him and were amazed at the gracious words that came from his lips.</a:t>
            </a:r>
          </a:p>
        </p:txBody>
      </p:sp>
    </p:spTree>
    <p:extLst>
      <p:ext uri="{BB962C8B-B14F-4D97-AF65-F5344CB8AC3E}">
        <p14:creationId xmlns:p14="http://schemas.microsoft.com/office/powerpoint/2010/main" val="350332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167257" cy="3504961"/>
          </a:xfrm>
        </p:spPr>
        <p:txBody>
          <a:bodyPr>
            <a:noAutofit/>
          </a:bodyPr>
          <a:lstStyle/>
          <a:p>
            <a:pPr marL="0" indent="0">
              <a:buNone/>
            </a:pPr>
            <a:r>
              <a:rPr lang="en-US" sz="4400" dirty="0"/>
              <a:t>Jesus has given every believer power to proclaim the Good News. What are some proven strategies for sharing the Gospel?</a:t>
            </a:r>
          </a:p>
        </p:txBody>
      </p:sp>
    </p:spTree>
    <p:extLst>
      <p:ext uri="{BB962C8B-B14F-4D97-AF65-F5344CB8AC3E}">
        <p14:creationId xmlns:p14="http://schemas.microsoft.com/office/powerpoint/2010/main" val="3581795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992087"/>
            <a:ext cx="10034093" cy="4000500"/>
          </a:xfrm>
        </p:spPr>
        <p:txBody>
          <a:bodyPr/>
          <a:lstStyle/>
          <a:p>
            <a:pPr marL="0" indent="0">
              <a:buNone/>
            </a:pPr>
            <a:r>
              <a:rPr lang="en-US" sz="4000" dirty="0"/>
              <a:t>Lord, this week, please anoint us to serve You more faithfully. Send people our way who are hungry to hear a testimony or spoken word from God that will enable them to draw closer to You. In Jesus’ name we pray. Amen.</a:t>
            </a:r>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fontScale="92500"/>
          </a:bodyPr>
          <a:lstStyle/>
          <a:p>
            <a:r>
              <a:rPr lang="en-US" sz="4000" dirty="0"/>
              <a:t>While reading the Background Scripture, consider this thought: “Do you feel the calling to a significant work with the Lord?”</a:t>
            </a:r>
          </a:p>
          <a:p>
            <a:r>
              <a:rPr lang="en-US" sz="4000" dirty="0"/>
              <a:t>The lesson topic for Sunday, January 10, 2021, is “The Ultimate Fish Story.” The Devotional Reading is Luke 9:57-62, and both the Background Scripture and Printed Text are Luke 5:1-11.</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TotalTime>
  <Words>925</Words>
  <Application>Microsoft Macintosh PowerPoint</Application>
  <PresentationFormat>Widescreen</PresentationFormat>
  <Paragraphs>56</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WINTER QUARTER THEME:  “The Call of God in the New Testament”  UNIT II:  “Jesus and Calls in His Ministry”</vt:lpstr>
      <vt:lpstr>LESSON 5: Sunday, January 3, 2021</vt:lpstr>
      <vt:lpstr>Devotional Reading:  Deuteronomy 8:1-11  Background Scriptures:  Luke 4  Print Passages:  Luke 4:14-22a</vt:lpstr>
      <vt:lpstr>KEY VERSE:</vt:lpstr>
      <vt:lpstr>LESSON AIMS:</vt:lpstr>
      <vt:lpstr>KEY TERMS:</vt:lpstr>
      <vt:lpstr>KEY TERMS:</vt:lpstr>
      <vt:lpstr>INTRODUCTION</vt:lpstr>
      <vt:lpstr>BIBLICAL CONTEXT</vt:lpstr>
      <vt:lpstr>PowerPoint Presentation</vt:lpstr>
      <vt:lpstr>The Power to Proclaim (Luke 4:14-16, NIV)</vt:lpstr>
      <vt:lpstr>PowerPoint Presentation</vt:lpstr>
      <vt:lpstr>What Do You Think? </vt:lpstr>
      <vt:lpstr>The Prophecy to Proclaim  (Luke 4:17-19, NIV)</vt:lpstr>
      <vt:lpstr>What Do You Think? </vt:lpstr>
      <vt:lpstr>The Platform To Proclaim  (Luke 4:20-22a, NIV)</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Joyce Evans</cp:lastModifiedBy>
  <cp:revision>48</cp:revision>
  <dcterms:created xsi:type="dcterms:W3CDTF">2020-10-13T22:27:56Z</dcterms:created>
  <dcterms:modified xsi:type="dcterms:W3CDTF">2020-12-17T17:48:43Z</dcterms:modified>
</cp:coreProperties>
</file>