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2" r:id="rId2"/>
    <p:sldId id="257" r:id="rId3"/>
    <p:sldId id="259" r:id="rId4"/>
    <p:sldId id="260" r:id="rId5"/>
    <p:sldId id="261" r:id="rId6"/>
    <p:sldId id="264" r:id="rId7"/>
    <p:sldId id="283" r:id="rId8"/>
    <p:sldId id="267" r:id="rId9"/>
    <p:sldId id="269" r:id="rId10"/>
    <p:sldId id="270" r:id="rId11"/>
    <p:sldId id="284" r:id="rId12"/>
    <p:sldId id="266" r:id="rId13"/>
    <p:sldId id="275" r:id="rId14"/>
    <p:sldId id="271" r:id="rId15"/>
    <p:sldId id="287" r:id="rId16"/>
    <p:sldId id="276" r:id="rId17"/>
    <p:sldId id="285" r:id="rId18"/>
    <p:sldId id="288" r:id="rId19"/>
    <p:sldId id="286" r:id="rId20"/>
    <p:sldId id="278" r:id="rId21"/>
    <p:sldId id="279" r:id="rId22"/>
    <p:sldId id="28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4E97"/>
    <a:srgbClr val="FFD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984"/>
    <p:restoredTop sz="95385"/>
  </p:normalViewPr>
  <p:slideViewPr>
    <p:cSldViewPr snapToGrid="0" snapToObjects="1">
      <p:cViewPr varScale="1">
        <p:scale>
          <a:sx n="81" d="100"/>
          <a:sy n="81" d="100"/>
        </p:scale>
        <p:origin x="192" y="23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74E9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1814107" y="1403690"/>
            <a:ext cx="4364069" cy="477327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4B52C7E-3049-4545-956A-6D8F73F234DB}"/>
              </a:ext>
              <a:ext uri="{C183D7F6-B498-43B3-948B-1728B52AA6E4}">
                <adec:decorative xmlns:adec="http://schemas.microsoft.com/office/drawing/2017/decorative" val="1"/>
              </a:ext>
            </a:extLst>
          </p:cNvPr>
          <p:cNvSpPr/>
          <p:nvPr/>
        </p:nvSpPr>
        <p:spPr>
          <a:xfrm>
            <a:off x="883522" y="408327"/>
            <a:ext cx="4351912" cy="4773273"/>
          </a:xfrm>
          <a:prstGeom prst="rect">
            <a:avLst/>
          </a:prstGeom>
          <a:solidFill>
            <a:srgbClr val="074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0" name="Graphic 12">
            <a:extLst>
              <a:ext uri="{FF2B5EF4-FFF2-40B4-BE49-F238E27FC236}">
                <a16:creationId xmlns:a16="http://schemas.microsoft.com/office/drawing/2014/main" id="{46669882-9FD4-41D7-A5A6-A4A2E44A2ABF}"/>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9938" y="1088572"/>
            <a:ext cx="4572001" cy="4572000"/>
          </a:xfrm>
          <a:prstGeom prst="rect">
            <a:avLst/>
          </a:prstGeom>
          <a:solidFill>
            <a:srgbClr val="074E97"/>
          </a:solidFill>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9503" y="1460842"/>
            <a:ext cx="4088450" cy="3389388"/>
          </a:xfrm>
          <a:prstGeom prst="rect">
            <a:avLst/>
          </a:prstGeom>
        </p:spPr>
      </p:pic>
      <p:sp>
        <p:nvSpPr>
          <p:cNvPr id="7" name="Rectangle 6"/>
          <p:cNvSpPr/>
          <p:nvPr/>
        </p:nvSpPr>
        <p:spPr>
          <a:xfrm>
            <a:off x="6572625" y="3120686"/>
            <a:ext cx="4935434" cy="1569660"/>
          </a:xfrm>
          <a:prstGeom prst="rect">
            <a:avLst/>
          </a:prstGeom>
        </p:spPr>
        <p:txBody>
          <a:bodyPr wrap="square">
            <a:spAutoFit/>
          </a:bodyPr>
          <a:lstStyle/>
          <a:p>
            <a:pPr algn="ctr"/>
            <a:r>
              <a:rPr lang="en-US" sz="3200" b="1" dirty="0">
                <a:solidFill>
                  <a:schemeClr val="bg1"/>
                </a:solidFill>
                <a:latin typeface="Arial" panose="020B0604020202020204" pitchFamily="34" charset="0"/>
                <a:cs typeface="Arial" panose="020B0604020202020204" pitchFamily="34" charset="0"/>
              </a:rPr>
              <a:t>FAITH PATHWAY </a:t>
            </a:r>
            <a:r>
              <a:rPr lang="en" sz="3200" b="1" dirty="0">
                <a:solidFill>
                  <a:schemeClr val="bg1"/>
                </a:solidFill>
                <a:latin typeface="Arial" panose="020B0604020202020204" pitchFamily="34" charset="0"/>
                <a:cs typeface="Arial" panose="020B0604020202020204" pitchFamily="34" charset="0"/>
              </a:rPr>
              <a:t>WINTER QUARTER</a:t>
            </a:r>
            <a:r>
              <a:rPr lang="en-US" sz="3200" b="1" dirty="0">
                <a:solidFill>
                  <a:schemeClr val="bg1"/>
                </a:solidFill>
                <a:latin typeface="Arial" panose="020B0604020202020204" pitchFamily="34" charset="0"/>
                <a:cs typeface="Arial" panose="020B0604020202020204" pitchFamily="34" charset="0"/>
              </a:rPr>
              <a:t> 2021</a:t>
            </a:r>
          </a:p>
          <a:p>
            <a:pPr algn="ctr"/>
            <a:r>
              <a:rPr lang="en-US" sz="3200" b="1" dirty="0">
                <a:solidFill>
                  <a:schemeClr val="bg1"/>
                </a:solidFill>
                <a:latin typeface="Arial" panose="020B0604020202020204" pitchFamily="34" charset="0"/>
                <a:cs typeface="Arial" panose="020B0604020202020204" pitchFamily="34" charset="0"/>
              </a:rPr>
              <a:t>UNIT II</a:t>
            </a:r>
            <a:endParaRPr lang="en-US" sz="3200" dirty="0">
              <a:solidFill>
                <a:schemeClr val="bg1"/>
              </a:solidFill>
            </a:endParaRPr>
          </a:p>
        </p:txBody>
      </p:sp>
    </p:spTree>
    <p:extLst>
      <p:ext uri="{BB962C8B-B14F-4D97-AF65-F5344CB8AC3E}">
        <p14:creationId xmlns:p14="http://schemas.microsoft.com/office/powerpoint/2010/main" val="102580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20310" y="895609"/>
            <a:ext cx="10228018" cy="5316932"/>
            <a:chOff x="1154122" y="895609"/>
            <a:chExt cx="10228018" cy="5316932"/>
          </a:xfrm>
        </p:grpSpPr>
        <p:sp>
          <p:nvSpPr>
            <p:cNvPr id="4" name="Rectangle 3">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userDrawn="1"/>
          </p:nvSpPr>
          <p:spPr>
            <a:xfrm flipH="1">
              <a:off x="1656222" y="1608665"/>
              <a:ext cx="8692037" cy="46038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CBF662F-A198-4AD3-8EBC-0EC9A52B2994}"/>
                </a:ext>
                <a:ext uri="{C183D7F6-B498-43B3-948B-1728B52AA6E4}">
                  <adec:decorative xmlns:adec="http://schemas.microsoft.com/office/drawing/2017/decorative" val="1"/>
                </a:ext>
              </a:extLst>
            </p:cNvPr>
            <p:cNvSpPr/>
            <p:nvPr userDrawn="1"/>
          </p:nvSpPr>
          <p:spPr>
            <a:xfrm flipH="1">
              <a:off x="1154122" y="895609"/>
              <a:ext cx="9684863" cy="4461413"/>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42E86C5-8E5F-4620-A4FB-D1F926179D18}"/>
                </a:ext>
                <a:ext uri="{C183D7F6-B498-43B3-948B-1728B52AA6E4}">
                  <adec:decorative xmlns:adec="http://schemas.microsoft.com/office/drawing/2017/decorative" val="1"/>
                </a:ext>
              </a:extLst>
            </p:cNvPr>
            <p:cNvSpPr/>
            <p:nvPr userDrawn="1"/>
          </p:nvSpPr>
          <p:spPr>
            <a:xfrm flipH="1">
              <a:off x="2182073" y="1388060"/>
              <a:ext cx="9200067" cy="4327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2341757" y="1962613"/>
            <a:ext cx="8664715" cy="3306861"/>
          </a:xfrm>
          <a:ln>
            <a:noFill/>
          </a:ln>
        </p:spPr>
        <p:txBody>
          <a:bodyPr>
            <a:normAutofit fontScale="90000"/>
          </a:bodyPr>
          <a:lstStyle/>
          <a:p>
            <a:pPr algn="ctr"/>
            <a:r>
              <a:rPr lang="en" b="1" dirty="0">
                <a:solidFill>
                  <a:srgbClr val="074E97"/>
                </a:solidFill>
                <a:latin typeface="Arial" panose="020B0604020202020204" pitchFamily="34" charset="0"/>
                <a:cs typeface="Arial" panose="020B0604020202020204" pitchFamily="34" charset="0"/>
              </a:rPr>
              <a:t>WINTER QUARTER THEME: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Arial" panose="020B0604020202020204" pitchFamily="34" charset="0"/>
                <a:cs typeface="Arial" panose="020B0604020202020204" pitchFamily="34" charset="0"/>
              </a:rPr>
              <a:t>“</a:t>
            </a:r>
            <a:r>
              <a:rPr lang="en-US" sz="5400" b="1" dirty="0">
                <a:solidFill>
                  <a:srgbClr val="074E97"/>
                </a:solidFill>
              </a:rPr>
              <a:t>The Call of God</a:t>
            </a:r>
            <a:br>
              <a:rPr lang="en-US" sz="5400" b="1" dirty="0">
                <a:solidFill>
                  <a:srgbClr val="074E97"/>
                </a:solidFill>
              </a:rPr>
            </a:br>
            <a:r>
              <a:rPr lang="en-US" sz="5400" b="1" dirty="0">
                <a:solidFill>
                  <a:srgbClr val="074E97"/>
                </a:solidFill>
              </a:rPr>
              <a:t>in the New Testament”</a:t>
            </a:r>
            <a:br>
              <a:rPr lang="en" dirty="0">
                <a:solidFill>
                  <a:srgbClr val="074E97"/>
                </a:solidFill>
                <a:latin typeface="Arial" panose="020B0604020202020204" pitchFamily="34" charset="0"/>
                <a:cs typeface="Arial" panose="020B0604020202020204" pitchFamily="34" charset="0"/>
              </a:rPr>
            </a:br>
            <a:br>
              <a:rPr lang="en" dirty="0">
                <a:solidFill>
                  <a:srgbClr val="074E97"/>
                </a:solidFill>
                <a:latin typeface="Arial" panose="020B0604020202020204" pitchFamily="34" charset="0"/>
                <a:cs typeface="Arial" panose="020B0604020202020204" pitchFamily="34" charset="0"/>
              </a:rPr>
            </a:br>
            <a:r>
              <a:rPr lang="en" b="1" dirty="0">
                <a:solidFill>
                  <a:srgbClr val="074E97"/>
                </a:solidFill>
                <a:latin typeface="Arial" panose="020B0604020202020204" pitchFamily="34" charset="0"/>
                <a:cs typeface="Arial" panose="020B0604020202020204" pitchFamily="34" charset="0"/>
              </a:rPr>
              <a:t>UNIT II: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Arial" panose="020B0604020202020204" pitchFamily="34" charset="0"/>
                <a:cs typeface="Arial" panose="020B0604020202020204" pitchFamily="34" charset="0"/>
              </a:rPr>
              <a:t>“</a:t>
            </a:r>
            <a:r>
              <a:rPr lang="en-US" sz="5400" b="1" dirty="0">
                <a:solidFill>
                  <a:srgbClr val="074E97"/>
                </a:solidFill>
              </a:rPr>
              <a:t>Jesus and Calls in His Ministry</a:t>
            </a:r>
            <a:r>
              <a:rPr lang="en" sz="5400" dirty="0">
                <a:solidFill>
                  <a:srgbClr val="074E97"/>
                </a:solidFill>
                <a:latin typeface="Arial" panose="020B0604020202020204" pitchFamily="34" charset="0"/>
                <a:cs typeface="Arial" panose="020B0604020202020204" pitchFamily="34" charset="0"/>
              </a:rPr>
              <a:t>”</a:t>
            </a:r>
            <a:endParaRPr lang="en-US" dirty="0">
              <a:solidFill>
                <a:srgbClr val="074E97"/>
              </a:solidFill>
            </a:endParaRPr>
          </a:p>
        </p:txBody>
      </p:sp>
    </p:spTree>
    <p:extLst>
      <p:ext uri="{BB962C8B-B14F-4D97-AF65-F5344CB8AC3E}">
        <p14:creationId xmlns:p14="http://schemas.microsoft.com/office/powerpoint/2010/main" val="3830923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5" y="1923432"/>
            <a:ext cx="4921723" cy="3892833"/>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2408663"/>
            <a:ext cx="10796236" cy="3840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en-US" sz="5400" b="1" dirty="0">
                <a:solidFill>
                  <a:schemeClr val="bg1"/>
                </a:solidFill>
              </a:rPr>
              <a:t>LESSON 6: Sunday, January 10, 2021</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a:xfrm>
            <a:off x="838200" y="2765501"/>
            <a:ext cx="10246112" cy="3411461"/>
          </a:xfrm>
        </p:spPr>
        <p:txBody>
          <a:bodyPr>
            <a:normAutofit/>
          </a:bodyPr>
          <a:lstStyle/>
          <a:p>
            <a:r>
              <a:rPr lang="en-US" sz="4800" b="1" dirty="0"/>
              <a:t>Lesson Title: </a:t>
            </a:r>
            <a:r>
              <a:rPr lang="en-US" sz="4800" dirty="0"/>
              <a:t>“</a:t>
            </a:r>
            <a:r>
              <a:rPr lang="en-US" sz="4800" dirty="0">
                <a:cs typeface="Arial" panose="020B0604020202020204" pitchFamily="34" charset="0"/>
              </a:rPr>
              <a:t>The Ultimate Fish Story</a:t>
            </a:r>
            <a:r>
              <a:rPr lang="en-US" sz="4800" b="1" dirty="0">
                <a:latin typeface="Arial" panose="020B0604020202020204" pitchFamily="34" charset="0"/>
                <a:cs typeface="Arial" panose="020B0604020202020204" pitchFamily="34" charset="0"/>
              </a:rPr>
              <a:t> </a:t>
            </a:r>
            <a:r>
              <a:rPr lang="en-US" sz="4800" dirty="0"/>
              <a:t>” </a:t>
            </a:r>
            <a:br>
              <a:rPr lang="en-US" sz="4800" dirty="0"/>
            </a:br>
            <a:r>
              <a:rPr lang="en-US" sz="4800" dirty="0"/>
              <a:t>(</a:t>
            </a:r>
            <a:r>
              <a:rPr lang="en-US" sz="4800" i="1" dirty="0"/>
              <a:t>Faith Pathway</a:t>
            </a:r>
            <a:r>
              <a:rPr lang="en-US" sz="4800" dirty="0"/>
              <a:t>)</a:t>
            </a:r>
          </a:p>
          <a:p>
            <a:r>
              <a:rPr lang="en-US" sz="4800" b="1" dirty="0"/>
              <a:t>Lesson Title: </a:t>
            </a:r>
            <a:r>
              <a:rPr lang="en-US" sz="4800" dirty="0"/>
              <a:t>“Called to Significance” (</a:t>
            </a:r>
            <a:r>
              <a:rPr lang="en-US" sz="4800" i="1" dirty="0"/>
              <a:t>Townsend Press SS Commentary</a:t>
            </a:r>
            <a:r>
              <a:rPr lang="en-US" sz="4800" dirty="0"/>
              <a:t>)</a:t>
            </a:r>
          </a:p>
        </p:txBody>
      </p:sp>
    </p:spTree>
    <p:extLst>
      <p:ext uri="{BB962C8B-B14F-4D97-AF65-F5344CB8AC3E}">
        <p14:creationId xmlns:p14="http://schemas.microsoft.com/office/powerpoint/2010/main" val="2886216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1225066" y="938694"/>
            <a:ext cx="6475341" cy="5149871"/>
          </a:xfrm>
        </p:spPr>
        <p:txBody>
          <a:bodyPr>
            <a:normAutofit/>
          </a:bodyPr>
          <a:lstStyle/>
          <a:p>
            <a:pPr algn="ctr"/>
            <a:r>
              <a:rPr lang="en-US" sz="4000" b="1" dirty="0">
                <a:solidFill>
                  <a:srgbClr val="074E97"/>
                </a:solidFill>
                <a:latin typeface="Calibri" charset="0"/>
                <a:ea typeface="Calibri" charset="0"/>
                <a:cs typeface="Calibri" charset="0"/>
              </a:rPr>
              <a:t>Devotional Reading: </a:t>
            </a:r>
            <a:br>
              <a:rPr lang="en-US" sz="4000" dirty="0">
                <a:solidFill>
                  <a:srgbClr val="074E97"/>
                </a:solidFill>
                <a:latin typeface="Calibri" charset="0"/>
                <a:ea typeface="Calibri" charset="0"/>
                <a:cs typeface="Calibri" charset="0"/>
              </a:rPr>
            </a:br>
            <a:r>
              <a:rPr lang="en-US" sz="4000" b="1" dirty="0">
                <a:solidFill>
                  <a:srgbClr val="074E97"/>
                </a:solidFill>
              </a:rPr>
              <a:t>Luke 9:57-62</a:t>
            </a:r>
            <a:br>
              <a:rPr lang="en-US" sz="4000" dirty="0">
                <a:solidFill>
                  <a:srgbClr val="074E97"/>
                </a:solidFill>
                <a:latin typeface="Calibri" charset="0"/>
                <a:ea typeface="Calibri" charset="0"/>
                <a:cs typeface="Calibri" charset="0"/>
              </a:rPr>
            </a:br>
            <a:br>
              <a:rPr lang="en-US" sz="4000" dirty="0">
                <a:solidFill>
                  <a:srgbClr val="074E97"/>
                </a:solidFill>
                <a:latin typeface="Calibri" charset="0"/>
                <a:ea typeface="Calibri" charset="0"/>
                <a:cs typeface="Calibri" charset="0"/>
              </a:rPr>
            </a:br>
            <a:r>
              <a:rPr lang="en-US" sz="4000" b="1" dirty="0">
                <a:solidFill>
                  <a:srgbClr val="074E97"/>
                </a:solidFill>
                <a:latin typeface="Calibri" charset="0"/>
                <a:ea typeface="Calibri" charset="0"/>
                <a:cs typeface="Calibri" charset="0"/>
              </a:rPr>
              <a:t>Background Scriptures: </a:t>
            </a:r>
            <a:br>
              <a:rPr lang="en-US" sz="4000" dirty="0">
                <a:solidFill>
                  <a:srgbClr val="074E97"/>
                </a:solidFill>
                <a:latin typeface="Calibri" charset="0"/>
                <a:ea typeface="Calibri" charset="0"/>
                <a:cs typeface="Calibri" charset="0"/>
              </a:rPr>
            </a:br>
            <a:r>
              <a:rPr lang="en-US" sz="4000" b="1" dirty="0">
                <a:solidFill>
                  <a:srgbClr val="074E97"/>
                </a:solidFill>
              </a:rPr>
              <a:t>Luke 5:1-11</a:t>
            </a:r>
            <a:br>
              <a:rPr lang="en-US" sz="4000" dirty="0">
                <a:solidFill>
                  <a:srgbClr val="074E97"/>
                </a:solidFill>
                <a:latin typeface="Calibri" charset="0"/>
                <a:ea typeface="Calibri" charset="0"/>
                <a:cs typeface="Calibri" charset="0"/>
              </a:rPr>
            </a:br>
            <a:br>
              <a:rPr lang="en-US" sz="4000" dirty="0">
                <a:solidFill>
                  <a:srgbClr val="074E97"/>
                </a:solidFill>
                <a:latin typeface="Calibri" charset="0"/>
                <a:ea typeface="Calibri" charset="0"/>
                <a:cs typeface="Calibri" charset="0"/>
              </a:rPr>
            </a:br>
            <a:r>
              <a:rPr lang="en-US" sz="4000" b="1" dirty="0">
                <a:solidFill>
                  <a:srgbClr val="074E97"/>
                </a:solidFill>
                <a:latin typeface="Calibri" charset="0"/>
                <a:ea typeface="Calibri" charset="0"/>
                <a:cs typeface="Calibri" charset="0"/>
              </a:rPr>
              <a:t>Print Passages: </a:t>
            </a:r>
            <a:br>
              <a:rPr lang="en-US" sz="4000" dirty="0">
                <a:solidFill>
                  <a:srgbClr val="074E97"/>
                </a:solidFill>
                <a:latin typeface="Calibri" charset="0"/>
                <a:ea typeface="Calibri" charset="0"/>
                <a:cs typeface="Calibri" charset="0"/>
              </a:rPr>
            </a:br>
            <a:r>
              <a:rPr lang="en-US" sz="4000" b="1" dirty="0">
                <a:solidFill>
                  <a:srgbClr val="074E97"/>
                </a:solidFill>
              </a:rPr>
              <a:t>Luke 5:1-11</a:t>
            </a:r>
            <a:endParaRPr lang="en-US" sz="4800" dirty="0">
              <a:solidFill>
                <a:srgbClr val="074E97"/>
              </a:solidFill>
              <a:latin typeface="Calibri" charset="0"/>
              <a:ea typeface="Calibri" charset="0"/>
              <a:cs typeface="Calibri"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Tree>
    <p:extLst>
      <p:ext uri="{BB962C8B-B14F-4D97-AF65-F5344CB8AC3E}">
        <p14:creationId xmlns:p14="http://schemas.microsoft.com/office/powerpoint/2010/main" val="179889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72458"/>
            <a:ext cx="11300223" cy="5276968"/>
            <a:chOff x="557560" y="972458"/>
            <a:chExt cx="11300223" cy="5276968"/>
          </a:xfrm>
        </p:grpSpPr>
        <p:sp>
          <p:nvSpPr>
            <p:cNvPr id="4" name="Rectangle 3">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429124" y="972458"/>
              <a:ext cx="7428659"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907750"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p:txBody>
          <a:bodyPr>
            <a:normAutofit/>
          </a:bodyPr>
          <a:lstStyle/>
          <a:p>
            <a:r>
              <a:rPr lang="en-US" sz="5400" dirty="0">
                <a:solidFill>
                  <a:schemeClr val="bg1"/>
                </a:solidFill>
                <a:latin typeface="Calibri" charset="0"/>
                <a:ea typeface="Calibri" charset="0"/>
                <a:cs typeface="Calibri" charset="0"/>
              </a:rPr>
              <a:t>KEY VERSE:</a:t>
            </a: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838200" y="1825625"/>
            <a:ext cx="10040007" cy="4351338"/>
          </a:xfrm>
        </p:spPr>
        <p:txBody>
          <a:bodyPr>
            <a:noAutofit/>
          </a:bodyPr>
          <a:lstStyle/>
          <a:p>
            <a:r>
              <a:rPr lang="en-US" sz="3600" dirty="0"/>
              <a:t>Jesus said unto Simon, Fear not; from henceforth thou shalt catch men. (Luke 5:10b, KJV)</a:t>
            </a:r>
            <a:endParaRPr lang="en-US" sz="3600" dirty="0">
              <a:latin typeface="Calibri" charset="0"/>
              <a:ea typeface="Calibri" charset="0"/>
              <a:cs typeface="Calibri" charset="0"/>
            </a:endParaRPr>
          </a:p>
          <a:p>
            <a:r>
              <a:rPr lang="en-US" sz="3600" dirty="0"/>
              <a:t>Jesus said to Simon, “Don’t be afraid; from now on you will fish for people.” (Luke 5:10b, NIV)</a:t>
            </a:r>
          </a:p>
        </p:txBody>
      </p:sp>
    </p:spTree>
    <p:extLst>
      <p:ext uri="{BB962C8B-B14F-4D97-AF65-F5344CB8AC3E}">
        <p14:creationId xmlns:p14="http://schemas.microsoft.com/office/powerpoint/2010/main" val="1254697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557560" y="500970"/>
            <a:ext cx="4269059" cy="942975"/>
          </a:xfrm>
        </p:spPr>
        <p:txBody>
          <a:bodyPr>
            <a:normAutofit/>
          </a:bodyPr>
          <a:lstStyle/>
          <a:p>
            <a:r>
              <a:rPr lang="en-US" sz="5300" b="1" dirty="0">
                <a:solidFill>
                  <a:schemeClr val="bg1"/>
                </a:solidFill>
              </a:rPr>
              <a:t>LESSON AIMS:</a:t>
            </a:r>
            <a:endParaRPr lang="en-US" sz="6600" b="1" dirty="0">
              <a:solidFill>
                <a:schemeClr val="bg1"/>
              </a:solidFill>
            </a:endParaRPr>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717288"/>
            <a:ext cx="10515600" cy="4459675"/>
          </a:xfrm>
        </p:spPr>
        <p:txBody>
          <a:bodyPr>
            <a:normAutofit/>
          </a:bodyPr>
          <a:lstStyle/>
          <a:p>
            <a:pPr marL="0" lvl="0" indent="0">
              <a:buNone/>
            </a:pPr>
            <a:r>
              <a:rPr lang="en-US" sz="4300" dirty="0"/>
              <a:t>As a result of experiencing this lesson, you should be able to do these things:</a:t>
            </a:r>
            <a:r>
              <a:rPr lang="en-US" dirty="0"/>
              <a:t> </a:t>
            </a:r>
          </a:p>
          <a:p>
            <a:r>
              <a:rPr lang="en-US" sz="3600" dirty="0"/>
              <a:t>Contemplate the story of the miraculous catch of fish.</a:t>
            </a:r>
          </a:p>
          <a:p>
            <a:r>
              <a:rPr lang="en-US" sz="3600" dirty="0"/>
              <a:t>Reflect on Simon’s changing attitude toward Jesus as the story progresses.</a:t>
            </a:r>
          </a:p>
          <a:p>
            <a:r>
              <a:rPr lang="en-US" sz="3600" dirty="0"/>
              <a:t>Hear Jesus’ instructions and eagerly obey them.</a:t>
            </a:r>
          </a:p>
        </p:txBody>
      </p:sp>
    </p:spTree>
    <p:extLst>
      <p:ext uri="{BB962C8B-B14F-4D97-AF65-F5344CB8AC3E}">
        <p14:creationId xmlns:p14="http://schemas.microsoft.com/office/powerpoint/2010/main" val="394553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045936"/>
              <a:ext cx="10796236" cy="5292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557560" y="259837"/>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723899" y="1504219"/>
            <a:ext cx="10493829" cy="4667981"/>
          </a:xfrm>
        </p:spPr>
        <p:txBody>
          <a:bodyPr>
            <a:noAutofit/>
          </a:bodyPr>
          <a:lstStyle/>
          <a:p>
            <a:r>
              <a:rPr lang="en-US" sz="3200" b="1" dirty="0">
                <a:solidFill>
                  <a:srgbClr val="074E97"/>
                </a:solidFill>
              </a:rPr>
              <a:t>Answering </a:t>
            </a:r>
            <a:r>
              <a:rPr lang="en-US" sz="3200" dirty="0">
                <a:solidFill>
                  <a:srgbClr val="074E97"/>
                </a:solidFill>
              </a:rPr>
              <a:t>(verse 5)—</a:t>
            </a:r>
            <a:r>
              <a:rPr lang="en-US" sz="3200" dirty="0"/>
              <a:t>Greek: </a:t>
            </a:r>
            <a:r>
              <a:rPr lang="en-US" sz="3200" dirty="0" err="1"/>
              <a:t>apokrinomai</a:t>
            </a:r>
            <a:r>
              <a:rPr lang="en-US" sz="3200" dirty="0"/>
              <a:t> (ap-ok-</a:t>
            </a:r>
            <a:r>
              <a:rPr lang="en-US" sz="3200" dirty="0" err="1"/>
              <a:t>ree</a:t>
            </a:r>
            <a:r>
              <a:rPr lang="en-US" sz="3200" dirty="0"/>
              <a:t>’-nom-</a:t>
            </a:r>
            <a:r>
              <a:rPr lang="en-US" sz="3200" dirty="0" err="1"/>
              <a:t>ahee</a:t>
            </a:r>
            <a:r>
              <a:rPr lang="en-US" sz="3200" dirty="0"/>
              <a:t>): to answer, reply, take up the conversation; “answered” (NIV).</a:t>
            </a:r>
          </a:p>
          <a:p>
            <a:r>
              <a:rPr lang="en-US" sz="3200" b="1" dirty="0">
                <a:solidFill>
                  <a:srgbClr val="074E97"/>
                </a:solidFill>
              </a:rPr>
              <a:t>Astonished </a:t>
            </a:r>
            <a:r>
              <a:rPr lang="en-US" sz="3200" dirty="0">
                <a:solidFill>
                  <a:srgbClr val="074E97"/>
                </a:solidFill>
              </a:rPr>
              <a:t>(verse 9)—</a:t>
            </a:r>
            <a:r>
              <a:rPr lang="en-US" sz="3200" dirty="0"/>
              <a:t>Greek: </a:t>
            </a:r>
            <a:r>
              <a:rPr lang="en-US" sz="3200" dirty="0" err="1"/>
              <a:t>thambeó</a:t>
            </a:r>
            <a:r>
              <a:rPr lang="en-US" sz="3200" dirty="0"/>
              <a:t> (</a:t>
            </a:r>
            <a:r>
              <a:rPr lang="en-US" sz="3200" dirty="0" err="1"/>
              <a:t>tham</a:t>
            </a:r>
            <a:r>
              <a:rPr lang="en-US" sz="3200" dirty="0"/>
              <a:t>-</a:t>
            </a:r>
            <a:r>
              <a:rPr lang="en-US" sz="3200" dirty="0" err="1"/>
              <a:t>beh</a:t>
            </a:r>
            <a:r>
              <a:rPr lang="en-US" sz="3200" dirty="0"/>
              <a:t>’-o): to be astonished, amazed; amazement. </a:t>
            </a:r>
          </a:p>
          <a:p>
            <a:r>
              <a:rPr lang="en-US" sz="3200" b="1" dirty="0">
                <a:solidFill>
                  <a:srgbClr val="074E97"/>
                </a:solidFill>
              </a:rPr>
              <a:t>Hear </a:t>
            </a:r>
            <a:r>
              <a:rPr lang="en-US" sz="3200" dirty="0">
                <a:solidFill>
                  <a:srgbClr val="074E97"/>
                </a:solidFill>
              </a:rPr>
              <a:t>(verse 1)—</a:t>
            </a:r>
            <a:r>
              <a:rPr lang="en-US" sz="3200" dirty="0"/>
              <a:t>Greek: </a:t>
            </a:r>
            <a:r>
              <a:rPr lang="en-US" sz="3200" dirty="0" err="1"/>
              <a:t>akouó</a:t>
            </a:r>
            <a:r>
              <a:rPr lang="en-US" sz="3200" dirty="0"/>
              <a:t> (</a:t>
            </a:r>
            <a:r>
              <a:rPr lang="en-US" sz="3200" dirty="0" err="1"/>
              <a:t>ak</a:t>
            </a:r>
            <a:r>
              <a:rPr lang="en-US" sz="3200" dirty="0"/>
              <a:t>-</a:t>
            </a:r>
            <a:r>
              <a:rPr lang="en-US" sz="3200" dirty="0" err="1"/>
              <a:t>oo</a:t>
            </a:r>
            <a:r>
              <a:rPr lang="en-US" sz="3200" dirty="0"/>
              <a:t>’-o): to hear, learn; “listening” (NIV).</a:t>
            </a:r>
          </a:p>
          <a:p>
            <a:r>
              <a:rPr lang="en-US" sz="3200" b="1" dirty="0">
                <a:solidFill>
                  <a:srgbClr val="074E97"/>
                </a:solidFill>
              </a:rPr>
              <a:t>Multitude </a:t>
            </a:r>
            <a:r>
              <a:rPr lang="en-US" sz="3200" dirty="0">
                <a:solidFill>
                  <a:srgbClr val="074E97"/>
                </a:solidFill>
              </a:rPr>
              <a:t>(verse 6)—</a:t>
            </a:r>
            <a:r>
              <a:rPr lang="en-US" sz="3200" dirty="0"/>
              <a:t>Greek: </a:t>
            </a:r>
            <a:r>
              <a:rPr lang="en-US" sz="3200" dirty="0" err="1"/>
              <a:t>pléthos</a:t>
            </a:r>
            <a:r>
              <a:rPr lang="en-US" sz="3200" dirty="0"/>
              <a:t> (play’-</a:t>
            </a:r>
            <a:r>
              <a:rPr lang="en-US" sz="3200" dirty="0" err="1"/>
              <a:t>thos</a:t>
            </a:r>
            <a:r>
              <a:rPr lang="en-US" sz="3200" dirty="0"/>
              <a:t>): a great number; “large number” (NIV).</a:t>
            </a:r>
          </a:p>
        </p:txBody>
      </p:sp>
    </p:spTree>
    <p:extLst>
      <p:ext uri="{BB962C8B-B14F-4D97-AF65-F5344CB8AC3E}">
        <p14:creationId xmlns:p14="http://schemas.microsoft.com/office/powerpoint/2010/main" val="1621488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423745"/>
            <a:ext cx="11300222" cy="6036908"/>
            <a:chOff x="557560" y="423745"/>
            <a:chExt cx="11300222" cy="603690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908903"/>
              <a:ext cx="10796236" cy="555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557560" y="192931"/>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702128" y="1176583"/>
            <a:ext cx="10651671" cy="5147038"/>
          </a:xfrm>
        </p:spPr>
        <p:txBody>
          <a:bodyPr>
            <a:noAutofit/>
          </a:bodyPr>
          <a:lstStyle/>
          <a:p>
            <a:r>
              <a:rPr lang="en-US" sz="3600" b="1" dirty="0">
                <a:solidFill>
                  <a:srgbClr val="074E97"/>
                </a:solidFill>
              </a:rPr>
              <a:t>Taught </a:t>
            </a:r>
            <a:r>
              <a:rPr lang="en-US" sz="3600" dirty="0">
                <a:solidFill>
                  <a:srgbClr val="074E97"/>
                </a:solidFill>
              </a:rPr>
              <a:t>(verse 3)—</a:t>
            </a:r>
            <a:r>
              <a:rPr lang="en-US" sz="3600" dirty="0"/>
              <a:t>Greek: </a:t>
            </a:r>
            <a:r>
              <a:rPr lang="en-US" sz="3600" dirty="0" err="1"/>
              <a:t>didaskó</a:t>
            </a:r>
            <a:r>
              <a:rPr lang="en-US" sz="3600" dirty="0"/>
              <a:t> (did-as’-ko): was taught, directed, admonished.</a:t>
            </a:r>
          </a:p>
          <a:p>
            <a:r>
              <a:rPr lang="en-US" sz="3600" b="1" dirty="0">
                <a:solidFill>
                  <a:srgbClr val="074E97"/>
                </a:solidFill>
              </a:rPr>
              <a:t>Was standing </a:t>
            </a:r>
            <a:r>
              <a:rPr lang="en-US" sz="3600" dirty="0">
                <a:solidFill>
                  <a:srgbClr val="074E97"/>
                </a:solidFill>
              </a:rPr>
              <a:t>(verse 1)—</a:t>
            </a:r>
            <a:r>
              <a:rPr lang="en-US" sz="3600" dirty="0"/>
              <a:t>Greek: </a:t>
            </a:r>
            <a:r>
              <a:rPr lang="en-US" sz="3600" dirty="0" err="1"/>
              <a:t>histémi</a:t>
            </a:r>
            <a:r>
              <a:rPr lang="en-US" sz="3600" dirty="0"/>
              <a:t> (his’-</a:t>
            </a:r>
            <a:r>
              <a:rPr lang="en-US" sz="3600" dirty="0" err="1"/>
              <a:t>tay</a:t>
            </a:r>
            <a:r>
              <a:rPr lang="en-US" sz="3600" dirty="0"/>
              <a:t>-mee): was made to stand; “stood” (KJV).</a:t>
            </a:r>
          </a:p>
        </p:txBody>
      </p:sp>
    </p:spTree>
    <p:extLst>
      <p:ext uri="{BB962C8B-B14F-4D97-AF65-F5344CB8AC3E}">
        <p14:creationId xmlns:p14="http://schemas.microsoft.com/office/powerpoint/2010/main" val="2079045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a:xfrm>
            <a:off x="446050" y="570309"/>
            <a:ext cx="4603595" cy="804297"/>
          </a:xfrm>
          <a:solidFill>
            <a:srgbClr val="074E97"/>
          </a:solidFill>
        </p:spPr>
        <p:txBody>
          <a:bodyPr/>
          <a:lstStyle/>
          <a:p>
            <a:r>
              <a:rPr lang="en-US" sz="4800" dirty="0">
                <a:solidFill>
                  <a:schemeClr val="bg1"/>
                </a:solidFill>
                <a:latin typeface="+mn-lt"/>
                <a:ea typeface="Calibri" charset="0"/>
                <a:cs typeface="Calibri" charset="0"/>
              </a:rPr>
              <a:t>INTRODUCTION</a:t>
            </a:r>
          </a:p>
        </p:txBody>
      </p:sp>
      <p:grpSp>
        <p:nvGrpSpPr>
          <p:cNvPr id="4" name="Group 3"/>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1574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a:xfrm>
            <a:off x="490654" y="515265"/>
            <a:ext cx="4759712" cy="956693"/>
          </a:xfrm>
        </p:spPr>
        <p:txBody>
          <a:bodyPr>
            <a:normAutofit fontScale="90000"/>
          </a:bodyPr>
          <a:lstStyle/>
          <a:p>
            <a:r>
              <a:rPr lang="en-US" sz="4800" b="1" dirty="0">
                <a:solidFill>
                  <a:schemeClr val="bg1"/>
                </a:solidFill>
              </a:rPr>
              <a:t>BIBLICAL CONTEXT</a:t>
            </a:r>
          </a:p>
        </p:txBody>
      </p:sp>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972458"/>
              <a:ext cx="6349080"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45484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D041E5-170C-C947-9D70-D8788C129FFD}"/>
              </a:ext>
            </a:extLst>
          </p:cNvPr>
          <p:cNvSpPr>
            <a:spLocks noGrp="1"/>
          </p:cNvSpPr>
          <p:nvPr>
            <p:ph idx="1"/>
          </p:nvPr>
        </p:nvSpPr>
        <p:spPr/>
        <p:txBody>
          <a:bodyPr/>
          <a:lstStyle/>
          <a:p>
            <a:endParaRPr lang="en-US"/>
          </a:p>
        </p:txBody>
      </p:sp>
      <p:grpSp>
        <p:nvGrpSpPr>
          <p:cNvPr id="4" name="Group 3">
            <a:extLst>
              <a:ext uri="{FF2B5EF4-FFF2-40B4-BE49-F238E27FC236}">
                <a16:creationId xmlns:a16="http://schemas.microsoft.com/office/drawing/2014/main" id="{7FB0D978-D6E5-5A46-9C20-DF83F4905135}"/>
              </a:ext>
            </a:extLst>
          </p:cNvPr>
          <p:cNvGrpSpPr/>
          <p:nvPr/>
        </p:nvGrpSpPr>
        <p:grpSpPr>
          <a:xfrm>
            <a:off x="557560" y="1315844"/>
            <a:ext cx="11300220" cy="4933581"/>
            <a:chOff x="557560" y="1315844"/>
            <a:chExt cx="11300220" cy="4933581"/>
          </a:xfrm>
        </p:grpSpPr>
        <p:sp>
          <p:nvSpPr>
            <p:cNvPr id="5" name="Rectangle 4">
              <a:extLst>
                <a:ext uri="{FF2B5EF4-FFF2-40B4-BE49-F238E27FC236}">
                  <a16:creationId xmlns:a16="http://schemas.microsoft.com/office/drawing/2014/main" id="{B82CD9F5-B0E8-5943-8B24-C0B5DDBCE728}"/>
                </a:ext>
                <a:ext uri="{C183D7F6-B498-43B3-948B-1728B52AA6E4}">
                  <adec:decorative xmlns:adec="http://schemas.microsoft.com/office/drawing/2017/decorative"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FA58D56-E3F2-E640-8B45-DFB719A8E162}"/>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id="{33FF3053-CAAB-8E45-A55F-68C4ABCE796D}"/>
              </a:ext>
            </a:extLst>
          </p:cNvPr>
          <p:cNvSpPr txBox="1">
            <a:spLocks/>
          </p:cNvSpPr>
          <p:nvPr/>
        </p:nvSpPr>
        <p:spPr>
          <a:xfrm>
            <a:off x="557560" y="281213"/>
            <a:ext cx="11137900" cy="12858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ANALYSIS OF THE BIBLICAL TEXT </a:t>
            </a:r>
          </a:p>
          <a:p>
            <a:r>
              <a:rPr lang="en-US" b="1" dirty="0">
                <a:solidFill>
                  <a:schemeClr val="bg1"/>
                </a:solidFill>
              </a:rPr>
              <a:t>(Lesson Outline)</a:t>
            </a:r>
            <a:endParaRPr lang="en-US" dirty="0">
              <a:solidFill>
                <a:schemeClr val="bg1"/>
              </a:solidFill>
            </a:endParaRPr>
          </a:p>
        </p:txBody>
      </p:sp>
      <p:sp>
        <p:nvSpPr>
          <p:cNvPr id="8" name="Content Placeholder 2">
            <a:extLst>
              <a:ext uri="{FF2B5EF4-FFF2-40B4-BE49-F238E27FC236}">
                <a16:creationId xmlns:a16="http://schemas.microsoft.com/office/drawing/2014/main" id="{CD2468EB-3CB3-D14D-AD0B-4EAEB220DAE7}"/>
              </a:ext>
            </a:extLst>
          </p:cNvPr>
          <p:cNvSpPr txBox="1">
            <a:spLocks/>
          </p:cNvSpPr>
          <p:nvPr/>
        </p:nvSpPr>
        <p:spPr>
          <a:xfrm>
            <a:off x="726690" y="2074127"/>
            <a:ext cx="10515600" cy="3916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400" b="1" dirty="0"/>
              <a:t>Called to See </a:t>
            </a:r>
            <a:r>
              <a:rPr lang="en-US" sz="4400" dirty="0"/>
              <a:t>(Luke 5:1-3)</a:t>
            </a:r>
          </a:p>
          <a:p>
            <a:r>
              <a:rPr lang="en-US" sz="4400" b="1" dirty="0"/>
              <a:t>Called to Search </a:t>
            </a:r>
            <a:r>
              <a:rPr lang="en-US" sz="4400" dirty="0"/>
              <a:t>(Luke 5:4-7)</a:t>
            </a:r>
          </a:p>
          <a:p>
            <a:r>
              <a:rPr lang="en-US" sz="4400" b="1" dirty="0"/>
              <a:t>Called to Significance</a:t>
            </a:r>
            <a:r>
              <a:rPr lang="en-US" sz="4400" dirty="0"/>
              <a:t> (Luke 5:8-11)</a:t>
            </a:r>
          </a:p>
        </p:txBody>
      </p:sp>
    </p:spTree>
    <p:extLst>
      <p:ext uri="{BB962C8B-B14F-4D97-AF65-F5344CB8AC3E}">
        <p14:creationId xmlns:p14="http://schemas.microsoft.com/office/powerpoint/2010/main" val="1784428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20" cy="4933581"/>
            <a:chOff x="557560" y="1315844"/>
            <a:chExt cx="11300220" cy="4933581"/>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431800" y="365125"/>
            <a:ext cx="11137900" cy="1285875"/>
          </a:xfrm>
        </p:spPr>
        <p:txBody>
          <a:bodyPr>
            <a:normAutofit fontScale="90000"/>
          </a:bodyPr>
          <a:lstStyle/>
          <a:p>
            <a:pPr lvl="0"/>
            <a:r>
              <a:rPr lang="en-US" b="1" dirty="0">
                <a:solidFill>
                  <a:schemeClr val="bg1"/>
                </a:solidFill>
              </a:rPr>
              <a:t>Called to See </a:t>
            </a:r>
            <a:br>
              <a:rPr lang="en-US" b="1" dirty="0">
                <a:solidFill>
                  <a:schemeClr val="bg1"/>
                </a:solidFill>
              </a:rPr>
            </a:br>
            <a:r>
              <a:rPr lang="en-US" i="1" dirty="0">
                <a:solidFill>
                  <a:schemeClr val="bg1"/>
                </a:solidFill>
              </a:rPr>
              <a:t>(Luke 5:1-3, NIV)</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726690" y="2074127"/>
            <a:ext cx="10515600" cy="3916762"/>
          </a:xfrm>
        </p:spPr>
        <p:txBody>
          <a:bodyPr>
            <a:normAutofit fontScale="85000" lnSpcReduction="10000"/>
          </a:bodyPr>
          <a:lstStyle/>
          <a:p>
            <a:pPr marL="0" indent="0">
              <a:buNone/>
            </a:pPr>
            <a:r>
              <a:rPr lang="en-US" sz="4400" dirty="0"/>
              <a:t>ONE DAY as Jesus was standing by the Lake of Gennesaret, the people were crowding around him and listening to the word of God.</a:t>
            </a:r>
          </a:p>
          <a:p>
            <a:pPr marL="0" indent="0">
              <a:buNone/>
            </a:pPr>
            <a:r>
              <a:rPr lang="en-US" sz="4400" b="1" baseline="30000" dirty="0"/>
              <a:t>2</a:t>
            </a:r>
            <a:r>
              <a:rPr lang="en-US" sz="4400" dirty="0"/>
              <a:t> He saw at the water’s edge two boats, left there by the fishermen, who were washing their nets. </a:t>
            </a:r>
            <a:r>
              <a:rPr lang="en-US" sz="4400" b="1" baseline="30000" dirty="0"/>
              <a:t>3</a:t>
            </a:r>
            <a:r>
              <a:rPr lang="en-US" sz="4400" dirty="0"/>
              <a:t> He got into one of the boats, the one belonging to Simon, and asked him to put out a little from shore. Then he sat down and taught the people from the boat.</a:t>
            </a:r>
          </a:p>
        </p:txBody>
      </p:sp>
    </p:spTree>
    <p:extLst>
      <p:ext uri="{BB962C8B-B14F-4D97-AF65-F5344CB8AC3E}">
        <p14:creationId xmlns:p14="http://schemas.microsoft.com/office/powerpoint/2010/main" val="4198350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892098"/>
            <a:ext cx="11300221" cy="5446536"/>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a:xfrm>
            <a:off x="979714" y="2217660"/>
            <a:ext cx="9927772" cy="3133919"/>
          </a:xfrm>
        </p:spPr>
        <p:txBody>
          <a:bodyPr>
            <a:noAutofit/>
          </a:bodyPr>
          <a:lstStyle/>
          <a:p>
            <a:pPr marL="0" indent="0">
              <a:buNone/>
            </a:pPr>
            <a:r>
              <a:rPr lang="en-US" sz="5400" dirty="0"/>
              <a:t>What are some other reasons for why believers gather together if not to hear the Word of the Lord? What can we do to help?</a:t>
            </a:r>
          </a:p>
        </p:txBody>
      </p:sp>
    </p:spTree>
    <p:extLst>
      <p:ext uri="{BB962C8B-B14F-4D97-AF65-F5344CB8AC3E}">
        <p14:creationId xmlns:p14="http://schemas.microsoft.com/office/powerpoint/2010/main" val="2812734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92098"/>
            <a:ext cx="11300221" cy="5446536"/>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a:xfrm>
            <a:off x="557568" y="365125"/>
            <a:ext cx="10417098" cy="1082675"/>
          </a:xfrm>
        </p:spPr>
        <p:txBody>
          <a:bodyPr>
            <a:normAutofit fontScale="90000"/>
          </a:bodyPr>
          <a:lstStyle/>
          <a:p>
            <a:r>
              <a:rPr lang="en-US" b="1" dirty="0">
                <a:solidFill>
                  <a:schemeClr val="bg1"/>
                </a:solidFill>
              </a:rPr>
              <a:t>Called to Search </a:t>
            </a:r>
            <a:br>
              <a:rPr lang="en-US" b="1" dirty="0">
                <a:solidFill>
                  <a:schemeClr val="bg1"/>
                </a:solidFill>
              </a:rPr>
            </a:br>
            <a:r>
              <a:rPr lang="en-US" i="1" dirty="0">
                <a:solidFill>
                  <a:schemeClr val="bg1"/>
                </a:solidFill>
              </a:rPr>
              <a:t>(Luke 5:4-7, NIV)</a:t>
            </a:r>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4" y="1845129"/>
            <a:ext cx="10260720" cy="3993333"/>
          </a:xfrm>
        </p:spPr>
        <p:txBody>
          <a:bodyPr>
            <a:noAutofit/>
          </a:bodyPr>
          <a:lstStyle/>
          <a:p>
            <a:pPr marL="0" indent="0">
              <a:buNone/>
            </a:pPr>
            <a:r>
              <a:rPr lang="en-US" sz="4200" b="1" baseline="30000" dirty="0"/>
              <a:t>4</a:t>
            </a:r>
            <a:r>
              <a:rPr lang="en-US" sz="4200" dirty="0"/>
              <a:t> When he had finished speaking, he said to Simon, “Put out into deep water, and let down the nets for a catch.”</a:t>
            </a:r>
          </a:p>
          <a:p>
            <a:pPr marL="0" indent="0">
              <a:buNone/>
            </a:pPr>
            <a:r>
              <a:rPr lang="en-US" sz="4200" b="1" baseline="30000" dirty="0"/>
              <a:t>5</a:t>
            </a:r>
            <a:r>
              <a:rPr lang="en-US" sz="4200" dirty="0"/>
              <a:t> Simon answered, “Master, we’ve worked hard all night and haven’t caught anything. But because you say so, I will let down the nets.”</a:t>
            </a:r>
          </a:p>
        </p:txBody>
      </p:sp>
    </p:spTree>
    <p:extLst>
      <p:ext uri="{BB962C8B-B14F-4D97-AF65-F5344CB8AC3E}">
        <p14:creationId xmlns:p14="http://schemas.microsoft.com/office/powerpoint/2010/main" val="2475504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92098"/>
            <a:ext cx="11300221" cy="5446536"/>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a:xfrm>
            <a:off x="557568" y="365125"/>
            <a:ext cx="10417098" cy="1082675"/>
          </a:xfrm>
        </p:spPr>
        <p:txBody>
          <a:bodyPr>
            <a:normAutofit fontScale="90000"/>
          </a:bodyPr>
          <a:lstStyle/>
          <a:p>
            <a:r>
              <a:rPr lang="en-US" b="1" dirty="0">
                <a:solidFill>
                  <a:schemeClr val="bg1"/>
                </a:solidFill>
              </a:rPr>
              <a:t>Called to Search </a:t>
            </a:r>
            <a:br>
              <a:rPr lang="en-US" b="1" dirty="0">
                <a:solidFill>
                  <a:schemeClr val="bg1"/>
                </a:solidFill>
              </a:rPr>
            </a:br>
            <a:r>
              <a:rPr lang="en-US" i="1" dirty="0">
                <a:solidFill>
                  <a:schemeClr val="bg1"/>
                </a:solidFill>
              </a:rPr>
              <a:t>(Luke 5:4-7, NIV)</a:t>
            </a:r>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4" y="1845129"/>
            <a:ext cx="10260720" cy="3993333"/>
          </a:xfrm>
        </p:spPr>
        <p:txBody>
          <a:bodyPr>
            <a:noAutofit/>
          </a:bodyPr>
          <a:lstStyle/>
          <a:p>
            <a:pPr marL="0" indent="0">
              <a:buNone/>
            </a:pPr>
            <a:r>
              <a:rPr lang="en-US" sz="4200" b="1" baseline="30000" dirty="0"/>
              <a:t>6</a:t>
            </a:r>
            <a:r>
              <a:rPr lang="en-US" sz="4200" dirty="0"/>
              <a:t> When they had done so, they caught such a large number of fish that their nets began to break. </a:t>
            </a:r>
            <a:r>
              <a:rPr lang="en-US" sz="4200" b="1" baseline="30000" dirty="0"/>
              <a:t>7</a:t>
            </a:r>
            <a:r>
              <a:rPr lang="en-US" sz="4200" dirty="0"/>
              <a:t> So they signaled their partners in the other boat to come and help them, and they came and filled both boats so full that they began to sink.</a:t>
            </a:r>
          </a:p>
        </p:txBody>
      </p:sp>
    </p:spTree>
    <p:extLst>
      <p:ext uri="{BB962C8B-B14F-4D97-AF65-F5344CB8AC3E}">
        <p14:creationId xmlns:p14="http://schemas.microsoft.com/office/powerpoint/2010/main" val="4083549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buNone/>
            </a:pPr>
            <a:r>
              <a:rPr lang="en-US" sz="4400" dirty="0"/>
              <a:t>Name some thoughts and hindrances that keep us from trusting God’s Word. How can we grow in obedience and trust?</a:t>
            </a:r>
          </a:p>
        </p:txBody>
      </p:sp>
    </p:spTree>
    <p:extLst>
      <p:ext uri="{BB962C8B-B14F-4D97-AF65-F5344CB8AC3E}">
        <p14:creationId xmlns:p14="http://schemas.microsoft.com/office/powerpoint/2010/main" val="2517986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649186"/>
              <a:ext cx="10796236" cy="4689448"/>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121999"/>
          </a:xfrm>
        </p:spPr>
        <p:txBody>
          <a:bodyPr>
            <a:normAutofit fontScale="90000"/>
          </a:bodyPr>
          <a:lstStyle/>
          <a:p>
            <a:r>
              <a:rPr lang="en-US" b="1" dirty="0">
                <a:solidFill>
                  <a:schemeClr val="bg1"/>
                </a:solidFill>
              </a:rPr>
              <a:t>Called to Significance</a:t>
            </a:r>
            <a:r>
              <a:rPr lang="en-US" dirty="0">
                <a:solidFill>
                  <a:schemeClr val="bg1"/>
                </a:solidFill>
              </a:rPr>
              <a:t> </a:t>
            </a:r>
            <a:br>
              <a:rPr lang="en-US" dirty="0">
                <a:solidFill>
                  <a:schemeClr val="bg1"/>
                </a:solidFill>
              </a:rPr>
            </a:br>
            <a:r>
              <a:rPr lang="en-US" i="1" dirty="0">
                <a:solidFill>
                  <a:schemeClr val="bg1"/>
                </a:solidFill>
              </a:rPr>
              <a:t>(Luke 5:8-11)</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838200" y="1825626"/>
            <a:ext cx="10323786" cy="4291396"/>
          </a:xfrm>
        </p:spPr>
        <p:txBody>
          <a:bodyPr>
            <a:noAutofit/>
          </a:bodyPr>
          <a:lstStyle/>
          <a:p>
            <a:pPr marL="0" indent="0">
              <a:buNone/>
            </a:pPr>
            <a:r>
              <a:rPr lang="en-US" sz="4000" b="1" baseline="30000" dirty="0"/>
              <a:t>8</a:t>
            </a:r>
            <a:r>
              <a:rPr lang="en-US" sz="4000" dirty="0"/>
              <a:t> When Simon Peter saw this, he fell at Jesus’ knees and said, “Go away from me, Lord; I am a sinful man!”</a:t>
            </a:r>
          </a:p>
          <a:p>
            <a:pPr marL="0" indent="0">
              <a:buNone/>
            </a:pPr>
            <a:r>
              <a:rPr lang="en-US" sz="4000" b="1" baseline="30000" dirty="0"/>
              <a:t>9</a:t>
            </a:r>
            <a:r>
              <a:rPr lang="en-US" sz="4000" dirty="0"/>
              <a:t> For he and all his companions were astonished at the catch of fish they had taken,</a:t>
            </a:r>
          </a:p>
          <a:p>
            <a:pPr marL="0" indent="0">
              <a:buNone/>
            </a:pPr>
            <a:r>
              <a:rPr lang="en-US" sz="4000" b="1" baseline="30000" dirty="0"/>
              <a:t>10</a:t>
            </a:r>
            <a:r>
              <a:rPr lang="en-US" sz="4000" dirty="0"/>
              <a:t> and so were James and John, the sons of Zebedee, Simon’s partners. Then Jesus said to</a:t>
            </a:r>
          </a:p>
        </p:txBody>
      </p:sp>
    </p:spTree>
    <p:extLst>
      <p:ext uri="{BB962C8B-B14F-4D97-AF65-F5344CB8AC3E}">
        <p14:creationId xmlns:p14="http://schemas.microsoft.com/office/powerpoint/2010/main" val="3503329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649186"/>
              <a:ext cx="10796236" cy="4689448"/>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121999"/>
          </a:xfrm>
        </p:spPr>
        <p:txBody>
          <a:bodyPr>
            <a:normAutofit fontScale="90000"/>
          </a:bodyPr>
          <a:lstStyle/>
          <a:p>
            <a:r>
              <a:rPr lang="en-US" b="1" dirty="0">
                <a:solidFill>
                  <a:schemeClr val="bg1"/>
                </a:solidFill>
              </a:rPr>
              <a:t>Called to Significance</a:t>
            </a:r>
            <a:r>
              <a:rPr lang="en-US" dirty="0">
                <a:solidFill>
                  <a:schemeClr val="bg1"/>
                </a:solidFill>
              </a:rPr>
              <a:t> </a:t>
            </a:r>
            <a:br>
              <a:rPr lang="en-US" dirty="0">
                <a:solidFill>
                  <a:schemeClr val="bg1"/>
                </a:solidFill>
              </a:rPr>
            </a:br>
            <a:r>
              <a:rPr lang="en-US" i="1" dirty="0">
                <a:solidFill>
                  <a:schemeClr val="bg1"/>
                </a:solidFill>
              </a:rPr>
              <a:t>(Luke 5:8-11)</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838200" y="1825625"/>
            <a:ext cx="10323786" cy="4174899"/>
          </a:xfrm>
        </p:spPr>
        <p:txBody>
          <a:bodyPr>
            <a:noAutofit/>
          </a:bodyPr>
          <a:lstStyle/>
          <a:p>
            <a:pPr marL="0" indent="0">
              <a:buNone/>
            </a:pPr>
            <a:r>
              <a:rPr lang="en-US" sz="4000" dirty="0"/>
              <a:t>Simon, “Don’t be afraid; from now on you will fish for people.”</a:t>
            </a:r>
          </a:p>
          <a:p>
            <a:pPr marL="0" indent="0">
              <a:buNone/>
            </a:pPr>
            <a:r>
              <a:rPr lang="en-US" sz="4000" b="1" baseline="30000" dirty="0"/>
              <a:t>11</a:t>
            </a:r>
            <a:r>
              <a:rPr lang="en-US" sz="4000" dirty="0"/>
              <a:t> So they pulled their boats up on shore, left everything and followed him.</a:t>
            </a:r>
          </a:p>
        </p:txBody>
      </p:sp>
    </p:spTree>
    <p:extLst>
      <p:ext uri="{BB962C8B-B14F-4D97-AF65-F5344CB8AC3E}">
        <p14:creationId xmlns:p14="http://schemas.microsoft.com/office/powerpoint/2010/main" val="2467284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649186"/>
              <a:ext cx="10796236" cy="4689448"/>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121999"/>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838200" y="2014096"/>
            <a:ext cx="10229193" cy="3504961"/>
          </a:xfrm>
        </p:spPr>
        <p:txBody>
          <a:bodyPr>
            <a:noAutofit/>
          </a:bodyPr>
          <a:lstStyle/>
          <a:p>
            <a:pPr marL="0" indent="0">
              <a:buNone/>
            </a:pPr>
            <a:r>
              <a:rPr lang="en-US" sz="4400" dirty="0"/>
              <a:t>To do the significant work of God’s kingdom, what is it that you need to release and leave behind?</a:t>
            </a:r>
          </a:p>
        </p:txBody>
      </p:sp>
    </p:spTree>
    <p:extLst>
      <p:ext uri="{BB962C8B-B14F-4D97-AF65-F5344CB8AC3E}">
        <p14:creationId xmlns:p14="http://schemas.microsoft.com/office/powerpoint/2010/main" val="3581795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1876897" y="1820068"/>
            <a:ext cx="5114386" cy="3335128"/>
          </a:xfrm>
        </p:spPr>
        <p:txBody>
          <a:bodyPr/>
          <a:lstStyle/>
          <a:p>
            <a:r>
              <a:rPr lang="en-US" sz="4400" b="1" dirty="0">
                <a:solidFill>
                  <a:srgbClr val="074E97"/>
                </a:solidFill>
              </a:rPr>
              <a:t>A Closing Thought</a:t>
            </a:r>
          </a:p>
          <a:p>
            <a:r>
              <a:rPr lang="en-US" sz="4400" b="1" dirty="0">
                <a:solidFill>
                  <a:srgbClr val="074E97"/>
                </a:solidFill>
              </a:rPr>
              <a:t>Your Life</a:t>
            </a:r>
            <a:endParaRPr lang="en-US" sz="4400" dirty="0">
              <a:solidFill>
                <a:srgbClr val="074E97"/>
              </a:solidFill>
            </a:endParaRPr>
          </a:p>
          <a:p>
            <a:r>
              <a:rPr lang="en-US" sz="4400" b="1" dirty="0">
                <a:solidFill>
                  <a:srgbClr val="074E97"/>
                </a:solidFill>
              </a:rPr>
              <a:t>Your World!</a:t>
            </a:r>
            <a:endParaRPr lang="en-US" sz="4400" dirty="0">
              <a:solidFill>
                <a:srgbClr val="074E97"/>
              </a:solidFill>
            </a:endParaRPr>
          </a:p>
          <a:p>
            <a:endParaRPr lang="en-US" dirty="0">
              <a:solidFill>
                <a:srgbClr val="074E97"/>
              </a:solidFill>
            </a:endParaRPr>
          </a:p>
        </p:txBody>
      </p:sp>
    </p:spTree>
    <p:extLst>
      <p:ext uri="{BB962C8B-B14F-4D97-AF65-F5344CB8AC3E}">
        <p14:creationId xmlns:p14="http://schemas.microsoft.com/office/powerpoint/2010/main" val="1926609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09961" y="1044498"/>
            <a:ext cx="10796240" cy="5132465"/>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664927" y="892098"/>
              <a:ext cx="7192854"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id="{1067BC01-61A8-1B4F-90D2-7B90A5D9A6A7}"/>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Closing Prayer</a:t>
            </a:r>
            <a:endParaRPr lang="en-US" dirty="0">
              <a:solidFill>
                <a:schemeClr val="bg1"/>
              </a:solidFill>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a:xfrm>
            <a:off x="990601" y="1992087"/>
            <a:ext cx="9714186" cy="4000500"/>
          </a:xfrm>
        </p:spPr>
        <p:txBody>
          <a:bodyPr/>
          <a:lstStyle/>
          <a:p>
            <a:pPr marL="0" indent="0">
              <a:buNone/>
            </a:pPr>
            <a:r>
              <a:rPr lang="en-US" sz="4000" dirty="0"/>
              <a:t>Lord, despite our sinful nature, You see something in us that we may not see within ourselves. Help us to serve You with humility as You transform our lives and use us for Your glory. In Jesus’ name we pray. Amen.</a:t>
            </a:r>
          </a:p>
        </p:txBody>
      </p:sp>
    </p:spTree>
    <p:extLst>
      <p:ext uri="{BB962C8B-B14F-4D97-AF65-F5344CB8AC3E}">
        <p14:creationId xmlns:p14="http://schemas.microsoft.com/office/powerpoint/2010/main" val="3553201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709960" y="16588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a:xfrm>
            <a:off x="1118836" y="544326"/>
            <a:ext cx="10515600" cy="1325563"/>
          </a:xfrm>
        </p:spPr>
        <p:txBody>
          <a:bodyPr>
            <a:normAutofit fontScale="90000"/>
          </a:bodyPr>
          <a:lstStyle/>
          <a:p>
            <a:r>
              <a:rPr lang="en-US" b="1" dirty="0">
                <a:solidFill>
                  <a:schemeClr val="bg1"/>
                </a:solidFill>
              </a:rPr>
              <a:t>Conclusion (Preparing for Next Week’s Lesson)</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a:xfrm>
            <a:off x="945992" y="1920774"/>
            <a:ext cx="10515600" cy="4430166"/>
          </a:xfrm>
        </p:spPr>
        <p:txBody>
          <a:bodyPr>
            <a:normAutofit lnSpcReduction="10000"/>
          </a:bodyPr>
          <a:lstStyle/>
          <a:p>
            <a:r>
              <a:rPr lang="en-US" sz="4000" dirty="0"/>
              <a:t>While reading the Background Scripture, consider this thought: “God desires to heal the whole person—body, mind, and soul.”</a:t>
            </a:r>
          </a:p>
          <a:p>
            <a:r>
              <a:rPr lang="en-US" sz="4000" dirty="0"/>
              <a:t>The lesson topic for Sunday, January 17, 2021, is “Healing for the Whole Person.” The Devotional Reading is Psalm 103:1-14, and both the Background Scripture and the Printed Text are Mark 2:1-12.</a:t>
            </a:r>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385</TotalTime>
  <Words>938</Words>
  <Application>Microsoft Macintosh PowerPoint</Application>
  <PresentationFormat>Widescreen</PresentationFormat>
  <Paragraphs>59</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PowerPoint Presentation</vt:lpstr>
      <vt:lpstr>WINTER QUARTER THEME:  “The Call of God in the New Testament”  UNIT II:  “Jesus and Calls in His Ministry”</vt:lpstr>
      <vt:lpstr>LESSON 6: Sunday, January 10, 2021</vt:lpstr>
      <vt:lpstr>Devotional Reading:  Luke 9:57-62  Background Scriptures:  Luke 5:1-11  Print Passages:  Luke 5:1-11</vt:lpstr>
      <vt:lpstr>KEY VERSE:</vt:lpstr>
      <vt:lpstr>LESSON AIMS:</vt:lpstr>
      <vt:lpstr>KEY TERMS:</vt:lpstr>
      <vt:lpstr>KEY TERMS:</vt:lpstr>
      <vt:lpstr>INTRODUCTION</vt:lpstr>
      <vt:lpstr>BIBLICAL CONTEXT</vt:lpstr>
      <vt:lpstr>PowerPoint Presentation</vt:lpstr>
      <vt:lpstr>Called to See  (Luke 5:1-3, NIV)</vt:lpstr>
      <vt:lpstr>What Do You Think? </vt:lpstr>
      <vt:lpstr>Called to Search  (Luke 5:4-7, NIV)</vt:lpstr>
      <vt:lpstr>Called to Search  (Luke 5:4-7, NIV)</vt:lpstr>
      <vt:lpstr>What Do You Think? </vt:lpstr>
      <vt:lpstr>Called to Significance  (Luke 5:8-11)</vt:lpstr>
      <vt:lpstr>Called to Significance  (Luke 5:8-11)</vt:lpstr>
      <vt:lpstr>What Do You Think? </vt:lpstr>
      <vt:lpstr>PowerPoint Presentation</vt:lpstr>
      <vt:lpstr>PowerPoint Presentation</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Joyce Evans</cp:lastModifiedBy>
  <cp:revision>64</cp:revision>
  <dcterms:created xsi:type="dcterms:W3CDTF">2020-10-13T22:27:56Z</dcterms:created>
  <dcterms:modified xsi:type="dcterms:W3CDTF">2020-12-17T18:04:10Z</dcterms:modified>
</cp:coreProperties>
</file>