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84" r:id="rId12"/>
    <p:sldId id="266" r:id="rId13"/>
    <p:sldId id="289" r:id="rId14"/>
    <p:sldId id="275" r:id="rId15"/>
    <p:sldId id="271" r:id="rId16"/>
    <p:sldId id="276" r:id="rId17"/>
    <p:sldId id="285" r:id="rId18"/>
    <p:sldId id="288" r:id="rId19"/>
    <p:sldId id="286"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984"/>
    <p:restoredTop sz="95385"/>
  </p:normalViewPr>
  <p:slideViewPr>
    <p:cSldViewPr snapToGrid="0" snapToObjects="1">
      <p:cViewPr varScale="1">
        <p:scale>
          <a:sx n="81" d="100"/>
          <a:sy n="81" d="100"/>
        </p:scale>
        <p:origin x="192" y="2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God</a:t>
            </a:r>
            <a:br>
              <a:rPr lang="en-US" sz="5400" b="1" dirty="0">
                <a:solidFill>
                  <a:srgbClr val="074E97"/>
                </a:solidFill>
              </a:rPr>
            </a:br>
            <a:r>
              <a:rPr lang="en-US" sz="5400" b="1" dirty="0">
                <a:solidFill>
                  <a:srgbClr val="074E97"/>
                </a:solidFill>
              </a:rPr>
              <a:t>in the New Testament”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Jesus and Calls in His Ministry</a:t>
            </a:r>
            <a:r>
              <a:rPr lang="en" sz="5400" dirty="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rPr>
              <a:t>LESSON 7: Sunday, January 17,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838200" y="2765501"/>
            <a:ext cx="10246112" cy="3411461"/>
          </a:xfrm>
        </p:spPr>
        <p:txBody>
          <a:bodyPr>
            <a:normAutofit/>
          </a:bodyPr>
          <a:lstStyle/>
          <a:p>
            <a:r>
              <a:rPr lang="en-US" sz="4800" b="1" dirty="0"/>
              <a:t>Lesson Title: </a:t>
            </a:r>
            <a:r>
              <a:rPr lang="en-US" sz="4800" dirty="0"/>
              <a:t>“</a:t>
            </a:r>
            <a:r>
              <a:rPr lang="en-US" sz="4800" dirty="0">
                <a:cs typeface="Arial" panose="020B0604020202020204" pitchFamily="34" charset="0"/>
              </a:rPr>
              <a:t>Healing for the Whole Person</a:t>
            </a:r>
            <a:r>
              <a:rPr lang="en-US" sz="4800" dirty="0"/>
              <a:t>” (</a:t>
            </a:r>
            <a:r>
              <a:rPr lang="en-US" sz="4800" i="1" dirty="0"/>
              <a:t>Faith Pathway</a:t>
            </a:r>
            <a:r>
              <a:rPr lang="en-US" sz="4800" dirty="0"/>
              <a:t>)</a:t>
            </a:r>
          </a:p>
          <a:p>
            <a:r>
              <a:rPr lang="en-US" sz="4800" b="1" dirty="0"/>
              <a:t>Lesson Title: </a:t>
            </a:r>
            <a:r>
              <a:rPr lang="en-US" sz="4800" dirty="0"/>
              <a:t>“Called to Heal” (</a:t>
            </a:r>
            <a:r>
              <a:rPr lang="en-US" sz="4800" i="1" dirty="0"/>
              <a:t>Townsend Press SS Commentary</a:t>
            </a:r>
            <a:r>
              <a:rPr lang="en-US" sz="4800" dirty="0"/>
              <a:t>)</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25066" y="938694"/>
            <a:ext cx="6475341" cy="5149871"/>
          </a:xfrm>
        </p:spPr>
        <p:txBody>
          <a:bodyPr>
            <a:normAutofit/>
          </a:bodyPr>
          <a:lstStyle/>
          <a:p>
            <a:pPr algn="ctr"/>
            <a:r>
              <a:rPr lang="en-US" sz="4000" b="1" dirty="0">
                <a:solidFill>
                  <a:srgbClr val="074E97"/>
                </a:solidFill>
                <a:latin typeface="Calibri" charset="0"/>
                <a:ea typeface="Calibri" charset="0"/>
                <a:cs typeface="Calibri" charset="0"/>
              </a:rPr>
              <a:t>Devotional Reading: </a:t>
            </a:r>
            <a:br>
              <a:rPr lang="en-US" sz="4000" dirty="0">
                <a:solidFill>
                  <a:srgbClr val="074E97"/>
                </a:solidFill>
                <a:latin typeface="Calibri" charset="0"/>
                <a:ea typeface="Calibri" charset="0"/>
                <a:cs typeface="Calibri" charset="0"/>
              </a:rPr>
            </a:br>
            <a:r>
              <a:rPr lang="en-US" sz="4000" b="1" dirty="0">
                <a:solidFill>
                  <a:srgbClr val="074E97"/>
                </a:solidFill>
              </a:rPr>
              <a:t>Psalm 103:1-14</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br>
              <a:rPr lang="en-US" sz="4000" dirty="0">
                <a:solidFill>
                  <a:srgbClr val="074E97"/>
                </a:solidFill>
                <a:latin typeface="Calibri" charset="0"/>
                <a:ea typeface="Calibri" charset="0"/>
                <a:cs typeface="Calibri" charset="0"/>
              </a:rPr>
            </a:br>
            <a:r>
              <a:rPr lang="en-US" sz="4000" b="1" dirty="0">
                <a:solidFill>
                  <a:srgbClr val="074E97"/>
                </a:solidFill>
              </a:rPr>
              <a:t>Mark 2:1-12</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br>
              <a:rPr lang="en-US" sz="4000" dirty="0">
                <a:solidFill>
                  <a:srgbClr val="074E97"/>
                </a:solidFill>
                <a:latin typeface="Calibri" charset="0"/>
                <a:ea typeface="Calibri" charset="0"/>
                <a:cs typeface="Calibri" charset="0"/>
              </a:rPr>
            </a:br>
            <a:r>
              <a:rPr lang="en-US" sz="4000" b="1" dirty="0">
                <a:solidFill>
                  <a:srgbClr val="074E97"/>
                </a:solidFill>
              </a:rPr>
              <a:t>Mark 2:1-12</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907750"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838200" y="1825625"/>
            <a:ext cx="10040007" cy="4351338"/>
          </a:xfrm>
        </p:spPr>
        <p:txBody>
          <a:bodyPr>
            <a:noAutofit/>
          </a:bodyPr>
          <a:lstStyle/>
          <a:p>
            <a:r>
              <a:rPr lang="en-US" sz="3600" dirty="0"/>
              <a:t>Jesus said unto Simon, Fear not; from henceforth thou shalt catch men. (Luke 5:10b, KJV)</a:t>
            </a:r>
          </a:p>
          <a:p>
            <a:r>
              <a:rPr lang="en-US" sz="3600" dirty="0"/>
              <a:t>Jesus said to Simon, “Don’t be afraid; from now on you will fish for people.” (Luke 5:10b, NIV)</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50097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717288"/>
            <a:ext cx="10515600" cy="4459675"/>
          </a:xfrm>
        </p:spPr>
        <p:txBody>
          <a:bodyPr>
            <a:normAutofit lnSpcReduction="10000"/>
          </a:bodyPr>
          <a:lstStyle/>
          <a:p>
            <a:pPr marL="0" lvl="0" indent="0">
              <a:buNone/>
            </a:pPr>
            <a:r>
              <a:rPr lang="en-US" sz="4300" dirty="0"/>
              <a:t>As a result of experiencing this lesson, you should be able to do these things:</a:t>
            </a:r>
            <a:r>
              <a:rPr lang="en-US" dirty="0"/>
              <a:t> </a:t>
            </a:r>
          </a:p>
          <a:p>
            <a:pPr marL="673100" indent="-571500"/>
            <a:r>
              <a:rPr lang="en-US" sz="3600" dirty="0"/>
              <a:t>Study Mark’s account of Jesus’ healing the man who was paralyzed. </a:t>
            </a:r>
          </a:p>
          <a:p>
            <a:pPr marL="673100" indent="-571500"/>
            <a:r>
              <a:rPr lang="en-US" sz="3600" dirty="0"/>
              <a:t>Appreciate how one’s physical, emotional, social, and spiritual needs are intertwined. </a:t>
            </a:r>
          </a:p>
          <a:p>
            <a:pPr marL="673100" indent="-571500"/>
            <a:r>
              <a:rPr lang="en-US" sz="3600" dirty="0"/>
              <a:t>Pray for God’s healing grace to touch you at your particular point of need.</a:t>
            </a:r>
            <a:endParaRPr lang="en-US" sz="3600" b="1" dirty="0"/>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23899" y="1504219"/>
            <a:ext cx="10493829" cy="4667981"/>
          </a:xfrm>
        </p:spPr>
        <p:txBody>
          <a:bodyPr anchor="t">
            <a:noAutofit/>
          </a:bodyPr>
          <a:lstStyle/>
          <a:p>
            <a:pPr>
              <a:lnSpc>
                <a:spcPct val="100000"/>
              </a:lnSpc>
            </a:pPr>
            <a:r>
              <a:rPr lang="en-US" sz="3200" b="1" dirty="0">
                <a:solidFill>
                  <a:srgbClr val="074E97"/>
                </a:solidFill>
              </a:rPr>
              <a:t>Crowd </a:t>
            </a:r>
            <a:r>
              <a:rPr lang="en-US" sz="3200" dirty="0">
                <a:solidFill>
                  <a:srgbClr val="074E97"/>
                </a:solidFill>
              </a:rPr>
              <a:t>(verse 4)—</a:t>
            </a:r>
            <a:r>
              <a:rPr lang="en-US" sz="3200" dirty="0"/>
              <a:t>Greek: </a:t>
            </a:r>
            <a:r>
              <a:rPr lang="en-US" sz="3200" dirty="0" err="1"/>
              <a:t>ochlos</a:t>
            </a:r>
            <a:r>
              <a:rPr lang="en-US" sz="3200" dirty="0"/>
              <a:t> (</a:t>
            </a:r>
            <a:r>
              <a:rPr lang="en-US" sz="3200" dirty="0" err="1"/>
              <a:t>okh’los</a:t>
            </a:r>
            <a:r>
              <a:rPr lang="en-US" sz="3200" dirty="0"/>
              <a:t>): a multitude; the common people; “press” (KJV).</a:t>
            </a:r>
          </a:p>
          <a:p>
            <a:pPr>
              <a:lnSpc>
                <a:spcPct val="100000"/>
              </a:lnSpc>
            </a:pPr>
            <a:r>
              <a:rPr lang="en-US" sz="3200" b="1" dirty="0">
                <a:solidFill>
                  <a:srgbClr val="074E97"/>
                </a:solidFill>
              </a:rPr>
              <a:t>Faith </a:t>
            </a:r>
            <a:r>
              <a:rPr lang="en-US" sz="3200" dirty="0">
                <a:solidFill>
                  <a:srgbClr val="074E97"/>
                </a:solidFill>
              </a:rPr>
              <a:t>(verse 5)—</a:t>
            </a:r>
            <a:r>
              <a:rPr lang="en-US" sz="3200" dirty="0"/>
              <a:t>Greek: </a:t>
            </a:r>
            <a:r>
              <a:rPr lang="en-US" sz="3200" dirty="0" err="1"/>
              <a:t>pistis</a:t>
            </a:r>
            <a:r>
              <a:rPr lang="en-US" sz="3200" dirty="0"/>
              <a:t> (</a:t>
            </a:r>
            <a:r>
              <a:rPr lang="en-US" sz="3200" dirty="0" err="1"/>
              <a:t>pis’</a:t>
            </a:r>
            <a:r>
              <a:rPr lang="en-US" sz="3200" dirty="0"/>
              <a:t>-tis):</a:t>
            </a:r>
            <a:r>
              <a:rPr lang="en-US" sz="3200" b="1" dirty="0"/>
              <a:t> </a:t>
            </a:r>
            <a:r>
              <a:rPr lang="en-US" sz="3200" dirty="0"/>
              <a:t>conviction of the truth; belief; trust; confidence; fidelity; faithfulness.</a:t>
            </a:r>
          </a:p>
          <a:p>
            <a:pPr>
              <a:lnSpc>
                <a:spcPct val="100000"/>
              </a:lnSpc>
            </a:pPr>
            <a:r>
              <a:rPr lang="en-US" sz="3200" b="1" dirty="0">
                <a:solidFill>
                  <a:srgbClr val="074E97"/>
                </a:solidFill>
              </a:rPr>
              <a:t>Forgive </a:t>
            </a:r>
            <a:r>
              <a:rPr lang="en-US" sz="3200" dirty="0">
                <a:solidFill>
                  <a:srgbClr val="074E97"/>
                </a:solidFill>
              </a:rPr>
              <a:t>(verse 7)—</a:t>
            </a:r>
            <a:r>
              <a:rPr lang="en-US" sz="3200" dirty="0"/>
              <a:t>Greek: </a:t>
            </a:r>
            <a:r>
              <a:rPr lang="en-US" sz="3200" dirty="0" err="1"/>
              <a:t>aphiémi</a:t>
            </a:r>
            <a:r>
              <a:rPr lang="en-US" sz="3200" dirty="0"/>
              <a:t> (</a:t>
            </a:r>
            <a:r>
              <a:rPr lang="en-US" sz="3200" dirty="0" err="1"/>
              <a:t>af</a:t>
            </a:r>
            <a:r>
              <a:rPr lang="en-US" sz="3200" dirty="0"/>
              <a:t>-</a:t>
            </a:r>
            <a:r>
              <a:rPr lang="en-US" sz="3200" dirty="0" err="1"/>
              <a:t>ee</a:t>
            </a:r>
            <a:r>
              <a:rPr lang="en-US" sz="3200" dirty="0"/>
              <a:t>’-ay-mee): to let go, leave alone, remit.</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02128" y="1176583"/>
            <a:ext cx="10651671" cy="5147038"/>
          </a:xfrm>
        </p:spPr>
        <p:txBody>
          <a:bodyPr>
            <a:noAutofit/>
          </a:bodyPr>
          <a:lstStyle/>
          <a:p>
            <a:r>
              <a:rPr lang="en-US" sz="3600" b="1" dirty="0">
                <a:solidFill>
                  <a:srgbClr val="074E97"/>
                </a:solidFill>
              </a:rPr>
              <a:t>Hearts </a:t>
            </a:r>
            <a:r>
              <a:rPr lang="en-US" sz="3600" dirty="0">
                <a:solidFill>
                  <a:srgbClr val="074E97"/>
                </a:solidFill>
              </a:rPr>
              <a:t>(verse 8)—</a:t>
            </a:r>
            <a:r>
              <a:rPr lang="en-US" sz="3600" dirty="0"/>
              <a:t>Greek: </a:t>
            </a:r>
            <a:r>
              <a:rPr lang="en-US" sz="3600" dirty="0" err="1"/>
              <a:t>kardia</a:t>
            </a:r>
            <a:r>
              <a:rPr lang="en-US" sz="3600" dirty="0"/>
              <a:t> (</a:t>
            </a:r>
            <a:r>
              <a:rPr lang="en-US" sz="3600" dirty="0" err="1"/>
              <a:t>kar</a:t>
            </a:r>
            <a:r>
              <a:rPr lang="en-US" sz="3600" dirty="0"/>
              <a:t>-dee’-ah): the hearts, minds, characters, inner self; wills; intentions; centers.</a:t>
            </a:r>
          </a:p>
          <a:p>
            <a:r>
              <a:rPr lang="en-US" sz="3600" b="1" dirty="0">
                <a:solidFill>
                  <a:srgbClr val="074E97"/>
                </a:solidFill>
              </a:rPr>
              <a:t>Sins </a:t>
            </a:r>
            <a:r>
              <a:rPr lang="en-US" sz="3600" dirty="0">
                <a:solidFill>
                  <a:srgbClr val="074E97"/>
                </a:solidFill>
              </a:rPr>
              <a:t>(verse 5)—</a:t>
            </a:r>
            <a:r>
              <a:rPr lang="en-US" sz="3600" dirty="0"/>
              <a:t>Greek: </a:t>
            </a:r>
            <a:r>
              <a:rPr lang="en-US" sz="3600" dirty="0" err="1"/>
              <a:t>harmartia</a:t>
            </a:r>
            <a:r>
              <a:rPr lang="en-US" sz="3600" dirty="0"/>
              <a:t> (ham-</a:t>
            </a:r>
            <a:r>
              <a:rPr lang="en-US" sz="3600" dirty="0" err="1"/>
              <a:t>ar</a:t>
            </a:r>
            <a:r>
              <a:rPr lang="en-US" sz="3600" dirty="0"/>
              <a:t>-tee’-ah): sins; failures; faults; “missing the mark.”</a:t>
            </a:r>
          </a:p>
          <a:p>
            <a:r>
              <a:rPr lang="en-US" sz="3600" b="1" dirty="0">
                <a:solidFill>
                  <a:srgbClr val="074E97"/>
                </a:solidFill>
              </a:rPr>
              <a:t>Word </a:t>
            </a:r>
            <a:r>
              <a:rPr lang="en-US" sz="3600" dirty="0">
                <a:solidFill>
                  <a:srgbClr val="074E97"/>
                </a:solidFill>
              </a:rPr>
              <a:t>(verse 2)—</a:t>
            </a:r>
            <a:r>
              <a:rPr lang="en-US" sz="3600" dirty="0"/>
              <a:t>Greek: logos (log’-</a:t>
            </a:r>
            <a:r>
              <a:rPr lang="en-US" sz="3600" dirty="0" err="1"/>
              <a:t>os</a:t>
            </a:r>
            <a:r>
              <a:rPr lang="en-US" sz="3600" dirty="0"/>
              <a:t>): a word (as embodying an idea); a statement; a speech.</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D041E5-170C-C947-9D70-D8788C129FFD}"/>
              </a:ext>
            </a:extLst>
          </p:cNvPr>
          <p:cNvSpPr>
            <a:spLocks noGrp="1"/>
          </p:cNvSpPr>
          <p:nvPr>
            <p:ph idx="1"/>
          </p:nvPr>
        </p:nvSpPr>
        <p:spPr/>
        <p:txBody>
          <a:bodyPr/>
          <a:lstStyle/>
          <a:p>
            <a:endParaRPr lang="en-US"/>
          </a:p>
        </p:txBody>
      </p:sp>
      <p:grpSp>
        <p:nvGrpSpPr>
          <p:cNvPr id="4" name="Group 3">
            <a:extLst>
              <a:ext uri="{FF2B5EF4-FFF2-40B4-BE49-F238E27FC236}">
                <a16:creationId xmlns:a16="http://schemas.microsoft.com/office/drawing/2014/main" id="{7FB0D978-D6E5-5A46-9C20-DF83F4905135}"/>
              </a:ext>
            </a:extLst>
          </p:cNvPr>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B82CD9F5-B0E8-5943-8B24-C0B5DDBCE728}"/>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FA58D56-E3F2-E640-8B45-DFB719A8E162}"/>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33FF3053-CAAB-8E45-A55F-68C4ABCE796D}"/>
              </a:ext>
            </a:extLst>
          </p:cNvPr>
          <p:cNvSpPr txBox="1">
            <a:spLocks/>
          </p:cNvSpPr>
          <p:nvPr/>
        </p:nvSpPr>
        <p:spPr>
          <a:xfrm>
            <a:off x="557560" y="281213"/>
            <a:ext cx="11137900" cy="12858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ANALYSIS OF THE BIBLICAL TEXT </a:t>
            </a:r>
          </a:p>
          <a:p>
            <a:r>
              <a:rPr lang="en-US" b="1" dirty="0">
                <a:solidFill>
                  <a:schemeClr val="bg1"/>
                </a:solidFill>
              </a:rPr>
              <a:t>(Lesson Outline)</a:t>
            </a:r>
            <a:endParaRPr lang="en-US" dirty="0">
              <a:solidFill>
                <a:schemeClr val="bg1"/>
              </a:solidFill>
            </a:endParaRPr>
          </a:p>
        </p:txBody>
      </p:sp>
      <p:sp>
        <p:nvSpPr>
          <p:cNvPr id="8" name="Content Placeholder 2">
            <a:extLst>
              <a:ext uri="{FF2B5EF4-FFF2-40B4-BE49-F238E27FC236}">
                <a16:creationId xmlns:a16="http://schemas.microsoft.com/office/drawing/2014/main" id="{CD2468EB-3CB3-D14D-AD0B-4EAEB220DAE7}"/>
              </a:ext>
            </a:extLst>
          </p:cNvPr>
          <p:cNvSpPr txBox="1">
            <a:spLocks/>
          </p:cNvSpPr>
          <p:nvPr/>
        </p:nvSpPr>
        <p:spPr>
          <a:xfrm>
            <a:off x="726690" y="2074127"/>
            <a:ext cx="10515600" cy="3916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00000"/>
              </a:lnSpc>
              <a:buFont typeface="Arial" panose="020B0604020202020204" pitchFamily="34" charset="0"/>
              <a:buAutoNum type="romanUcPeriod"/>
            </a:pPr>
            <a:r>
              <a:rPr lang="es-ES" sz="4400" dirty="0"/>
              <a:t>A </a:t>
            </a:r>
            <a:r>
              <a:rPr lang="es-ES" sz="4400" dirty="0" err="1"/>
              <a:t>Desperate</a:t>
            </a:r>
            <a:r>
              <a:rPr lang="es-ES" sz="4400" dirty="0"/>
              <a:t> </a:t>
            </a:r>
            <a:r>
              <a:rPr lang="es-ES" sz="4400" dirty="0" err="1"/>
              <a:t>Plea</a:t>
            </a:r>
            <a:r>
              <a:rPr lang="es-ES" sz="4400" dirty="0"/>
              <a:t> (Mark 2:1-4)   </a:t>
            </a:r>
          </a:p>
          <a:p>
            <a:pPr marL="514350" indent="-514350">
              <a:lnSpc>
                <a:spcPct val="100000"/>
              </a:lnSpc>
              <a:buFont typeface="Arial" panose="020B0604020202020204" pitchFamily="34" charset="0"/>
              <a:buAutoNum type="romanUcPeriod"/>
            </a:pPr>
            <a:r>
              <a:rPr lang="en-US" sz="4400" dirty="0"/>
              <a:t>A Discerning Plea (Mark 2:5-8)</a:t>
            </a:r>
          </a:p>
          <a:p>
            <a:pPr marL="514350" indent="-514350">
              <a:lnSpc>
                <a:spcPct val="100000"/>
              </a:lnSpc>
              <a:buFont typeface="Arial" panose="020B0604020202020204" pitchFamily="34" charset="0"/>
              <a:buAutoNum type="romanUcPeriod"/>
            </a:pPr>
            <a:r>
              <a:rPr lang="en-US" sz="4400" dirty="0"/>
              <a:t> A Divine Plea (Mark 2:9-12)</a:t>
            </a: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442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s-ES" dirty="0">
                <a:solidFill>
                  <a:schemeClr val="bg1"/>
                </a:solidFill>
              </a:rPr>
              <a:t>A </a:t>
            </a:r>
            <a:r>
              <a:rPr lang="es-ES" dirty="0" err="1">
                <a:solidFill>
                  <a:schemeClr val="bg1"/>
                </a:solidFill>
              </a:rPr>
              <a:t>Desperate</a:t>
            </a:r>
            <a:r>
              <a:rPr lang="es-ES" dirty="0">
                <a:solidFill>
                  <a:schemeClr val="bg1"/>
                </a:solidFill>
              </a:rPr>
              <a:t> </a:t>
            </a:r>
            <a:r>
              <a:rPr lang="es-ES" dirty="0" err="1">
                <a:solidFill>
                  <a:schemeClr val="bg1"/>
                </a:solidFill>
              </a:rPr>
              <a:t>Plea</a:t>
            </a:r>
            <a:r>
              <a:rPr lang="es-ES" dirty="0">
                <a:solidFill>
                  <a:schemeClr val="bg1"/>
                </a:solidFill>
              </a:rPr>
              <a:t> </a:t>
            </a:r>
            <a:br>
              <a:rPr lang="es-ES" dirty="0">
                <a:solidFill>
                  <a:schemeClr val="bg1"/>
                </a:solidFill>
              </a:rPr>
            </a:br>
            <a:r>
              <a:rPr lang="es-ES" i="1" dirty="0">
                <a:solidFill>
                  <a:schemeClr val="bg1"/>
                </a:solidFill>
              </a:rPr>
              <a:t>(Mark 2:1-4, NIV)   </a:t>
            </a:r>
            <a:endParaRPr lang="en-US" i="1"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515600" cy="3916762"/>
          </a:xfrm>
        </p:spPr>
        <p:txBody>
          <a:bodyPr>
            <a:normAutofit fontScale="85000" lnSpcReduction="20000"/>
          </a:bodyPr>
          <a:lstStyle/>
          <a:p>
            <a:pPr marL="0" indent="0">
              <a:buNone/>
            </a:pPr>
            <a:r>
              <a:rPr lang="en-US" sz="4400" dirty="0"/>
              <a:t>A FEW days later, when Jesus again entered Capernaum, the people heard that he had come home.</a:t>
            </a:r>
          </a:p>
          <a:p>
            <a:pPr marL="0" indent="0">
              <a:buNone/>
            </a:pPr>
            <a:r>
              <a:rPr lang="en-US" sz="4400" b="1" baseline="30000" dirty="0"/>
              <a:t>2</a:t>
            </a:r>
            <a:r>
              <a:rPr lang="en-US" sz="4400" dirty="0"/>
              <a:t> They gathered in such large numbers that there was no room left, not even outside the door, and he preached the word to them.</a:t>
            </a:r>
          </a:p>
          <a:p>
            <a:pPr marL="0" indent="0">
              <a:buNone/>
            </a:pPr>
            <a:r>
              <a:rPr lang="en-US" sz="4400" b="1" baseline="30000" dirty="0"/>
              <a:t>3</a:t>
            </a:r>
            <a:r>
              <a:rPr lang="en-US" sz="4400" dirty="0"/>
              <a:t> Some men came, bringing to him a paralyzed man, carried by four of them.</a:t>
            </a:r>
          </a:p>
        </p:txBody>
      </p:sp>
    </p:spTree>
    <p:extLst>
      <p:ext uri="{BB962C8B-B14F-4D97-AF65-F5344CB8AC3E}">
        <p14:creationId xmlns:p14="http://schemas.microsoft.com/office/powerpoint/2010/main" val="4198350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s-ES" dirty="0">
                <a:solidFill>
                  <a:schemeClr val="bg1"/>
                </a:solidFill>
              </a:rPr>
              <a:t>A </a:t>
            </a:r>
            <a:r>
              <a:rPr lang="es-ES" dirty="0" err="1">
                <a:solidFill>
                  <a:schemeClr val="bg1"/>
                </a:solidFill>
              </a:rPr>
              <a:t>Desperate</a:t>
            </a:r>
            <a:r>
              <a:rPr lang="es-ES" dirty="0">
                <a:solidFill>
                  <a:schemeClr val="bg1"/>
                </a:solidFill>
              </a:rPr>
              <a:t> </a:t>
            </a:r>
            <a:r>
              <a:rPr lang="es-ES" dirty="0" err="1">
                <a:solidFill>
                  <a:schemeClr val="bg1"/>
                </a:solidFill>
              </a:rPr>
              <a:t>Plea</a:t>
            </a:r>
            <a:r>
              <a:rPr lang="es-ES" dirty="0">
                <a:solidFill>
                  <a:schemeClr val="bg1"/>
                </a:solidFill>
              </a:rPr>
              <a:t> </a:t>
            </a:r>
            <a:br>
              <a:rPr lang="es-ES" dirty="0">
                <a:solidFill>
                  <a:schemeClr val="bg1"/>
                </a:solidFill>
              </a:rPr>
            </a:br>
            <a:r>
              <a:rPr lang="es-ES" i="1" dirty="0">
                <a:solidFill>
                  <a:schemeClr val="bg1"/>
                </a:solidFill>
              </a:rPr>
              <a:t>(Mark 2:1-4, NIV)   </a:t>
            </a:r>
            <a:endParaRPr lang="en-US" i="1"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515600" cy="3916762"/>
          </a:xfrm>
        </p:spPr>
        <p:txBody>
          <a:bodyPr>
            <a:normAutofit/>
          </a:bodyPr>
          <a:lstStyle/>
          <a:p>
            <a:pPr marL="0" indent="0">
              <a:buNone/>
            </a:pPr>
            <a:r>
              <a:rPr lang="en-US" sz="3800" b="1" baseline="30000" dirty="0"/>
              <a:t>4</a:t>
            </a:r>
            <a:r>
              <a:rPr lang="en-US" sz="3800" dirty="0"/>
              <a:t> Since they could not get him to Jesus because of the crowd, they made an opening in the roof above Jesus by digging through it and then lowered the mat the man was lying on.</a:t>
            </a:r>
          </a:p>
        </p:txBody>
      </p:sp>
    </p:spTree>
    <p:extLst>
      <p:ext uri="{BB962C8B-B14F-4D97-AF65-F5344CB8AC3E}">
        <p14:creationId xmlns:p14="http://schemas.microsoft.com/office/powerpoint/2010/main" val="3342854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838200" y="2217661"/>
            <a:ext cx="10276490" cy="3133918"/>
          </a:xfrm>
        </p:spPr>
        <p:txBody>
          <a:bodyPr>
            <a:noAutofit/>
          </a:bodyPr>
          <a:lstStyle/>
          <a:p>
            <a:pPr marL="0" indent="0">
              <a:buNone/>
            </a:pPr>
            <a:r>
              <a:rPr lang="en-US" sz="4400" dirty="0"/>
              <a:t>How far have you ever gone to help a friend in crisis? </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745184"/>
            <a:chOff x="557560" y="892098"/>
            <a:chExt cx="11300221" cy="574518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19"/>
              <a:ext cx="10796236" cy="513086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dirty="0">
                <a:solidFill>
                  <a:schemeClr val="bg1"/>
                </a:solidFill>
              </a:rPr>
              <a:t>A Discerning Plea </a:t>
            </a:r>
            <a:br>
              <a:rPr lang="en-US" dirty="0">
                <a:solidFill>
                  <a:schemeClr val="bg1"/>
                </a:solidFill>
              </a:rPr>
            </a:br>
            <a:r>
              <a:rPr lang="en-US" i="1" dirty="0">
                <a:solidFill>
                  <a:schemeClr val="bg1"/>
                </a:solidFill>
              </a:rPr>
              <a:t>(Mark 2:5-8,NIV)</a:t>
            </a: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655379"/>
            <a:ext cx="10402610" cy="4183083"/>
          </a:xfrm>
        </p:spPr>
        <p:txBody>
          <a:bodyPr>
            <a:noAutofit/>
          </a:bodyPr>
          <a:lstStyle/>
          <a:p>
            <a:pPr marL="0" indent="0">
              <a:buNone/>
            </a:pPr>
            <a:r>
              <a:rPr lang="en-US" sz="3700" b="1" baseline="30000" dirty="0"/>
              <a:t>5</a:t>
            </a:r>
            <a:r>
              <a:rPr lang="en-US" sz="3700" dirty="0"/>
              <a:t> When Jesus saw their faith, he said to the paralyzed man, “Son, your sins are forgiven.”</a:t>
            </a:r>
          </a:p>
          <a:p>
            <a:pPr marL="0" indent="0">
              <a:buNone/>
            </a:pPr>
            <a:r>
              <a:rPr lang="en-US" sz="3700" b="1" baseline="30000" dirty="0"/>
              <a:t>6</a:t>
            </a:r>
            <a:r>
              <a:rPr lang="en-US" sz="3700" dirty="0"/>
              <a:t> Now some teachers of the law were sitting there, thinking to themselves,</a:t>
            </a:r>
          </a:p>
          <a:p>
            <a:pPr marL="0" indent="0">
              <a:buNone/>
            </a:pPr>
            <a:r>
              <a:rPr lang="en-US" sz="3700" b="1" baseline="30000" dirty="0"/>
              <a:t>7</a:t>
            </a:r>
            <a:r>
              <a:rPr lang="en-US" sz="3700" dirty="0"/>
              <a:t> “Why does this fellow talk like that? He’s blaspheming! Who can forgive sins but God alone?” </a:t>
            </a:r>
            <a:r>
              <a:rPr lang="en-US" sz="3700" b="1" baseline="30000" dirty="0"/>
              <a:t>8</a:t>
            </a:r>
            <a:r>
              <a:rPr lang="en-US" sz="3700" dirty="0"/>
              <a:t> Immediately Jesus knew in his spirit that this was what they were thinking in their hearts, and he said to them, “Why are you thinking these things?”</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8799"/>
            <a:ext cx="9913883" cy="4348163"/>
          </a:xfrm>
        </p:spPr>
        <p:txBody>
          <a:bodyPr/>
          <a:lstStyle/>
          <a:p>
            <a:pPr marL="0" marR="0" indent="0">
              <a:spcBef>
                <a:spcPts val="0"/>
              </a:spcBef>
              <a:spcAft>
                <a:spcPts val="0"/>
              </a:spcAft>
              <a:buNone/>
            </a:pPr>
            <a:r>
              <a:rPr lang="en-US" sz="4400" dirty="0">
                <a:ea typeface="Calibri" panose="020F0502020204030204" pitchFamily="34" charset="0"/>
                <a:cs typeface="Times New Roman" panose="02020603050405020304" pitchFamily="18" charset="0"/>
              </a:rPr>
              <a:t>When you are present for worship at church, what is on your mind? How can you focus your thoughts strictly on worship and the Word?</a:t>
            </a:r>
          </a:p>
        </p:txBody>
      </p:sp>
    </p:spTree>
    <p:extLst>
      <p:ext uri="{BB962C8B-B14F-4D97-AF65-F5344CB8AC3E}">
        <p14:creationId xmlns:p14="http://schemas.microsoft.com/office/powerpoint/2010/main" val="251798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normAutofit fontScale="90000"/>
          </a:bodyPr>
          <a:lstStyle/>
          <a:p>
            <a:r>
              <a:rPr lang="en-US" dirty="0">
                <a:solidFill>
                  <a:schemeClr val="bg1"/>
                </a:solidFill>
              </a:rPr>
              <a:t>A Divine Plea </a:t>
            </a:r>
            <a:br>
              <a:rPr lang="en-US" dirty="0">
                <a:solidFill>
                  <a:schemeClr val="bg1"/>
                </a:solidFill>
              </a:rPr>
            </a:br>
            <a:r>
              <a:rPr lang="en-US" i="1" dirty="0">
                <a:solidFill>
                  <a:schemeClr val="bg1"/>
                </a:solidFill>
              </a:rPr>
              <a:t>(Mark 2:9-12, NIV)</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5626"/>
            <a:ext cx="10323786" cy="4291396"/>
          </a:xfrm>
        </p:spPr>
        <p:txBody>
          <a:bodyPr>
            <a:noAutofit/>
          </a:bodyPr>
          <a:lstStyle/>
          <a:p>
            <a:pPr marL="0" indent="0">
              <a:buNone/>
            </a:pPr>
            <a:r>
              <a:rPr lang="en-US" sz="3700" b="1" baseline="30000" dirty="0"/>
              <a:t>9</a:t>
            </a:r>
            <a:r>
              <a:rPr lang="en-US" sz="3700" dirty="0"/>
              <a:t> “Which is easier: to say to this paralyzed man, ‘Your sins are forgiven,’ or to say, ‘Get up, take your mat and walk’?</a:t>
            </a:r>
          </a:p>
          <a:p>
            <a:pPr marL="0" indent="0">
              <a:buNone/>
            </a:pPr>
            <a:r>
              <a:rPr lang="en-US" sz="3700" b="1" baseline="30000" dirty="0"/>
              <a:t>10</a:t>
            </a:r>
            <a:r>
              <a:rPr lang="en-US" sz="3700" dirty="0"/>
              <a:t> “But I want you to know that the Son of Man has authority on earth to forgive sins.” So, he said to the man,</a:t>
            </a:r>
          </a:p>
          <a:p>
            <a:pPr marL="0" indent="0">
              <a:buNone/>
            </a:pPr>
            <a:r>
              <a:rPr lang="en-US" sz="3700" b="1" baseline="30000" dirty="0"/>
              <a:t>11</a:t>
            </a:r>
            <a:r>
              <a:rPr lang="en-US" sz="3700" dirty="0"/>
              <a:t> “I tell you, get up, take your mat and go home.”</a:t>
            </a:r>
          </a:p>
        </p:txBody>
      </p:sp>
    </p:spTree>
    <p:extLst>
      <p:ext uri="{BB962C8B-B14F-4D97-AF65-F5344CB8AC3E}">
        <p14:creationId xmlns:p14="http://schemas.microsoft.com/office/powerpoint/2010/main" val="350332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normAutofit fontScale="90000"/>
          </a:bodyPr>
          <a:lstStyle/>
          <a:p>
            <a:r>
              <a:rPr lang="en-US" dirty="0">
                <a:solidFill>
                  <a:schemeClr val="bg1"/>
                </a:solidFill>
              </a:rPr>
              <a:t>A Divine Plea </a:t>
            </a:r>
            <a:br>
              <a:rPr lang="en-US" dirty="0">
                <a:solidFill>
                  <a:schemeClr val="bg1"/>
                </a:solidFill>
              </a:rPr>
            </a:br>
            <a:r>
              <a:rPr lang="en-US" i="1" dirty="0">
                <a:solidFill>
                  <a:schemeClr val="bg1"/>
                </a:solidFill>
              </a:rPr>
              <a:t>(Mark 2:9-12, NIV)</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5625"/>
            <a:ext cx="10323786" cy="4174899"/>
          </a:xfrm>
        </p:spPr>
        <p:txBody>
          <a:bodyPr>
            <a:noAutofit/>
          </a:bodyPr>
          <a:lstStyle/>
          <a:p>
            <a:pPr marL="0" indent="0">
              <a:buNone/>
            </a:pPr>
            <a:r>
              <a:rPr lang="en-US" sz="4000" b="1" baseline="30000" dirty="0"/>
              <a:t>12</a:t>
            </a:r>
            <a:r>
              <a:rPr lang="en-US" sz="4000" dirty="0"/>
              <a:t> He got up, took his mat and walked out in full view of them all. This amazed everyone and they praised God, saying, “We have never seen anything like this!”</a:t>
            </a:r>
          </a:p>
        </p:txBody>
      </p:sp>
    </p:spTree>
    <p:extLst>
      <p:ext uri="{BB962C8B-B14F-4D97-AF65-F5344CB8AC3E}">
        <p14:creationId xmlns:p14="http://schemas.microsoft.com/office/powerpoint/2010/main" val="2467284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6"/>
            <a:ext cx="10292255" cy="3504961"/>
          </a:xfrm>
        </p:spPr>
        <p:txBody>
          <a:bodyPr>
            <a:noAutofit/>
          </a:bodyPr>
          <a:lstStyle/>
          <a:p>
            <a:pPr marL="0" indent="0">
              <a:buNone/>
            </a:pPr>
            <a:r>
              <a:rPr lang="en-US" sz="4400" dirty="0"/>
              <a:t>Can you recall and share with the class a personal experience of healing—mental, social, emotional, physical, or spiritual? Testify so that others can praise God for what He has done for you.</a:t>
            </a:r>
          </a:p>
        </p:txBody>
      </p:sp>
    </p:spTree>
    <p:extLst>
      <p:ext uri="{BB962C8B-B14F-4D97-AF65-F5344CB8AC3E}">
        <p14:creationId xmlns:p14="http://schemas.microsoft.com/office/powerpoint/2010/main" val="3581795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990600" y="1843088"/>
            <a:ext cx="9903372" cy="4149499"/>
          </a:xfrm>
        </p:spPr>
        <p:txBody>
          <a:bodyPr>
            <a:noAutofit/>
          </a:bodyPr>
          <a:lstStyle/>
          <a:p>
            <a:pPr marL="0" indent="0">
              <a:buNone/>
            </a:pPr>
            <a:r>
              <a:rPr lang="en-US" sz="3600" dirty="0"/>
              <a:t>Lord, help us to accept and acknowledge Your healing power. Let us not overlook or fail to </a:t>
            </a:r>
            <a:r>
              <a:rPr lang="en-US" sz="3600" dirty="0" err="1"/>
              <a:t>acknow</a:t>
            </a:r>
            <a:r>
              <a:rPr lang="en-US" sz="3600" dirty="0"/>
              <a:t>-ledge Your grace and power, even in bringing well-ness by way of a healthy diet or physician’s care. We can do nothing without Your help. We have nothing that we did not first receive from Your hand. You are our healer, and we are thankful. In Jesus’ name we pray. Amen.</a:t>
            </a:r>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a:bodyPr>
          <a:lstStyle/>
          <a:p>
            <a:r>
              <a:rPr lang="en-US" sz="4000" dirty="0"/>
              <a:t>While reading the Background Scripture, consider this thought: “Are you standing in the gap for someone else?”</a:t>
            </a:r>
          </a:p>
          <a:p>
            <a:r>
              <a:rPr lang="en-US" sz="4000" dirty="0"/>
              <a:t>The lesson topic for Sunday, January 24, 2021, is “Standing in the Gap.” The Devotional Reading is 1 Timothy 2:1-7a, and both the Background Scripture and Printed Text are John 17:14-24.</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TotalTime>
  <Words>1014</Words>
  <Application>Microsoft Macintosh PowerPoint</Application>
  <PresentationFormat>Widescreen</PresentationFormat>
  <Paragraphs>60</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WINTER QUARTER THEME:  “The Call of God in the New Testament”  UNIT II:  “Jesus and Calls in His Ministry”</vt:lpstr>
      <vt:lpstr>LESSON 7: Sunday, January 17, 2021</vt:lpstr>
      <vt:lpstr>Devotional Reading:  Psalm 103:1-14  Background Scriptures:  Mark 2:1-12  Print Passages:  Mark 2:1-12</vt:lpstr>
      <vt:lpstr>KEY VERSE:</vt:lpstr>
      <vt:lpstr>LESSON AIMS:</vt:lpstr>
      <vt:lpstr>KEY TERMS:</vt:lpstr>
      <vt:lpstr>KEY TERMS:</vt:lpstr>
      <vt:lpstr>INTRODUCTION</vt:lpstr>
      <vt:lpstr>BIBLICAL CONTEXT</vt:lpstr>
      <vt:lpstr>PowerPoint Presentation</vt:lpstr>
      <vt:lpstr>A Desperate Plea  (Mark 2:1-4, NIV)   </vt:lpstr>
      <vt:lpstr>A Desperate Plea  (Mark 2:1-4, NIV)   </vt:lpstr>
      <vt:lpstr>What Do You Think? </vt:lpstr>
      <vt:lpstr>A Discerning Plea  (Mark 2:5-8,NIV)</vt:lpstr>
      <vt:lpstr>What Do You Think? </vt:lpstr>
      <vt:lpstr>A Divine Plea  (Mark 2:9-12, NIV)</vt:lpstr>
      <vt:lpstr>A Divine Plea  (Mark 2:9-12, NIV)</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Joyce Evans</cp:lastModifiedBy>
  <cp:revision>84</cp:revision>
  <dcterms:created xsi:type="dcterms:W3CDTF">2020-10-13T22:27:56Z</dcterms:created>
  <dcterms:modified xsi:type="dcterms:W3CDTF">2020-12-17T18:20:12Z</dcterms:modified>
</cp:coreProperties>
</file>