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84" r:id="rId12"/>
    <p:sldId id="266" r:id="rId13"/>
    <p:sldId id="275" r:id="rId14"/>
    <p:sldId id="271" r:id="rId15"/>
    <p:sldId id="289" r:id="rId16"/>
    <p:sldId id="276" r:id="rId17"/>
    <p:sldId id="285" r:id="rId18"/>
    <p:sldId id="288" r:id="rId19"/>
    <p:sldId id="286"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132"/>
    <p:restoredTop sz="95385"/>
  </p:normalViewPr>
  <p:slideViewPr>
    <p:cSldViewPr snapToGrid="0" snapToObjects="1">
      <p:cViewPr varScale="1">
        <p:scale>
          <a:sx n="73" d="100"/>
          <a:sy n="73" d="100"/>
        </p:scale>
        <p:origin x="224" y="2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God</a:t>
            </a:r>
            <a:br>
              <a:rPr lang="en-US" sz="5400" b="1" dirty="0">
                <a:solidFill>
                  <a:srgbClr val="074E97"/>
                </a:solidFill>
              </a:rPr>
            </a:br>
            <a:r>
              <a:rPr lang="en-US" sz="5400" b="1" dirty="0">
                <a:solidFill>
                  <a:srgbClr val="074E97"/>
                </a:solidFill>
              </a:rPr>
              <a:t>in the New Testament”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Jesus and Calls in His Ministry</a:t>
            </a:r>
            <a:r>
              <a:rPr lang="en" sz="5400" dirty="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rPr>
              <a:t>LESSON 8: Sunday, January 24,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838200" y="2765501"/>
            <a:ext cx="10363200" cy="3411461"/>
          </a:xfrm>
        </p:spPr>
        <p:txBody>
          <a:bodyPr>
            <a:normAutofit/>
          </a:bodyPr>
          <a:lstStyle/>
          <a:p>
            <a:r>
              <a:rPr lang="en-US" sz="4800" b="1" dirty="0"/>
              <a:t>Lesson Title: </a:t>
            </a:r>
            <a:r>
              <a:rPr lang="en-US" sz="4800" dirty="0"/>
              <a:t>“</a:t>
            </a:r>
            <a:r>
              <a:rPr lang="en-US" sz="4800" dirty="0">
                <a:cs typeface="Arial" panose="020B0604020202020204" pitchFamily="34" charset="0"/>
              </a:rPr>
              <a:t>Standing in the Gap</a:t>
            </a:r>
            <a:r>
              <a:rPr lang="en-US" sz="4800" dirty="0"/>
              <a:t>” (</a:t>
            </a:r>
            <a:r>
              <a:rPr lang="en-US" sz="4800" i="1" dirty="0"/>
              <a:t>Faith Pathway</a:t>
            </a:r>
            <a:r>
              <a:rPr lang="en-US" sz="4800" dirty="0"/>
              <a:t>)</a:t>
            </a:r>
          </a:p>
          <a:p>
            <a:r>
              <a:rPr lang="en-US" sz="4800" b="1" dirty="0"/>
              <a:t>Lesson Title: </a:t>
            </a:r>
            <a:r>
              <a:rPr lang="en-US" sz="4800" dirty="0"/>
              <a:t>“Called as the Intercessor” (</a:t>
            </a:r>
            <a:r>
              <a:rPr lang="en-US" sz="4800" i="1" dirty="0"/>
              <a:t>Townsend Press SS Commentary</a:t>
            </a:r>
            <a:r>
              <a:rPr lang="en-US" sz="4800" dirty="0"/>
              <a:t>)</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br>
              <a:rPr lang="en-US" sz="4000" dirty="0">
                <a:solidFill>
                  <a:srgbClr val="074E97"/>
                </a:solidFill>
                <a:latin typeface="Calibri" charset="0"/>
                <a:ea typeface="Calibri" charset="0"/>
                <a:cs typeface="Calibri" charset="0"/>
              </a:rPr>
            </a:br>
            <a:r>
              <a:rPr lang="en-US" sz="4000" dirty="0">
                <a:solidFill>
                  <a:srgbClr val="074E97"/>
                </a:solidFill>
              </a:rPr>
              <a:t>1 Timothy 2:1-7a</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br>
              <a:rPr lang="en-US" sz="4000" dirty="0">
                <a:solidFill>
                  <a:srgbClr val="074E97"/>
                </a:solidFill>
                <a:latin typeface="Calibri" charset="0"/>
                <a:ea typeface="Calibri" charset="0"/>
                <a:cs typeface="Calibri" charset="0"/>
              </a:rPr>
            </a:br>
            <a:r>
              <a:rPr lang="en-US" sz="4000" dirty="0">
                <a:solidFill>
                  <a:srgbClr val="074E97"/>
                </a:solidFill>
              </a:rPr>
              <a:t>John 17:14-24</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br>
              <a:rPr lang="en-US" sz="4000" dirty="0">
                <a:solidFill>
                  <a:srgbClr val="074E97"/>
                </a:solidFill>
                <a:latin typeface="Calibri" charset="0"/>
                <a:ea typeface="Calibri" charset="0"/>
                <a:cs typeface="Calibri" charset="0"/>
              </a:rPr>
            </a:br>
            <a:r>
              <a:rPr lang="en-US" sz="4000" dirty="0">
                <a:solidFill>
                  <a:srgbClr val="074E97"/>
                </a:solidFill>
              </a:rPr>
              <a:t>John 17:14-24</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907750"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200" y="1825625"/>
            <a:ext cx="10040007" cy="4351338"/>
          </a:xfrm>
        </p:spPr>
        <p:txBody>
          <a:bodyPr>
            <a:noAutofit/>
          </a:bodyPr>
          <a:lstStyle/>
          <a:p>
            <a:r>
              <a:rPr lang="en-US" sz="3600" dirty="0"/>
              <a:t>Neither pray I for these alone, but for them also which shall believe on me through their word. (John 17:20, KJV) </a:t>
            </a:r>
          </a:p>
          <a:p>
            <a:r>
              <a:rPr lang="en-US" sz="3600" dirty="0"/>
              <a:t>“My prayer is not for them alone. I pray also for those who will believe in me through their message.” (John 17:20,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50097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717289"/>
            <a:ext cx="10515600" cy="4202166"/>
          </a:xfrm>
        </p:spPr>
        <p:txBody>
          <a:bodyPr>
            <a:normAutofit/>
          </a:bodyPr>
          <a:lstStyle/>
          <a:p>
            <a:pPr marL="0" lvl="0" indent="0">
              <a:buNone/>
            </a:pPr>
            <a:r>
              <a:rPr lang="en-US" sz="4300" dirty="0"/>
              <a:t>As a result of experiencing this lesson, you should be able to do these things:</a:t>
            </a:r>
            <a:r>
              <a:rPr lang="en-US" dirty="0"/>
              <a:t> </a:t>
            </a:r>
          </a:p>
          <a:p>
            <a:r>
              <a:rPr lang="en-US" sz="3600" dirty="0"/>
              <a:t>Explore Jesus’ intercessory prayer for His disciples.</a:t>
            </a:r>
          </a:p>
          <a:p>
            <a:r>
              <a:rPr lang="en-US" sz="3600" dirty="0"/>
              <a:t>Long for Jesus’ prayer to be answered more fully in your lives and in the church.</a:t>
            </a:r>
          </a:p>
          <a:p>
            <a:r>
              <a:rPr lang="en-US" sz="3600" dirty="0"/>
              <a:t>Pray for others and work for unity in the body of Christ.</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23899" y="1504219"/>
            <a:ext cx="10493829" cy="4667981"/>
          </a:xfrm>
        </p:spPr>
        <p:txBody>
          <a:bodyPr anchor="t">
            <a:noAutofit/>
          </a:bodyPr>
          <a:lstStyle/>
          <a:p>
            <a:r>
              <a:rPr lang="en-US" sz="3200" b="1" dirty="0">
                <a:solidFill>
                  <a:srgbClr val="074E97"/>
                </a:solidFill>
              </a:rPr>
              <a:t>Ask </a:t>
            </a:r>
            <a:r>
              <a:rPr lang="en-US" sz="3200" dirty="0">
                <a:solidFill>
                  <a:srgbClr val="074E97"/>
                </a:solidFill>
              </a:rPr>
              <a:t>(verse 15, NASB)—</a:t>
            </a:r>
            <a:r>
              <a:rPr lang="en-US" sz="3200" dirty="0"/>
              <a:t>Greek: </a:t>
            </a:r>
            <a:r>
              <a:rPr lang="en-US" sz="3200" dirty="0" err="1"/>
              <a:t>erótaó</a:t>
            </a:r>
            <a:r>
              <a:rPr lang="en-US" sz="3200" dirty="0"/>
              <a:t> (er-o-</a:t>
            </a:r>
            <a:r>
              <a:rPr lang="en-US" sz="3200" dirty="0" err="1"/>
              <a:t>tah</a:t>
            </a:r>
            <a:r>
              <a:rPr lang="en-US" sz="3200" dirty="0"/>
              <a:t>’-o): to ask, question; “pray” (KJV); “prayer” (NIV). </a:t>
            </a:r>
          </a:p>
          <a:p>
            <a:r>
              <a:rPr lang="en-US" sz="3200" b="1" dirty="0">
                <a:solidFill>
                  <a:srgbClr val="074E97"/>
                </a:solidFill>
              </a:rPr>
              <a:t>Believe </a:t>
            </a:r>
            <a:r>
              <a:rPr lang="en-US" sz="3200" dirty="0">
                <a:solidFill>
                  <a:srgbClr val="074E97"/>
                </a:solidFill>
              </a:rPr>
              <a:t>(verse 20)—</a:t>
            </a:r>
            <a:r>
              <a:rPr lang="en-US" sz="3200" dirty="0"/>
              <a:t>Greek: </a:t>
            </a:r>
            <a:r>
              <a:rPr lang="en-US" sz="3200" dirty="0" err="1"/>
              <a:t>pisteuó</a:t>
            </a:r>
            <a:r>
              <a:rPr lang="en-US" sz="3200" dirty="0"/>
              <a:t> (</a:t>
            </a:r>
            <a:r>
              <a:rPr lang="en-US" sz="3200" dirty="0" err="1"/>
              <a:t>pist</a:t>
            </a:r>
            <a:r>
              <a:rPr lang="en-US" sz="3200" dirty="0"/>
              <a:t>-</a:t>
            </a:r>
            <a:r>
              <a:rPr lang="en-US" sz="3200" dirty="0" err="1"/>
              <a:t>yoo</a:t>
            </a:r>
            <a:r>
              <a:rPr lang="en-US" sz="3200" dirty="0"/>
              <a:t>’-o): to think to be true, have confidence; to entrust. </a:t>
            </a:r>
          </a:p>
          <a:p>
            <a:r>
              <a:rPr lang="en-US" sz="3200" b="1" dirty="0">
                <a:solidFill>
                  <a:srgbClr val="074E97"/>
                </a:solidFill>
              </a:rPr>
              <a:t>Sanctify </a:t>
            </a:r>
            <a:r>
              <a:rPr lang="en-US" sz="3200" dirty="0">
                <a:solidFill>
                  <a:srgbClr val="074E97"/>
                </a:solidFill>
              </a:rPr>
              <a:t>(verse 17)—</a:t>
            </a:r>
            <a:r>
              <a:rPr lang="en-US" sz="3200" dirty="0"/>
              <a:t>Greek: </a:t>
            </a:r>
            <a:r>
              <a:rPr lang="en-US" sz="3200" dirty="0" err="1"/>
              <a:t>hagiazó</a:t>
            </a:r>
            <a:r>
              <a:rPr lang="en-US" sz="3200" dirty="0"/>
              <a:t> (hag-</a:t>
            </a:r>
            <a:r>
              <a:rPr lang="en-US" sz="3200" dirty="0" err="1"/>
              <a:t>ee</a:t>
            </a:r>
            <a:r>
              <a:rPr lang="en-US" sz="3200" dirty="0"/>
              <a:t>-ad’-zo): to make holy, consecrate, purify.</a:t>
            </a:r>
          </a:p>
          <a:p>
            <a:r>
              <a:rPr lang="en-US" sz="3200" b="1" dirty="0">
                <a:solidFill>
                  <a:srgbClr val="074E97"/>
                </a:solidFill>
              </a:rPr>
              <a:t>Sent </a:t>
            </a:r>
            <a:r>
              <a:rPr lang="en-US" sz="3200" dirty="0">
                <a:solidFill>
                  <a:srgbClr val="074E97"/>
                </a:solidFill>
              </a:rPr>
              <a:t>(verse 18)—</a:t>
            </a:r>
            <a:r>
              <a:rPr lang="en-US" sz="3200" dirty="0"/>
              <a:t>Greek: </a:t>
            </a:r>
            <a:r>
              <a:rPr lang="en-US" sz="3200" dirty="0" err="1"/>
              <a:t>apostelló</a:t>
            </a:r>
            <a:r>
              <a:rPr lang="en-US" sz="3200" dirty="0"/>
              <a:t> (ap-</a:t>
            </a:r>
            <a:r>
              <a:rPr lang="en-US" sz="3200" dirty="0" err="1"/>
              <a:t>os</a:t>
            </a:r>
            <a:r>
              <a:rPr lang="en-US" sz="3200" dirty="0"/>
              <a:t>-</a:t>
            </a:r>
            <a:r>
              <a:rPr lang="en-US" sz="3200" dirty="0" err="1"/>
              <a:t>tel</a:t>
            </a:r>
            <a:r>
              <a:rPr lang="en-US" sz="3200" dirty="0"/>
              <a:t>’-lo): to have ordered to go to a place appointed; sent away. </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02128" y="1176583"/>
            <a:ext cx="10651671" cy="5147038"/>
          </a:xfrm>
        </p:spPr>
        <p:txBody>
          <a:bodyPr>
            <a:noAutofit/>
          </a:bodyPr>
          <a:lstStyle/>
          <a:p>
            <a:r>
              <a:rPr lang="en-US" sz="3600" b="1" dirty="0">
                <a:solidFill>
                  <a:srgbClr val="074E97"/>
                </a:solidFill>
              </a:rPr>
              <a:t>Word </a:t>
            </a:r>
            <a:r>
              <a:rPr lang="en-US" sz="3600" dirty="0">
                <a:solidFill>
                  <a:srgbClr val="074E97"/>
                </a:solidFill>
              </a:rPr>
              <a:t>(verse 14)—</a:t>
            </a:r>
            <a:r>
              <a:rPr lang="en-US" sz="3600" dirty="0"/>
              <a:t>Greek: logos (log’-</a:t>
            </a:r>
            <a:r>
              <a:rPr lang="en-US" sz="3600" dirty="0" err="1"/>
              <a:t>os</a:t>
            </a:r>
            <a:r>
              <a:rPr lang="en-US" sz="3600" dirty="0"/>
              <a:t>): a word, speech, divine utterance; analogy.</a:t>
            </a:r>
          </a:p>
          <a:p>
            <a:r>
              <a:rPr lang="en-US" sz="3600" b="1" dirty="0">
                <a:solidFill>
                  <a:srgbClr val="074E97"/>
                </a:solidFill>
              </a:rPr>
              <a:t>World </a:t>
            </a:r>
            <a:r>
              <a:rPr lang="en-US" sz="3600" dirty="0">
                <a:solidFill>
                  <a:srgbClr val="074E97"/>
                </a:solidFill>
              </a:rPr>
              <a:t>(verse 16)—</a:t>
            </a:r>
            <a:r>
              <a:rPr lang="en-US" sz="3600" dirty="0"/>
              <a:t>Greek: </a:t>
            </a:r>
            <a:r>
              <a:rPr lang="en-US" sz="3600" dirty="0" err="1"/>
              <a:t>kosmos</a:t>
            </a:r>
            <a:r>
              <a:rPr lang="en-US" sz="3600" dirty="0"/>
              <a:t> (kos’-</a:t>
            </a:r>
            <a:r>
              <a:rPr lang="en-US" sz="3600" dirty="0" err="1"/>
              <a:t>mos</a:t>
            </a:r>
            <a:r>
              <a:rPr lang="en-US" sz="3600" dirty="0"/>
              <a:t>): order; the universe; Earth.</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D041E5-170C-C947-9D70-D8788C129FFD}"/>
              </a:ext>
            </a:extLst>
          </p:cNvPr>
          <p:cNvSpPr>
            <a:spLocks noGrp="1"/>
          </p:cNvSpPr>
          <p:nvPr>
            <p:ph idx="1"/>
          </p:nvPr>
        </p:nvSpPr>
        <p:spPr/>
        <p:txBody>
          <a:bodyPr/>
          <a:lstStyle/>
          <a:p>
            <a:endParaRPr lang="en-US"/>
          </a:p>
        </p:txBody>
      </p:sp>
      <p:grpSp>
        <p:nvGrpSpPr>
          <p:cNvPr id="4" name="Group 3">
            <a:extLst>
              <a:ext uri="{FF2B5EF4-FFF2-40B4-BE49-F238E27FC236}">
                <a16:creationId xmlns:a16="http://schemas.microsoft.com/office/drawing/2014/main" id="{7FB0D978-D6E5-5A46-9C20-DF83F4905135}"/>
              </a:ext>
            </a:extLst>
          </p:cNvPr>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B82CD9F5-B0E8-5943-8B24-C0B5DDBCE728}"/>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FA58D56-E3F2-E640-8B45-DFB719A8E162}"/>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33FF3053-CAAB-8E45-A55F-68C4ABCE796D}"/>
              </a:ext>
            </a:extLst>
          </p:cNvPr>
          <p:cNvSpPr txBox="1">
            <a:spLocks/>
          </p:cNvSpPr>
          <p:nvPr/>
        </p:nvSpPr>
        <p:spPr>
          <a:xfrm>
            <a:off x="557560" y="281213"/>
            <a:ext cx="11137900" cy="12858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ANALYSIS OF THE BIBLICAL TEXT </a:t>
            </a:r>
          </a:p>
          <a:p>
            <a:r>
              <a:rPr lang="en-US" b="1" dirty="0">
                <a:solidFill>
                  <a:schemeClr val="bg1"/>
                </a:solidFill>
              </a:rPr>
              <a:t>(Lesson Outline)</a:t>
            </a:r>
            <a:endParaRPr lang="en-US" dirty="0">
              <a:solidFill>
                <a:schemeClr val="bg1"/>
              </a:solidFill>
            </a:endParaRPr>
          </a:p>
        </p:txBody>
      </p:sp>
      <p:sp>
        <p:nvSpPr>
          <p:cNvPr id="8" name="Content Placeholder 2">
            <a:extLst>
              <a:ext uri="{FF2B5EF4-FFF2-40B4-BE49-F238E27FC236}">
                <a16:creationId xmlns:a16="http://schemas.microsoft.com/office/drawing/2014/main" id="{CD2468EB-3CB3-D14D-AD0B-4EAEB220DAE7}"/>
              </a:ext>
            </a:extLst>
          </p:cNvPr>
          <p:cNvSpPr txBox="1">
            <a:spLocks/>
          </p:cNvSpPr>
          <p:nvPr/>
        </p:nvSpPr>
        <p:spPr>
          <a:xfrm>
            <a:off x="726690" y="2074127"/>
            <a:ext cx="10515600" cy="3916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00000"/>
              </a:lnSpc>
              <a:buFont typeface="Arial" panose="020B0604020202020204" pitchFamily="34" charset="0"/>
              <a:buAutoNum type="romanUcPeriod"/>
            </a:pPr>
            <a:r>
              <a:rPr lang="en-US" sz="4200" dirty="0">
                <a:latin typeface="Arial" panose="020B0604020202020204" pitchFamily="34" charset="0"/>
                <a:cs typeface="Arial" panose="020B0604020202020204" pitchFamily="34" charset="0"/>
              </a:rPr>
              <a:t>Set Apart to Intercede (John 17:14-16)</a:t>
            </a:r>
          </a:p>
          <a:p>
            <a:pPr marL="514350" indent="-514350">
              <a:lnSpc>
                <a:spcPct val="100000"/>
              </a:lnSpc>
              <a:buFont typeface="Arial" panose="020B0604020202020204" pitchFamily="34" charset="0"/>
              <a:buAutoNum type="romanUcPeriod"/>
            </a:pPr>
            <a:r>
              <a:rPr lang="en-US" sz="4200" dirty="0">
                <a:latin typeface="Arial" panose="020B0604020202020204" pitchFamily="34" charset="0"/>
                <a:cs typeface="Arial" panose="020B0604020202020204" pitchFamily="34" charset="0"/>
              </a:rPr>
              <a:t>Sanctified to Intercede (John 17:17-21)</a:t>
            </a:r>
          </a:p>
          <a:p>
            <a:pPr marL="514350" indent="-514350">
              <a:lnSpc>
                <a:spcPct val="100000"/>
              </a:lnSpc>
              <a:buFont typeface="Arial" panose="020B0604020202020204" pitchFamily="34" charset="0"/>
              <a:buAutoNum type="romanUcPeriod"/>
            </a:pPr>
            <a:r>
              <a:rPr lang="en-US" sz="4200" dirty="0">
                <a:latin typeface="Arial" panose="020B0604020202020204" pitchFamily="34" charset="0"/>
                <a:cs typeface="Arial" panose="020B0604020202020204" pitchFamily="34" charset="0"/>
              </a:rPr>
              <a:t> Shining to Intercede (John 17:22-24)</a:t>
            </a:r>
          </a:p>
        </p:txBody>
      </p:sp>
    </p:spTree>
    <p:extLst>
      <p:ext uri="{BB962C8B-B14F-4D97-AF65-F5344CB8AC3E}">
        <p14:creationId xmlns:p14="http://schemas.microsoft.com/office/powerpoint/2010/main" val="17844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dirty="0">
                <a:solidFill>
                  <a:schemeClr val="bg1"/>
                </a:solidFill>
                <a:cs typeface="Arial" panose="020B0604020202020204" pitchFamily="34" charset="0"/>
              </a:rPr>
              <a:t>I. Set Apart to Intercede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(John 17:14-16, NIV)</a:t>
            </a:r>
            <a:r>
              <a:rPr lang="es-ES" i="1" dirty="0">
                <a:solidFill>
                  <a:schemeClr val="bg1"/>
                </a:solidFill>
              </a:rPr>
              <a:t>  </a:t>
            </a:r>
            <a:endParaRPr lang="en-US" i="1"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3800" b="1" baseline="30000" dirty="0"/>
              <a:t>14 </a:t>
            </a:r>
            <a:r>
              <a:rPr lang="en-US" sz="3800" dirty="0"/>
              <a:t>“I have given them your word and the world has hated them, for they are not of the world any more than I am of the world.</a:t>
            </a:r>
          </a:p>
          <a:p>
            <a:pPr marL="0" indent="0">
              <a:buNone/>
            </a:pPr>
            <a:r>
              <a:rPr lang="en-US" sz="3800" b="1" baseline="30000" dirty="0"/>
              <a:t>15</a:t>
            </a:r>
            <a:r>
              <a:rPr lang="en-US" sz="3800" dirty="0"/>
              <a:t> “My prayer is not that you take them out of the world but that you protect them from the evil one.</a:t>
            </a:r>
          </a:p>
          <a:p>
            <a:pPr marL="0" indent="0">
              <a:buNone/>
            </a:pPr>
            <a:r>
              <a:rPr lang="en-US" sz="3800" b="1" baseline="30000" dirty="0"/>
              <a:t>16</a:t>
            </a:r>
            <a:r>
              <a:rPr lang="en-US" sz="3800" dirty="0"/>
              <a:t> “They are not of the world, even as I am not of it.”</a:t>
            </a:r>
          </a:p>
        </p:txBody>
      </p:sp>
    </p:spTree>
    <p:extLst>
      <p:ext uri="{BB962C8B-B14F-4D97-AF65-F5344CB8AC3E}">
        <p14:creationId xmlns:p14="http://schemas.microsoft.com/office/powerpoint/2010/main" val="419835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838200" y="2217661"/>
            <a:ext cx="10276490" cy="3133918"/>
          </a:xfrm>
        </p:spPr>
        <p:txBody>
          <a:bodyPr>
            <a:noAutofit/>
          </a:bodyPr>
          <a:lstStyle/>
          <a:p>
            <a:pPr marL="0" indent="0">
              <a:buNone/>
            </a:pPr>
            <a:r>
              <a:rPr lang="en-US" sz="4300" dirty="0"/>
              <a:t>How do we avoid slipping into our comfort zone and not engaging the world for Christ?</a:t>
            </a:r>
          </a:p>
        </p:txBody>
      </p:sp>
    </p:spTree>
    <p:extLst>
      <p:ext uri="{BB962C8B-B14F-4D97-AF65-F5344CB8AC3E}">
        <p14:creationId xmlns:p14="http://schemas.microsoft.com/office/powerpoint/2010/main" val="281273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745184"/>
            <a:chOff x="557560" y="892098"/>
            <a:chExt cx="11300221" cy="574518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19"/>
              <a:ext cx="10796236" cy="513086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II. </a:t>
            </a:r>
            <a:r>
              <a:rPr lang="en-US" dirty="0">
                <a:solidFill>
                  <a:schemeClr val="bg1"/>
                </a:solidFill>
                <a:cs typeface="Arial" panose="020B0604020202020204" pitchFamily="34" charset="0"/>
              </a:rPr>
              <a:t>Sanctified to Intercede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(John 17:17-21)</a:t>
            </a:r>
            <a:endParaRPr lang="en-US" i="1" dirty="0">
              <a:solidFill>
                <a:schemeClr val="bg1"/>
              </a:solidFill>
            </a:endParaRP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5" y="1758462"/>
            <a:ext cx="10515592" cy="4759880"/>
          </a:xfrm>
        </p:spPr>
        <p:txBody>
          <a:bodyPr>
            <a:noAutofit/>
          </a:bodyPr>
          <a:lstStyle/>
          <a:p>
            <a:pPr marL="0" indent="0">
              <a:buNone/>
            </a:pPr>
            <a:r>
              <a:rPr lang="en-US" sz="3800" b="1" baseline="30000" dirty="0"/>
              <a:t>17</a:t>
            </a:r>
            <a:r>
              <a:rPr lang="en-US" sz="3800" dirty="0"/>
              <a:t> “Sanctify them by the truth; your word is truth.</a:t>
            </a:r>
          </a:p>
          <a:p>
            <a:pPr marL="0" indent="0">
              <a:buNone/>
            </a:pPr>
            <a:r>
              <a:rPr lang="en-US" sz="3800" b="1" baseline="30000" dirty="0"/>
              <a:t>18</a:t>
            </a:r>
            <a:r>
              <a:rPr lang="en-US" sz="3800" dirty="0"/>
              <a:t> “As you sent me into the world, I have sent them into the world.</a:t>
            </a:r>
          </a:p>
          <a:p>
            <a:pPr marL="0" indent="0">
              <a:buNone/>
            </a:pPr>
            <a:r>
              <a:rPr lang="en-US" sz="3800" b="1" baseline="30000" dirty="0"/>
              <a:t>19</a:t>
            </a:r>
            <a:r>
              <a:rPr lang="en-US" sz="3800" dirty="0"/>
              <a:t> “For them I sanctify myself, that they too may be truly sanctified.</a:t>
            </a:r>
          </a:p>
          <a:p>
            <a:pPr marL="0" indent="0">
              <a:buNone/>
            </a:pPr>
            <a:r>
              <a:rPr lang="en-US" sz="3800" b="1" baseline="30000" dirty="0"/>
              <a:t>20</a:t>
            </a:r>
            <a:r>
              <a:rPr lang="en-US" sz="3800" dirty="0"/>
              <a:t> “My prayer is not for them alone. I pray also for those who will believe in me through their message,</a:t>
            </a:r>
          </a:p>
        </p:txBody>
      </p:sp>
    </p:spTree>
    <p:extLst>
      <p:ext uri="{BB962C8B-B14F-4D97-AF65-F5344CB8AC3E}">
        <p14:creationId xmlns:p14="http://schemas.microsoft.com/office/powerpoint/2010/main" val="247550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745184"/>
            <a:chOff x="557560" y="892098"/>
            <a:chExt cx="11300221" cy="574518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19"/>
              <a:ext cx="10796236" cy="513086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II. </a:t>
            </a:r>
            <a:r>
              <a:rPr lang="en-US" dirty="0">
                <a:solidFill>
                  <a:schemeClr val="bg1"/>
                </a:solidFill>
                <a:cs typeface="Arial" panose="020B0604020202020204" pitchFamily="34" charset="0"/>
              </a:rPr>
              <a:t>Sanctified to Intercede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(John 17:17-21)</a:t>
            </a:r>
            <a:endParaRPr lang="en-US" i="1" dirty="0">
              <a:solidFill>
                <a:schemeClr val="bg1"/>
              </a:solidFill>
            </a:endParaRP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5" y="1758462"/>
            <a:ext cx="10515592" cy="4759880"/>
          </a:xfrm>
        </p:spPr>
        <p:txBody>
          <a:bodyPr>
            <a:noAutofit/>
          </a:bodyPr>
          <a:lstStyle/>
          <a:p>
            <a:pPr marL="0" indent="0">
              <a:buNone/>
            </a:pPr>
            <a:r>
              <a:rPr lang="en-US" sz="3800" b="1" baseline="30000" dirty="0"/>
              <a:t>21</a:t>
            </a:r>
            <a:r>
              <a:rPr lang="en-US" sz="3800" dirty="0"/>
              <a:t> “that all of them may be one, Father, just as you are in me and I am in you. May they also be in us so that the world may believe that you have sent me.”</a:t>
            </a:r>
          </a:p>
        </p:txBody>
      </p:sp>
    </p:spTree>
    <p:extLst>
      <p:ext uri="{BB962C8B-B14F-4D97-AF65-F5344CB8AC3E}">
        <p14:creationId xmlns:p14="http://schemas.microsoft.com/office/powerpoint/2010/main" val="1551072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8799"/>
            <a:ext cx="10222523" cy="4348163"/>
          </a:xfrm>
        </p:spPr>
        <p:txBody>
          <a:bodyPr/>
          <a:lstStyle/>
          <a:p>
            <a:pPr marL="0" indent="0">
              <a:buNone/>
            </a:pPr>
            <a:r>
              <a:rPr lang="en-US" sz="4400" dirty="0"/>
              <a:t>As we are sanctified and empowered with God for God, how can we engage other saints of other churches and denominations for the work of Christ Jesus?</a:t>
            </a: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b="1" dirty="0">
                <a:solidFill>
                  <a:schemeClr val="bg1"/>
                </a:solidFill>
              </a:rPr>
              <a:t>III. </a:t>
            </a:r>
            <a:r>
              <a:rPr lang="en-US" dirty="0">
                <a:solidFill>
                  <a:schemeClr val="bg1"/>
                </a:solidFill>
                <a:cs typeface="Arial" panose="020B0604020202020204" pitchFamily="34" charset="0"/>
              </a:rPr>
              <a:t>Shining to Intercede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(John 17:22-24, NIV)</a:t>
            </a:r>
            <a:endParaRPr lang="en-US" i="1" dirty="0">
              <a:solidFill>
                <a:schemeClr val="bg1"/>
              </a:solidFill>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323786" cy="4102925"/>
          </a:xfrm>
        </p:spPr>
        <p:txBody>
          <a:bodyPr>
            <a:noAutofit/>
          </a:bodyPr>
          <a:lstStyle/>
          <a:p>
            <a:pPr marL="0" indent="0">
              <a:buNone/>
            </a:pPr>
            <a:r>
              <a:rPr lang="en-US" sz="3600" b="1" baseline="30000" dirty="0"/>
              <a:t>22</a:t>
            </a:r>
            <a:r>
              <a:rPr lang="en-US" sz="3600" dirty="0"/>
              <a:t> “I have given them the glory that you gave me, that they may be one as we are one—</a:t>
            </a:r>
          </a:p>
          <a:p>
            <a:pPr marL="0" indent="0">
              <a:buNone/>
            </a:pPr>
            <a:r>
              <a:rPr lang="en-US" sz="3600" b="1" baseline="30000" dirty="0"/>
              <a:t>23</a:t>
            </a:r>
            <a:r>
              <a:rPr lang="en-US" sz="3600" dirty="0"/>
              <a:t> “I in them and you in me—so that they may be brought to complete unity. Then the world will know that you sent me and have loved them even as you have loved me.</a:t>
            </a:r>
          </a:p>
        </p:txBody>
      </p:sp>
    </p:spTree>
    <p:extLst>
      <p:ext uri="{BB962C8B-B14F-4D97-AF65-F5344CB8AC3E}">
        <p14:creationId xmlns:p14="http://schemas.microsoft.com/office/powerpoint/2010/main" val="350332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b="1" dirty="0">
                <a:solidFill>
                  <a:schemeClr val="bg1"/>
                </a:solidFill>
              </a:rPr>
              <a:t>III. </a:t>
            </a:r>
            <a:r>
              <a:rPr lang="en-US" dirty="0">
                <a:solidFill>
                  <a:schemeClr val="bg1"/>
                </a:solidFill>
                <a:cs typeface="Arial" panose="020B0604020202020204" pitchFamily="34" charset="0"/>
              </a:rPr>
              <a:t>Shining to Intercede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(John 17:22-24, NIV)</a:t>
            </a:r>
            <a:endParaRPr lang="en-US" i="1" dirty="0">
              <a:solidFill>
                <a:schemeClr val="bg1"/>
              </a:solidFill>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7"/>
            <a:ext cx="10323786" cy="3986427"/>
          </a:xfrm>
        </p:spPr>
        <p:txBody>
          <a:bodyPr>
            <a:noAutofit/>
          </a:bodyPr>
          <a:lstStyle/>
          <a:p>
            <a:pPr marL="0" indent="0">
              <a:buNone/>
            </a:pPr>
            <a:r>
              <a:rPr lang="en-US" sz="4000" b="1" baseline="30000" dirty="0"/>
              <a:t>24</a:t>
            </a:r>
            <a:r>
              <a:rPr lang="en-US" sz="4000" dirty="0"/>
              <a:t> “Father, I want those you have given me to be with me where I am, and to see my glory, the glory you have given me because you loved me before the creation of the world.”</a:t>
            </a:r>
          </a:p>
        </p:txBody>
      </p:sp>
    </p:spTree>
    <p:extLst>
      <p:ext uri="{BB962C8B-B14F-4D97-AF65-F5344CB8AC3E}">
        <p14:creationId xmlns:p14="http://schemas.microsoft.com/office/powerpoint/2010/main" val="246728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292255" cy="3504961"/>
          </a:xfrm>
        </p:spPr>
        <p:txBody>
          <a:bodyPr>
            <a:noAutofit/>
          </a:bodyPr>
          <a:lstStyle/>
          <a:p>
            <a:pPr marL="0" indent="0">
              <a:buNone/>
            </a:pPr>
            <a:r>
              <a:rPr lang="en-US" sz="4400" dirty="0"/>
              <a:t>The world is in need of light. What are we doing wrong in sharing the light, and what can we do to better shine and intercede for others in this world?</a:t>
            </a:r>
          </a:p>
        </p:txBody>
      </p:sp>
    </p:spTree>
    <p:extLst>
      <p:ext uri="{BB962C8B-B14F-4D97-AF65-F5344CB8AC3E}">
        <p14:creationId xmlns:p14="http://schemas.microsoft.com/office/powerpoint/2010/main" val="3581795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0" y="1843088"/>
            <a:ext cx="9903372" cy="4149499"/>
          </a:xfrm>
        </p:spPr>
        <p:txBody>
          <a:bodyPr>
            <a:noAutofit/>
          </a:bodyPr>
          <a:lstStyle/>
          <a:p>
            <a:pPr marL="0" indent="0">
              <a:buNone/>
            </a:pPr>
            <a:r>
              <a:rPr lang="en-US" sz="3600" dirty="0"/>
              <a:t>Lord, use us as Your vessels. Use us individually and collectively. Draw out of us anything that is not like You. Bind us together in love, just as the unity and love of the Godhead are bound together, so that we may serve You with humility and excellence. Lord, we love You. It is in the marvelous name of Jesus that we pray. Amen.</a:t>
            </a:r>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fontScale="92500"/>
          </a:bodyPr>
          <a:lstStyle/>
          <a:p>
            <a:r>
              <a:rPr lang="en-US" sz="4000" dirty="0"/>
              <a:t>While reading the Background Scripture, consider this thought: “Do I have a heart filled with gratitude and, if so, how do I show it?”</a:t>
            </a:r>
          </a:p>
          <a:p>
            <a:r>
              <a:rPr lang="en-US" sz="4000" dirty="0"/>
              <a:t>The lesson topic for Sunday, January 31, 2021, is “Women Speak Out.” The Devotional Reading is Joel 2:28-32, the Background Scriptures are Luke 2:36-38; Acts 1:12-14; 2:16-21; 21:8-9, and the Printed Texts are Luke 2:36-38; Acts 2:16-21; 21:8-9.</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TotalTime>
  <Words>1020</Words>
  <Application>Microsoft Macintosh PowerPoint</Application>
  <PresentationFormat>Widescreen</PresentationFormat>
  <Paragraphs>60</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WINTER QUARTER THEME:  “The Call of God in the New Testament”  UNIT II:  “Jesus and Calls in His Ministry”</vt:lpstr>
      <vt:lpstr>LESSON 8: Sunday, January 24, 2021</vt:lpstr>
      <vt:lpstr>Devotional Reading:  1 Timothy 2:1-7a  Background Scriptures:  John 17:14-24  Print Passages:  John 17:14-24</vt:lpstr>
      <vt:lpstr>KEY VERSE:</vt:lpstr>
      <vt:lpstr>LESSON AIMS:</vt:lpstr>
      <vt:lpstr>KEY TERMS:</vt:lpstr>
      <vt:lpstr>KEY TERMS:</vt:lpstr>
      <vt:lpstr>INTRODUCTION</vt:lpstr>
      <vt:lpstr>BIBLICAL CONTEXT</vt:lpstr>
      <vt:lpstr>PowerPoint Presentation</vt:lpstr>
      <vt:lpstr>I. Set Apart to Intercede  (John 17:14-16, NIV)  </vt:lpstr>
      <vt:lpstr>What Do You Think? </vt:lpstr>
      <vt:lpstr>II. Sanctified to Intercede  (John 17:17-21)</vt:lpstr>
      <vt:lpstr>II. Sanctified to Intercede  (John 17:17-21)</vt:lpstr>
      <vt:lpstr>What Do You Think? </vt:lpstr>
      <vt:lpstr>III. Shining to Intercede  (John 17:22-24, NIV)</vt:lpstr>
      <vt:lpstr>III. Shining to Intercede  (John 17:22-24, NIV)</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Joyce Evans</cp:lastModifiedBy>
  <cp:revision>102</cp:revision>
  <dcterms:created xsi:type="dcterms:W3CDTF">2020-10-13T22:27:56Z</dcterms:created>
  <dcterms:modified xsi:type="dcterms:W3CDTF">2020-12-17T18:37:17Z</dcterms:modified>
</cp:coreProperties>
</file>