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84" r:id="rId12"/>
    <p:sldId id="266" r:id="rId13"/>
    <p:sldId id="290" r:id="rId14"/>
    <p:sldId id="275" r:id="rId15"/>
    <p:sldId id="271" r:id="rId16"/>
    <p:sldId id="291" r:id="rId17"/>
    <p:sldId id="276" r:id="rId18"/>
    <p:sldId id="285" r:id="rId19"/>
    <p:sldId id="286" r:id="rId20"/>
    <p:sldId id="278" r:id="rId21"/>
    <p:sldId id="279"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7132"/>
    <p:restoredTop sz="95385"/>
  </p:normalViewPr>
  <p:slideViewPr>
    <p:cSldViewPr snapToGrid="0" snapToObjects="1">
      <p:cViewPr varScale="1">
        <p:scale>
          <a:sx n="73" d="100"/>
          <a:sy n="73" d="100"/>
        </p:scale>
        <p:origin x="224" y="2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12/17/20</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WINTER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WINTER QUARTER THEME: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God</a:t>
            </a:r>
            <a:br>
              <a:rPr lang="en-US" sz="5400" b="1" dirty="0">
                <a:solidFill>
                  <a:srgbClr val="074E97"/>
                </a:solidFill>
              </a:rPr>
            </a:br>
            <a:r>
              <a:rPr lang="en-US" sz="5400" b="1" dirty="0">
                <a:solidFill>
                  <a:srgbClr val="074E97"/>
                </a:solidFill>
              </a:rPr>
              <a:t>in the New Testament”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II: </a:t>
            </a:r>
            <a:br>
              <a:rPr lang="en" b="1" dirty="0">
                <a:solidFill>
                  <a:srgbClr val="074E97"/>
                </a:solidFill>
                <a:latin typeface="Arial" panose="020B0604020202020204" pitchFamily="34" charset="0"/>
                <a:cs typeface="Arial" panose="020B0604020202020204" pitchFamily="34" charset="0"/>
              </a:rPr>
            </a:br>
            <a:r>
              <a:rPr lang="en" sz="5400" dirty="0">
                <a:solidFill>
                  <a:srgbClr val="074E97"/>
                </a:solidFill>
                <a:latin typeface="Arial" panose="020B0604020202020204" pitchFamily="34" charset="0"/>
                <a:cs typeface="Arial" panose="020B0604020202020204" pitchFamily="34" charset="0"/>
              </a:rPr>
              <a:t>“</a:t>
            </a:r>
            <a:r>
              <a:rPr lang="en-US" sz="5400" b="1" dirty="0">
                <a:solidFill>
                  <a:srgbClr val="074E97"/>
                </a:solidFill>
              </a:rPr>
              <a:t>The Call of Women</a:t>
            </a:r>
            <a:r>
              <a:rPr lang="en" sz="5400" dirty="0">
                <a:solidFill>
                  <a:srgbClr val="074E97"/>
                </a:solidFill>
                <a:latin typeface="Arial" panose="020B0604020202020204" pitchFamily="34" charset="0"/>
                <a:cs typeface="Arial" panose="020B0604020202020204" pitchFamily="34" charset="0"/>
              </a:rPr>
              <a:t>”</a:t>
            </a:r>
            <a:endParaRPr lang="en-US" dirty="0">
              <a:solidFill>
                <a:srgbClr val="074E97"/>
              </a:solidFill>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5" y="1923432"/>
            <a:ext cx="4921723" cy="3892833"/>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3"/>
            <a:ext cx="10796236" cy="3840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b="1" dirty="0">
                <a:solidFill>
                  <a:schemeClr val="bg1"/>
                </a:solidFill>
              </a:rPr>
              <a:t>LESSON 9: Sunday, January 31,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838200" y="2765501"/>
            <a:ext cx="10363200" cy="3411461"/>
          </a:xfrm>
        </p:spPr>
        <p:txBody>
          <a:bodyPr>
            <a:normAutofit/>
          </a:bodyPr>
          <a:lstStyle/>
          <a:p>
            <a:r>
              <a:rPr lang="en-US" sz="4800" b="1" dirty="0"/>
              <a:t>Lesson Title: </a:t>
            </a:r>
            <a:r>
              <a:rPr lang="en-US" sz="4800" dirty="0"/>
              <a:t>“</a:t>
            </a:r>
            <a:r>
              <a:rPr lang="en-US" sz="4800" dirty="0">
                <a:cs typeface="Arial" panose="020B0604020202020204" pitchFamily="34" charset="0"/>
              </a:rPr>
              <a:t>Women Speak Out</a:t>
            </a:r>
            <a:r>
              <a:rPr lang="en-US" sz="4800" dirty="0"/>
              <a:t>” (</a:t>
            </a:r>
            <a:r>
              <a:rPr lang="en-US" sz="4800" i="1" dirty="0"/>
              <a:t>Faith Pathway</a:t>
            </a:r>
            <a:r>
              <a:rPr lang="en-US" sz="4800" dirty="0"/>
              <a:t>)</a:t>
            </a:r>
          </a:p>
          <a:p>
            <a:r>
              <a:rPr lang="en-US" sz="4800" b="1" dirty="0"/>
              <a:t>Lesson Title: </a:t>
            </a:r>
            <a:r>
              <a:rPr lang="en-US" sz="4800" dirty="0"/>
              <a:t>“Called as the Intercessor” (</a:t>
            </a:r>
            <a:r>
              <a:rPr lang="en-US" sz="4800" i="1" dirty="0"/>
              <a:t>Townsend Press SS Commentary</a:t>
            </a:r>
            <a:r>
              <a:rPr lang="en-US" sz="4800" dirty="0"/>
              <a:t>)</a:t>
            </a: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25066" y="938694"/>
            <a:ext cx="6475341" cy="5149871"/>
          </a:xfrm>
        </p:spPr>
        <p:txBody>
          <a:bodyPr>
            <a:normAutofit fontScale="90000"/>
          </a:bodyPr>
          <a:lstStyle/>
          <a:p>
            <a:pPr algn="ctr"/>
            <a:r>
              <a:rPr lang="en-US" sz="4000" b="1" dirty="0">
                <a:solidFill>
                  <a:srgbClr val="074E97"/>
                </a:solidFill>
                <a:latin typeface="Calibri" charset="0"/>
                <a:ea typeface="Calibri" charset="0"/>
                <a:cs typeface="Calibri" charset="0"/>
              </a:rPr>
              <a:t>Devotional Reading: </a:t>
            </a:r>
            <a:br>
              <a:rPr lang="en-US" sz="4000" dirty="0">
                <a:solidFill>
                  <a:srgbClr val="074E97"/>
                </a:solidFill>
                <a:latin typeface="Calibri" charset="0"/>
                <a:ea typeface="Calibri" charset="0"/>
                <a:cs typeface="Calibri" charset="0"/>
              </a:rPr>
            </a:br>
            <a:r>
              <a:rPr lang="en-US" sz="4000" b="1" dirty="0">
                <a:solidFill>
                  <a:srgbClr val="074E97"/>
                </a:solidFill>
              </a:rPr>
              <a:t>Joel 2:28-32</a:t>
            </a:r>
            <a:br>
              <a:rPr lang="en-US" sz="4000" dirty="0">
                <a:solidFill>
                  <a:srgbClr val="074E97"/>
                </a:solidFill>
                <a:latin typeface="Calibri" charset="0"/>
                <a:ea typeface="Calibri" charset="0"/>
                <a:cs typeface="Calibri" charset="0"/>
              </a:rPr>
            </a:b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Background Scriptures: </a:t>
            </a:r>
            <a:br>
              <a:rPr lang="en-US" sz="4000" dirty="0">
                <a:solidFill>
                  <a:srgbClr val="074E97"/>
                </a:solidFill>
                <a:latin typeface="Calibri" charset="0"/>
                <a:ea typeface="Calibri" charset="0"/>
                <a:cs typeface="Calibri" charset="0"/>
              </a:rPr>
            </a:br>
            <a:r>
              <a:rPr lang="en-US" sz="4000" b="1" dirty="0">
                <a:solidFill>
                  <a:srgbClr val="074E97"/>
                </a:solidFill>
              </a:rPr>
              <a:t>Luke 2:36-38; Acts 1:12-14; </a:t>
            </a:r>
            <a:br>
              <a:rPr lang="en-US" sz="4000" b="1" dirty="0">
                <a:solidFill>
                  <a:srgbClr val="074E97"/>
                </a:solidFill>
              </a:rPr>
            </a:br>
            <a:r>
              <a:rPr lang="en-US" sz="4000" b="1" dirty="0">
                <a:solidFill>
                  <a:srgbClr val="074E97"/>
                </a:solidFill>
              </a:rPr>
              <a:t>2:16-21; 21:8-9</a:t>
            </a:r>
            <a:br>
              <a:rPr lang="en-US" sz="4000" dirty="0">
                <a:solidFill>
                  <a:srgbClr val="074E97"/>
                </a:solidFill>
                <a:latin typeface="Calibri" charset="0"/>
                <a:ea typeface="Calibri" charset="0"/>
                <a:cs typeface="Calibri" charset="0"/>
              </a:rPr>
            </a:br>
            <a:br>
              <a:rPr lang="en-US" sz="4000" dirty="0">
                <a:solidFill>
                  <a:srgbClr val="074E97"/>
                </a:solidFill>
                <a:latin typeface="Calibri" charset="0"/>
                <a:ea typeface="Calibri" charset="0"/>
                <a:cs typeface="Calibri" charset="0"/>
              </a:rPr>
            </a:br>
            <a:r>
              <a:rPr lang="en-US" sz="4000" b="1" dirty="0">
                <a:solidFill>
                  <a:srgbClr val="074E97"/>
                </a:solidFill>
                <a:latin typeface="Calibri" charset="0"/>
                <a:ea typeface="Calibri" charset="0"/>
                <a:cs typeface="Calibri" charset="0"/>
              </a:rPr>
              <a:t>Print Passages: </a:t>
            </a:r>
            <a:br>
              <a:rPr lang="en-US" sz="4000" dirty="0">
                <a:solidFill>
                  <a:srgbClr val="074E97"/>
                </a:solidFill>
                <a:latin typeface="Calibri" charset="0"/>
                <a:ea typeface="Calibri" charset="0"/>
                <a:cs typeface="Calibri" charset="0"/>
              </a:rPr>
            </a:br>
            <a:r>
              <a:rPr lang="en-US" sz="4000" b="1" dirty="0">
                <a:solidFill>
                  <a:srgbClr val="074E97"/>
                </a:solidFill>
              </a:rPr>
              <a:t>Luke 2:36-38; </a:t>
            </a:r>
            <a:br>
              <a:rPr lang="en-US" sz="4000" b="1" dirty="0">
                <a:solidFill>
                  <a:srgbClr val="074E97"/>
                </a:solidFill>
              </a:rPr>
            </a:br>
            <a:r>
              <a:rPr lang="en-US" sz="4000" b="1" dirty="0">
                <a:solidFill>
                  <a:srgbClr val="074E97"/>
                </a:solidFill>
              </a:rPr>
              <a:t>Acts 2:16-21; 21:8-9</a:t>
            </a:r>
            <a:endParaRPr lang="en-US" sz="4800" dirty="0">
              <a:solidFill>
                <a:srgbClr val="074E97"/>
              </a:solidFill>
              <a:latin typeface="Calibri" charset="0"/>
              <a:ea typeface="Calibri" charset="0"/>
              <a:cs typeface="Calibri"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7"/>
            <a:ext cx="11300223" cy="5520417"/>
            <a:chOff x="557560" y="972458"/>
            <a:chExt cx="11300223" cy="5276968"/>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907750"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838200" y="1690688"/>
            <a:ext cx="10515600" cy="4486275"/>
          </a:xfrm>
        </p:spPr>
        <p:txBody>
          <a:bodyPr>
            <a:noAutofit/>
          </a:bodyPr>
          <a:lstStyle/>
          <a:p>
            <a:r>
              <a:rPr lang="en-US" sz="3600" dirty="0"/>
              <a:t>It shall come to pass in the last days, saith God, I will pour out of my Spirit upon all flesh: and your sons and your daughters shall prophesy, and your young men shall see visions, and your old men shall dream dreams. (Acts 2:17, KJV)</a:t>
            </a:r>
          </a:p>
          <a:p>
            <a:r>
              <a:rPr lang="en-US" sz="3600" dirty="0"/>
              <a:t>“‘In the last days, God says, I will pour out my Spirit on all people. Your sons and daughters will prophesy, your young men will see visions, your old men will dream dreams.’” (Acts 2:17, NIV)</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50097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685800" y="1717289"/>
            <a:ext cx="10668000" cy="4202166"/>
          </a:xfrm>
        </p:spPr>
        <p:txBody>
          <a:bodyPr>
            <a:normAutofit lnSpcReduction="10000"/>
          </a:bodyPr>
          <a:lstStyle/>
          <a:p>
            <a:pPr marL="0" lvl="0" indent="0">
              <a:buNone/>
            </a:pPr>
            <a:r>
              <a:rPr lang="en-US" sz="4300" dirty="0"/>
              <a:t>As a result of experiencing this lesson, you should be able to do these things:</a:t>
            </a:r>
            <a:r>
              <a:rPr lang="en-US" dirty="0"/>
              <a:t> </a:t>
            </a:r>
          </a:p>
          <a:p>
            <a:r>
              <a:rPr lang="en-US" sz="3600" dirty="0"/>
              <a:t>Examine how God called and empowered women to proclaim His message.</a:t>
            </a:r>
          </a:p>
          <a:p>
            <a:r>
              <a:rPr lang="en-US" sz="3600" dirty="0"/>
              <a:t>Arm the contributions of godly women to the church’s mission.</a:t>
            </a:r>
          </a:p>
          <a:p>
            <a:r>
              <a:rPr lang="en-US" sz="3600" dirty="0"/>
              <a:t>Advocate for greater recognition of God-called women in the church.</a:t>
            </a: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2598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723899" y="1504219"/>
            <a:ext cx="10493829" cy="4667981"/>
          </a:xfrm>
        </p:spPr>
        <p:txBody>
          <a:bodyPr anchor="t">
            <a:noAutofit/>
          </a:bodyPr>
          <a:lstStyle/>
          <a:p>
            <a:r>
              <a:rPr lang="en-US" sz="3200" b="1" dirty="0">
                <a:solidFill>
                  <a:srgbClr val="074E97"/>
                </a:solidFill>
              </a:rPr>
              <a:t>Dreams </a:t>
            </a:r>
            <a:r>
              <a:rPr lang="en-US" sz="3200" dirty="0">
                <a:solidFill>
                  <a:srgbClr val="074E97"/>
                </a:solidFill>
              </a:rPr>
              <a:t>(Acts 2:17)—</a:t>
            </a:r>
            <a:r>
              <a:rPr lang="en-US" sz="3200" dirty="0"/>
              <a:t>Greek: </a:t>
            </a:r>
            <a:r>
              <a:rPr lang="en-US" sz="3200" dirty="0" err="1"/>
              <a:t>enupnion</a:t>
            </a:r>
            <a:r>
              <a:rPr lang="en-US" sz="3200" dirty="0"/>
              <a:t> (</a:t>
            </a:r>
            <a:r>
              <a:rPr lang="en-US" sz="3200" dirty="0" err="1"/>
              <a:t>en</a:t>
            </a:r>
            <a:r>
              <a:rPr lang="en-US" sz="3200" dirty="0"/>
              <a:t>-</a:t>
            </a:r>
            <a:r>
              <a:rPr lang="en-US" sz="3200" dirty="0" err="1"/>
              <a:t>oop</a:t>
            </a:r>
            <a:r>
              <a:rPr lang="en-US" sz="3200" dirty="0"/>
              <a:t>’-nee-on): visions.</a:t>
            </a:r>
          </a:p>
          <a:p>
            <a:r>
              <a:rPr lang="en-US" sz="3200" b="1" dirty="0">
                <a:solidFill>
                  <a:srgbClr val="074E97"/>
                </a:solidFill>
              </a:rPr>
              <a:t>Prayers </a:t>
            </a:r>
            <a:r>
              <a:rPr lang="en-US" sz="3200" dirty="0">
                <a:solidFill>
                  <a:srgbClr val="074E97"/>
                </a:solidFill>
              </a:rPr>
              <a:t>(Luke 2:37)—</a:t>
            </a:r>
            <a:r>
              <a:rPr lang="en-US" sz="3200" dirty="0"/>
              <a:t>Greek: </a:t>
            </a:r>
            <a:r>
              <a:rPr lang="en-US" sz="3200" dirty="0" err="1"/>
              <a:t>deésis</a:t>
            </a:r>
            <a:r>
              <a:rPr lang="en-US" sz="3200" dirty="0"/>
              <a:t> (</a:t>
            </a:r>
            <a:r>
              <a:rPr lang="en-US" sz="3200" dirty="0" err="1"/>
              <a:t>deh</a:t>
            </a:r>
            <a:r>
              <a:rPr lang="en-US" sz="3200" dirty="0"/>
              <a:t>’-ay-sis): supplications; entreaties; “praying” (NIV). </a:t>
            </a:r>
          </a:p>
          <a:p>
            <a:r>
              <a:rPr lang="en-US" sz="3200" b="1" dirty="0">
                <a:solidFill>
                  <a:srgbClr val="074E97"/>
                </a:solidFill>
              </a:rPr>
              <a:t>Prophesy </a:t>
            </a:r>
            <a:r>
              <a:rPr lang="en-US" sz="3200" dirty="0">
                <a:solidFill>
                  <a:srgbClr val="074E97"/>
                </a:solidFill>
              </a:rPr>
              <a:t>(Acts 2:17)—</a:t>
            </a:r>
            <a:r>
              <a:rPr lang="en-US" sz="3200" dirty="0"/>
              <a:t>Greek: </a:t>
            </a:r>
            <a:r>
              <a:rPr lang="en-US" sz="3200" dirty="0" err="1"/>
              <a:t>prophéteuó</a:t>
            </a:r>
            <a:r>
              <a:rPr lang="en-US" sz="3200" dirty="0"/>
              <a:t> (prof-ate-</a:t>
            </a:r>
            <a:r>
              <a:rPr lang="en-US" sz="3200" dirty="0" err="1"/>
              <a:t>yoo</a:t>
            </a:r>
            <a:r>
              <a:rPr lang="en-US" sz="3200" dirty="0"/>
              <a:t>’-o): to foretell, predict, speak forth by divine inspirations.</a:t>
            </a:r>
          </a:p>
          <a:p>
            <a:r>
              <a:rPr lang="en-US" sz="3200" b="1" dirty="0">
                <a:solidFill>
                  <a:srgbClr val="074E97"/>
                </a:solidFill>
              </a:rPr>
              <a:t>Prophetess </a:t>
            </a:r>
            <a:r>
              <a:rPr lang="en-US" sz="3200" dirty="0">
                <a:solidFill>
                  <a:srgbClr val="074E97"/>
                </a:solidFill>
              </a:rPr>
              <a:t>(Luke 2:36)—</a:t>
            </a:r>
            <a:r>
              <a:rPr lang="en-US" sz="3200" dirty="0"/>
              <a:t>Greek: </a:t>
            </a:r>
            <a:r>
              <a:rPr lang="en-US" sz="3200" dirty="0" err="1"/>
              <a:t>prophétis</a:t>
            </a:r>
            <a:r>
              <a:rPr lang="en-US" sz="3200" dirty="0"/>
              <a:t> (prof-ay’-tis): a female who declares or interprets oracles; a female “prophet” (NIV).</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423745"/>
            <a:ext cx="11300222" cy="6036908"/>
            <a:chOff x="557560" y="423745"/>
            <a:chExt cx="11300222" cy="603690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908903"/>
              <a:ext cx="10796236" cy="555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192931"/>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702128" y="1176583"/>
            <a:ext cx="10651671" cy="5147038"/>
          </a:xfrm>
        </p:spPr>
        <p:txBody>
          <a:bodyPr>
            <a:noAutofit/>
          </a:bodyPr>
          <a:lstStyle/>
          <a:p>
            <a:r>
              <a:rPr lang="en-US" sz="3600" b="1" dirty="0">
                <a:solidFill>
                  <a:srgbClr val="074E97"/>
                </a:solidFill>
              </a:rPr>
              <a:t>Redemption </a:t>
            </a:r>
            <a:r>
              <a:rPr lang="en-US" sz="3600" dirty="0">
                <a:solidFill>
                  <a:srgbClr val="074E97"/>
                </a:solidFill>
              </a:rPr>
              <a:t>(Luke 2:38)—</a:t>
            </a:r>
            <a:r>
              <a:rPr lang="en-US" sz="3600" dirty="0"/>
              <a:t>Greek: </a:t>
            </a:r>
            <a:r>
              <a:rPr lang="en-US" sz="3600" dirty="0" err="1"/>
              <a:t>lutrósis</a:t>
            </a:r>
            <a:r>
              <a:rPr lang="en-US" sz="3600" dirty="0"/>
              <a:t> (loo’-</a:t>
            </a:r>
            <a:r>
              <a:rPr lang="en-US" sz="3600" dirty="0" err="1"/>
              <a:t>tro</a:t>
            </a:r>
            <a:r>
              <a:rPr lang="en-US" sz="3600" dirty="0"/>
              <a:t>-sis): in the Old Testament: ransoming from imprisonment for debt, or from slavery; release from national misfortune, etc.; liberation; deliverance; release.</a:t>
            </a:r>
          </a:p>
          <a:p>
            <a:r>
              <a:rPr lang="en-US" sz="3600" b="1" dirty="0">
                <a:solidFill>
                  <a:srgbClr val="074E97"/>
                </a:solidFill>
              </a:rPr>
              <a:t>Servants </a:t>
            </a:r>
            <a:r>
              <a:rPr lang="en-US" sz="3600" dirty="0">
                <a:solidFill>
                  <a:srgbClr val="074E97"/>
                </a:solidFill>
              </a:rPr>
              <a:t>(Acts 2:18)—</a:t>
            </a:r>
            <a:r>
              <a:rPr lang="en-US" sz="3600" dirty="0"/>
              <a:t>Greek: </a:t>
            </a:r>
            <a:r>
              <a:rPr lang="en-US" sz="3600" dirty="0" err="1"/>
              <a:t>doulos</a:t>
            </a:r>
            <a:r>
              <a:rPr lang="en-US" sz="3600" dirty="0"/>
              <a:t> (doo’-los): slaves; persons who are enslaved.</a:t>
            </a:r>
          </a:p>
          <a:p>
            <a:r>
              <a:rPr lang="en-US" sz="3600" b="1" dirty="0">
                <a:solidFill>
                  <a:srgbClr val="074E97"/>
                </a:solidFill>
              </a:rPr>
              <a:t>Widow </a:t>
            </a:r>
            <a:r>
              <a:rPr lang="en-US" sz="3600" dirty="0">
                <a:solidFill>
                  <a:srgbClr val="074E97"/>
                </a:solidFill>
              </a:rPr>
              <a:t>(Luke 2:37)—</a:t>
            </a:r>
            <a:r>
              <a:rPr lang="en-US" sz="3600" dirty="0"/>
              <a:t>Greek: </a:t>
            </a:r>
            <a:r>
              <a:rPr lang="en-US" sz="3600" dirty="0" err="1"/>
              <a:t>chéra</a:t>
            </a:r>
            <a:r>
              <a:rPr lang="en-US" sz="3600" dirty="0"/>
              <a:t> (</a:t>
            </a:r>
            <a:r>
              <a:rPr lang="en-US" sz="3600" dirty="0" err="1"/>
              <a:t>khay</a:t>
            </a:r>
            <a:r>
              <a:rPr lang="en-US" sz="3600" dirty="0"/>
              <a:t>’-rah): a woman whose husband has died.</a:t>
            </a:r>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fontScale="90000"/>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D041E5-170C-C947-9D70-D8788C129FFD}"/>
              </a:ext>
            </a:extLst>
          </p:cNvPr>
          <p:cNvSpPr>
            <a:spLocks noGrp="1"/>
          </p:cNvSpPr>
          <p:nvPr>
            <p:ph idx="1"/>
          </p:nvPr>
        </p:nvSpPr>
        <p:spPr/>
        <p:txBody>
          <a:bodyPr/>
          <a:lstStyle/>
          <a:p>
            <a:endParaRPr lang="en-US"/>
          </a:p>
        </p:txBody>
      </p:sp>
      <p:grpSp>
        <p:nvGrpSpPr>
          <p:cNvPr id="4" name="Group 3">
            <a:extLst>
              <a:ext uri="{FF2B5EF4-FFF2-40B4-BE49-F238E27FC236}">
                <a16:creationId xmlns:a16="http://schemas.microsoft.com/office/drawing/2014/main" id="{7FB0D978-D6E5-5A46-9C20-DF83F4905135}"/>
              </a:ext>
            </a:extLst>
          </p:cNvPr>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B82CD9F5-B0E8-5943-8B24-C0B5DDBCE728}"/>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FA58D56-E3F2-E640-8B45-DFB719A8E162}"/>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33FF3053-CAAB-8E45-A55F-68C4ABCE796D}"/>
              </a:ext>
            </a:extLst>
          </p:cNvPr>
          <p:cNvSpPr txBox="1">
            <a:spLocks/>
          </p:cNvSpPr>
          <p:nvPr/>
        </p:nvSpPr>
        <p:spPr>
          <a:xfrm>
            <a:off x="557560" y="281213"/>
            <a:ext cx="11137900" cy="12858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ANALYSIS OF THE BIBLICAL TEXT </a:t>
            </a:r>
          </a:p>
          <a:p>
            <a:r>
              <a:rPr lang="en-US" b="1" dirty="0">
                <a:solidFill>
                  <a:schemeClr val="bg1"/>
                </a:solidFill>
              </a:rPr>
              <a:t>(Lesson Outline)</a:t>
            </a:r>
            <a:endParaRPr lang="en-US" dirty="0">
              <a:solidFill>
                <a:schemeClr val="bg1"/>
              </a:solidFill>
            </a:endParaRPr>
          </a:p>
        </p:txBody>
      </p:sp>
      <p:sp>
        <p:nvSpPr>
          <p:cNvPr id="8" name="Content Placeholder 2">
            <a:extLst>
              <a:ext uri="{FF2B5EF4-FFF2-40B4-BE49-F238E27FC236}">
                <a16:creationId xmlns:a16="http://schemas.microsoft.com/office/drawing/2014/main" id="{CD2468EB-3CB3-D14D-AD0B-4EAEB220DAE7}"/>
              </a:ext>
            </a:extLst>
          </p:cNvPr>
          <p:cNvSpPr txBox="1">
            <a:spLocks/>
          </p:cNvSpPr>
          <p:nvPr/>
        </p:nvSpPr>
        <p:spPr>
          <a:xfrm>
            <a:off x="726690" y="2074127"/>
            <a:ext cx="10515600" cy="3916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100000"/>
              </a:lnSpc>
              <a:buFont typeface="Arial" panose="020B0604020202020204" pitchFamily="34" charset="0"/>
              <a:buAutoNum type="romanUcPeriod"/>
            </a:pPr>
            <a:r>
              <a:rPr lang="en-US" sz="4000" dirty="0">
                <a:latin typeface="Arial" panose="020B0604020202020204" pitchFamily="34" charset="0"/>
                <a:cs typeface="Arial" panose="020B0604020202020204" pitchFamily="34" charset="0"/>
              </a:rPr>
              <a:t>Anna Serves Prophetically (Luke 2:36-38)</a:t>
            </a:r>
          </a:p>
          <a:p>
            <a:pPr marL="514350" indent="-514350">
              <a:lnSpc>
                <a:spcPct val="100000"/>
              </a:lnSpc>
              <a:buFont typeface="Arial" panose="020B0604020202020204" pitchFamily="34" charset="0"/>
              <a:buAutoNum type="romanUcPeriod"/>
            </a:pPr>
            <a:r>
              <a:rPr lang="en-US" sz="4000" dirty="0">
                <a:latin typeface="Arial" panose="020B0604020202020204" pitchFamily="34" charset="0"/>
                <a:cs typeface="Arial" panose="020B0604020202020204" pitchFamily="34" charset="0"/>
              </a:rPr>
              <a:t>All Shall Prophesy (Acts 2:16-21)</a:t>
            </a:r>
          </a:p>
          <a:p>
            <a:pPr marL="514350" indent="-514350">
              <a:lnSpc>
                <a:spcPct val="100000"/>
              </a:lnSpc>
              <a:buFont typeface="Arial" panose="020B0604020202020204" pitchFamily="34" charset="0"/>
              <a:buAutoNum type="romanUcPeriod"/>
            </a:pPr>
            <a:r>
              <a:rPr lang="en-US" sz="4000" dirty="0">
                <a:latin typeface="Arial" panose="020B0604020202020204" pitchFamily="34" charset="0"/>
                <a:cs typeface="Arial" panose="020B0604020202020204" pitchFamily="34" charset="0"/>
              </a:rPr>
              <a:t> And More Shall Prophesy (Acts 21:8-9)</a:t>
            </a:r>
          </a:p>
        </p:txBody>
      </p:sp>
    </p:spTree>
    <p:extLst>
      <p:ext uri="{BB962C8B-B14F-4D97-AF65-F5344CB8AC3E}">
        <p14:creationId xmlns:p14="http://schemas.microsoft.com/office/powerpoint/2010/main" val="178442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431800" y="365125"/>
            <a:ext cx="11137900" cy="1285875"/>
          </a:xfrm>
        </p:spPr>
        <p:txBody>
          <a:bodyPr>
            <a:normAutofit fontScale="90000"/>
          </a:bodyPr>
          <a:lstStyle/>
          <a:p>
            <a:pPr lvl="0"/>
            <a:r>
              <a:rPr lang="en-US" dirty="0">
                <a:solidFill>
                  <a:schemeClr val="bg1"/>
                </a:solidFill>
                <a:cs typeface="Arial" panose="020B0604020202020204" pitchFamily="34" charset="0"/>
              </a:rPr>
              <a:t>I. Anna Serves Prophetically </a:t>
            </a:r>
            <a:br>
              <a:rPr lang="en-US" dirty="0">
                <a:solidFill>
                  <a:schemeClr val="bg1"/>
                </a:solidFill>
                <a:cs typeface="Arial" panose="020B0604020202020204" pitchFamily="34" charset="0"/>
              </a:rPr>
            </a:br>
            <a:r>
              <a:rPr lang="en-US" i="1" dirty="0">
                <a:solidFill>
                  <a:schemeClr val="bg1"/>
                </a:solidFill>
                <a:cs typeface="Arial" panose="020B0604020202020204" pitchFamily="34" charset="0"/>
              </a:rPr>
              <a:t>(Luke 2:36-38, NIV)</a:t>
            </a:r>
            <a:endParaRPr lang="en-US" i="1"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726690" y="2074127"/>
            <a:ext cx="10515600" cy="3916762"/>
          </a:xfrm>
        </p:spPr>
        <p:txBody>
          <a:bodyPr>
            <a:normAutofit/>
          </a:bodyPr>
          <a:lstStyle/>
          <a:p>
            <a:pPr marL="0" indent="0">
              <a:buNone/>
            </a:pPr>
            <a:r>
              <a:rPr lang="en-US" sz="3600" b="1" baseline="30000" dirty="0"/>
              <a:t>36</a:t>
            </a:r>
            <a:r>
              <a:rPr lang="en-US" sz="3600" dirty="0"/>
              <a:t> There was also a prophet, Anna, the daughter of Penuel, of the tribe of Asher. She was very old; she had lived with her husband seven years after her marriage,</a:t>
            </a:r>
          </a:p>
          <a:p>
            <a:pPr marL="0" indent="0">
              <a:buNone/>
            </a:pPr>
            <a:r>
              <a:rPr lang="en-US" sz="3600" b="1" baseline="30000" dirty="0"/>
              <a:t>37</a:t>
            </a:r>
            <a:r>
              <a:rPr lang="en-US" sz="3600" dirty="0"/>
              <a:t> and then was a widow until she was eighty- four. She never left the temple but worshiped night and day, fasting and praying.</a:t>
            </a:r>
          </a:p>
        </p:txBody>
      </p:sp>
    </p:spTree>
    <p:extLst>
      <p:ext uri="{BB962C8B-B14F-4D97-AF65-F5344CB8AC3E}">
        <p14:creationId xmlns:p14="http://schemas.microsoft.com/office/powerpoint/2010/main" val="4198350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431800" y="365125"/>
            <a:ext cx="11137900" cy="1285875"/>
          </a:xfrm>
        </p:spPr>
        <p:txBody>
          <a:bodyPr>
            <a:normAutofit fontScale="90000"/>
          </a:bodyPr>
          <a:lstStyle/>
          <a:p>
            <a:pPr lvl="0"/>
            <a:r>
              <a:rPr lang="en-US" dirty="0">
                <a:solidFill>
                  <a:schemeClr val="bg1"/>
                </a:solidFill>
                <a:cs typeface="Arial" panose="020B0604020202020204" pitchFamily="34" charset="0"/>
              </a:rPr>
              <a:t>I. Anna Serves Prophetically </a:t>
            </a:r>
            <a:br>
              <a:rPr lang="en-US" dirty="0">
                <a:solidFill>
                  <a:schemeClr val="bg1"/>
                </a:solidFill>
                <a:cs typeface="Arial" panose="020B0604020202020204" pitchFamily="34" charset="0"/>
              </a:rPr>
            </a:br>
            <a:r>
              <a:rPr lang="en-US" i="1" dirty="0">
                <a:solidFill>
                  <a:schemeClr val="bg1"/>
                </a:solidFill>
                <a:cs typeface="Arial" panose="020B0604020202020204" pitchFamily="34" charset="0"/>
              </a:rPr>
              <a:t>(Luke 2:36-38, NIV)</a:t>
            </a:r>
            <a:endParaRPr lang="en-US" i="1"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726690" y="2074127"/>
            <a:ext cx="10515600" cy="3916762"/>
          </a:xfrm>
        </p:spPr>
        <p:txBody>
          <a:bodyPr>
            <a:normAutofit/>
          </a:bodyPr>
          <a:lstStyle/>
          <a:p>
            <a:pPr marL="0" indent="0">
              <a:buNone/>
            </a:pPr>
            <a:r>
              <a:rPr lang="en-US" sz="3600" b="1" baseline="30000" dirty="0"/>
              <a:t>38</a:t>
            </a:r>
            <a:r>
              <a:rPr lang="en-US" sz="3600" dirty="0"/>
              <a:t> Coming up to them at that very moment, she gave thanks to God and spoke about the child to all who were looking forward to the redemption of Jerusalem.</a:t>
            </a:r>
          </a:p>
        </p:txBody>
      </p:sp>
    </p:spTree>
    <p:extLst>
      <p:ext uri="{BB962C8B-B14F-4D97-AF65-F5344CB8AC3E}">
        <p14:creationId xmlns:p14="http://schemas.microsoft.com/office/powerpoint/2010/main" val="3878122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838200" y="2217661"/>
            <a:ext cx="10276490" cy="3133918"/>
          </a:xfrm>
        </p:spPr>
        <p:txBody>
          <a:bodyPr>
            <a:noAutofit/>
          </a:bodyPr>
          <a:lstStyle/>
          <a:p>
            <a:pPr marL="0" indent="0">
              <a:buNone/>
            </a:pPr>
            <a:r>
              <a:rPr lang="en-US" sz="4400" dirty="0"/>
              <a:t>How do you react when you finally receive a long- awaited answer to prayer?</a:t>
            </a:r>
          </a:p>
        </p:txBody>
      </p:sp>
    </p:spTree>
    <p:extLst>
      <p:ext uri="{BB962C8B-B14F-4D97-AF65-F5344CB8AC3E}">
        <p14:creationId xmlns:p14="http://schemas.microsoft.com/office/powerpoint/2010/main" val="2812734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745184"/>
            <a:chOff x="557560" y="892098"/>
            <a:chExt cx="11300221" cy="574518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19"/>
              <a:ext cx="10796236" cy="513086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a:xfrm>
            <a:off x="557568" y="365125"/>
            <a:ext cx="10417098" cy="1082675"/>
          </a:xfrm>
        </p:spPr>
        <p:txBody>
          <a:bodyPr>
            <a:normAutofit fontScale="90000"/>
          </a:bodyPr>
          <a:lstStyle/>
          <a:p>
            <a:r>
              <a:rPr lang="en-US" b="1" dirty="0">
                <a:solidFill>
                  <a:schemeClr val="bg1"/>
                </a:solidFill>
              </a:rPr>
              <a:t>II. </a:t>
            </a:r>
            <a:r>
              <a:rPr lang="en-US" dirty="0">
                <a:solidFill>
                  <a:schemeClr val="bg1"/>
                </a:solidFill>
                <a:cs typeface="Arial" panose="020B0604020202020204" pitchFamily="34" charset="0"/>
              </a:rPr>
              <a:t>All Shall Prophesy </a:t>
            </a:r>
            <a:br>
              <a:rPr lang="en-US" dirty="0">
                <a:solidFill>
                  <a:schemeClr val="bg1"/>
                </a:solidFill>
                <a:cs typeface="Arial" panose="020B0604020202020204" pitchFamily="34" charset="0"/>
              </a:rPr>
            </a:br>
            <a:r>
              <a:rPr lang="en-US" i="1" dirty="0">
                <a:solidFill>
                  <a:schemeClr val="bg1"/>
                </a:solidFill>
                <a:cs typeface="Arial" panose="020B0604020202020204" pitchFamily="34" charset="0"/>
              </a:rPr>
              <a:t>(Acts 2:16-21, NIV)</a:t>
            </a:r>
            <a:endParaRPr lang="en-US" i="1" dirty="0">
              <a:solidFill>
                <a:schemeClr val="bg1"/>
              </a:solidFill>
            </a:endParaRPr>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5" y="1758462"/>
            <a:ext cx="10515592" cy="4759880"/>
          </a:xfrm>
        </p:spPr>
        <p:txBody>
          <a:bodyPr>
            <a:noAutofit/>
          </a:bodyPr>
          <a:lstStyle/>
          <a:p>
            <a:pPr marL="0" indent="0">
              <a:buNone/>
            </a:pPr>
            <a:r>
              <a:rPr lang="en-US" sz="3600" b="1" baseline="30000" dirty="0"/>
              <a:t>16</a:t>
            </a:r>
            <a:r>
              <a:rPr lang="en-US" sz="3600" dirty="0"/>
              <a:t> “No, this is what was spoken by the prophet Joel:</a:t>
            </a:r>
          </a:p>
          <a:p>
            <a:pPr marL="0" indent="0">
              <a:buNone/>
            </a:pPr>
            <a:r>
              <a:rPr lang="en-US" sz="3600" b="1" baseline="30000" dirty="0"/>
              <a:t>17</a:t>
            </a:r>
            <a:r>
              <a:rPr lang="en-US" sz="3600" dirty="0"/>
              <a:t> “‘In the last days, God says, I will pour out my Spirit on all people. Your sons and daughters will prophesy, your young men will see visions, your old men will dream dreams.</a:t>
            </a:r>
          </a:p>
          <a:p>
            <a:pPr marL="0" indent="0">
              <a:buNone/>
            </a:pPr>
            <a:r>
              <a:rPr lang="en-US" sz="3600" b="1" baseline="30000" dirty="0"/>
              <a:t>18</a:t>
            </a:r>
            <a:r>
              <a:rPr lang="en-US" sz="3600" dirty="0"/>
              <a:t> “‘Even on my servants, both men and women, I will pour out my Spirit in those days, and they will prophesy.</a:t>
            </a:r>
          </a:p>
        </p:txBody>
      </p:sp>
    </p:spTree>
    <p:extLst>
      <p:ext uri="{BB962C8B-B14F-4D97-AF65-F5344CB8AC3E}">
        <p14:creationId xmlns:p14="http://schemas.microsoft.com/office/powerpoint/2010/main" val="2475504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92098"/>
            <a:ext cx="11300221" cy="5745184"/>
            <a:chOff x="557560" y="892098"/>
            <a:chExt cx="11300221" cy="574518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19"/>
              <a:ext cx="10796236" cy="513086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D1FAF3AE-BBA5-E14B-93BE-5802EFD082E0}"/>
              </a:ext>
            </a:extLst>
          </p:cNvPr>
          <p:cNvSpPr>
            <a:spLocks noGrp="1"/>
          </p:cNvSpPr>
          <p:nvPr>
            <p:ph type="title"/>
          </p:nvPr>
        </p:nvSpPr>
        <p:spPr>
          <a:xfrm>
            <a:off x="557568" y="365125"/>
            <a:ext cx="10417098" cy="1082675"/>
          </a:xfrm>
        </p:spPr>
        <p:txBody>
          <a:bodyPr>
            <a:normAutofit fontScale="90000"/>
          </a:bodyPr>
          <a:lstStyle/>
          <a:p>
            <a:r>
              <a:rPr lang="en-US" b="1" dirty="0">
                <a:solidFill>
                  <a:schemeClr val="bg1"/>
                </a:solidFill>
              </a:rPr>
              <a:t>II. </a:t>
            </a:r>
            <a:r>
              <a:rPr lang="en-US" dirty="0">
                <a:solidFill>
                  <a:schemeClr val="bg1"/>
                </a:solidFill>
                <a:cs typeface="Arial" panose="020B0604020202020204" pitchFamily="34" charset="0"/>
              </a:rPr>
              <a:t>All Shall Prophesy </a:t>
            </a:r>
            <a:br>
              <a:rPr lang="en-US" dirty="0">
                <a:solidFill>
                  <a:schemeClr val="bg1"/>
                </a:solidFill>
                <a:cs typeface="Arial" panose="020B0604020202020204" pitchFamily="34" charset="0"/>
              </a:rPr>
            </a:br>
            <a:r>
              <a:rPr lang="en-US" i="1" dirty="0">
                <a:solidFill>
                  <a:schemeClr val="bg1"/>
                </a:solidFill>
                <a:cs typeface="Arial" panose="020B0604020202020204" pitchFamily="34" charset="0"/>
              </a:rPr>
              <a:t>(Acts 2:16-21, NIV)</a:t>
            </a:r>
            <a:endParaRPr lang="en-US" i="1" dirty="0">
              <a:solidFill>
                <a:schemeClr val="bg1"/>
              </a:solidFill>
            </a:endParaRPr>
          </a:p>
        </p:txBody>
      </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5" y="1758462"/>
            <a:ext cx="10515592" cy="4759880"/>
          </a:xfrm>
        </p:spPr>
        <p:txBody>
          <a:bodyPr>
            <a:noAutofit/>
          </a:bodyPr>
          <a:lstStyle/>
          <a:p>
            <a:pPr marL="0" indent="0">
              <a:buNone/>
            </a:pPr>
            <a:r>
              <a:rPr lang="en-US" sz="3600" b="1" baseline="30000" dirty="0"/>
              <a:t>19</a:t>
            </a:r>
            <a:r>
              <a:rPr lang="en-US" sz="3600" dirty="0"/>
              <a:t> “‘I will show wonders in the heavens above and signs on the earth below, blood and fire and billows of smoke.</a:t>
            </a:r>
          </a:p>
          <a:p>
            <a:pPr marL="0" indent="0">
              <a:buNone/>
            </a:pPr>
            <a:r>
              <a:rPr lang="en-US" sz="3600" b="1" baseline="30000" dirty="0"/>
              <a:t>20</a:t>
            </a:r>
            <a:r>
              <a:rPr lang="en-US" sz="3600" dirty="0"/>
              <a:t> “‘The sun will be turned to darkness and the moon to blood before the coming of the great and glorious day of the Lord.</a:t>
            </a:r>
          </a:p>
          <a:p>
            <a:pPr marL="0" indent="0">
              <a:buNone/>
            </a:pPr>
            <a:r>
              <a:rPr lang="en-US" sz="3600" b="1" baseline="30000" dirty="0"/>
              <a:t>21</a:t>
            </a:r>
            <a:r>
              <a:rPr lang="en-US" sz="3600" dirty="0"/>
              <a:t> “‘And everyone who calls on the name of the Lord will be saved.’”</a:t>
            </a:r>
            <a:r>
              <a:rPr lang="en-US" sz="4800" dirty="0"/>
              <a:t> </a:t>
            </a:r>
            <a:endParaRPr lang="en-US" sz="3600" dirty="0"/>
          </a:p>
        </p:txBody>
      </p:sp>
    </p:spTree>
    <p:extLst>
      <p:ext uri="{BB962C8B-B14F-4D97-AF65-F5344CB8AC3E}">
        <p14:creationId xmlns:p14="http://schemas.microsoft.com/office/powerpoint/2010/main" val="3634989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1828799"/>
            <a:ext cx="10222523" cy="4348163"/>
          </a:xfrm>
        </p:spPr>
        <p:txBody>
          <a:bodyPr/>
          <a:lstStyle/>
          <a:p>
            <a:pPr marL="0" indent="0">
              <a:buNone/>
            </a:pPr>
            <a:r>
              <a:rPr lang="en-US" sz="4400" dirty="0"/>
              <a:t>Do you take advantage of opportunities to share your faith or experiences concerning Jesus to those you meet? Why or why not?</a:t>
            </a:r>
          </a:p>
        </p:txBody>
      </p:sp>
    </p:spTree>
    <p:extLst>
      <p:ext uri="{BB962C8B-B14F-4D97-AF65-F5344CB8AC3E}">
        <p14:creationId xmlns:p14="http://schemas.microsoft.com/office/powerpoint/2010/main" val="2517986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normAutofit fontScale="90000"/>
          </a:bodyPr>
          <a:lstStyle/>
          <a:p>
            <a:r>
              <a:rPr lang="en-US" b="1" dirty="0">
                <a:solidFill>
                  <a:schemeClr val="bg1"/>
                </a:solidFill>
              </a:rPr>
              <a:t>III. </a:t>
            </a:r>
            <a:r>
              <a:rPr lang="en-US" dirty="0">
                <a:solidFill>
                  <a:schemeClr val="bg1"/>
                </a:solidFill>
                <a:cs typeface="Arial" panose="020B0604020202020204" pitchFamily="34" charset="0"/>
              </a:rPr>
              <a:t>And More Shall Prophesy </a:t>
            </a:r>
            <a:br>
              <a:rPr lang="en-US" dirty="0">
                <a:solidFill>
                  <a:schemeClr val="bg1"/>
                </a:solidFill>
                <a:cs typeface="Arial" panose="020B0604020202020204" pitchFamily="34" charset="0"/>
              </a:rPr>
            </a:br>
            <a:r>
              <a:rPr lang="en-US" i="1" dirty="0">
                <a:solidFill>
                  <a:schemeClr val="bg1"/>
                </a:solidFill>
                <a:cs typeface="Arial" panose="020B0604020202020204" pitchFamily="34" charset="0"/>
              </a:rPr>
              <a:t>(Acts 21:8-9, NIV)</a:t>
            </a:r>
            <a:endParaRPr lang="en-US" i="1" dirty="0">
              <a:solidFill>
                <a:schemeClr val="bg1"/>
              </a:solidFill>
            </a:endParaRP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2014096"/>
            <a:ext cx="10323786" cy="4102925"/>
          </a:xfrm>
        </p:spPr>
        <p:txBody>
          <a:bodyPr>
            <a:noAutofit/>
          </a:bodyPr>
          <a:lstStyle/>
          <a:p>
            <a:pPr marL="0" indent="0">
              <a:buNone/>
            </a:pPr>
            <a:r>
              <a:rPr lang="en-US" sz="3600" b="1" baseline="30000" dirty="0"/>
              <a:t>8 </a:t>
            </a:r>
            <a:r>
              <a:rPr lang="en-US" sz="3600" dirty="0"/>
              <a:t>Leaving the next day, we reached Caesarea and stayed at the house of Philip the evangelist, one of the Seven.</a:t>
            </a:r>
          </a:p>
          <a:p>
            <a:pPr marL="0" indent="0">
              <a:buNone/>
            </a:pPr>
            <a:r>
              <a:rPr lang="en-US" sz="3600" b="1" baseline="30000" dirty="0"/>
              <a:t>9</a:t>
            </a:r>
            <a:r>
              <a:rPr lang="en-US" sz="3600" dirty="0"/>
              <a:t> He had four unmarried daughters who prophesied.</a:t>
            </a:r>
          </a:p>
        </p:txBody>
      </p:sp>
    </p:spTree>
    <p:extLst>
      <p:ext uri="{BB962C8B-B14F-4D97-AF65-F5344CB8AC3E}">
        <p14:creationId xmlns:p14="http://schemas.microsoft.com/office/powerpoint/2010/main" val="3503329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1" cy="5446536"/>
            <a:chOff x="557560" y="892098"/>
            <a:chExt cx="11300221" cy="5446536"/>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649186"/>
              <a:ext cx="10796236" cy="4689448"/>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121999"/>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38200" y="2014096"/>
            <a:ext cx="10292255" cy="3504961"/>
          </a:xfrm>
        </p:spPr>
        <p:txBody>
          <a:bodyPr>
            <a:noAutofit/>
          </a:bodyPr>
          <a:lstStyle/>
          <a:p>
            <a:pPr marL="0" indent="0">
              <a:buNone/>
            </a:pPr>
            <a:r>
              <a:rPr lang="en-US" sz="4400" dirty="0"/>
              <a:t>How can we better engage the world for Christ, utilizing everyone God has called and anointed?</a:t>
            </a:r>
          </a:p>
        </p:txBody>
      </p:sp>
    </p:spTree>
    <p:extLst>
      <p:ext uri="{BB962C8B-B14F-4D97-AF65-F5344CB8AC3E}">
        <p14:creationId xmlns:p14="http://schemas.microsoft.com/office/powerpoint/2010/main" val="3581795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990600" y="1843088"/>
            <a:ext cx="9903372" cy="4149499"/>
          </a:xfrm>
        </p:spPr>
        <p:txBody>
          <a:bodyPr>
            <a:noAutofit/>
          </a:bodyPr>
          <a:lstStyle/>
          <a:p>
            <a:pPr marL="0" indent="0">
              <a:buNone/>
            </a:pPr>
            <a:r>
              <a:rPr lang="en-US" sz="3600" dirty="0"/>
              <a:t>Lord, use us as Your vessels. Use us individually and collectively. Draw out of us anything that is not like You. Bind us together in love, just as the unity and love of the Godhead are bound together, so that we may serve You with humility and excellence. Lord, we love You. It is in the marvelous name of Jesus that we pray. Amen.</a:t>
            </a:r>
          </a:p>
        </p:txBody>
      </p:sp>
    </p:spTree>
    <p:extLst>
      <p:ext uri="{BB962C8B-B14F-4D97-AF65-F5344CB8AC3E}">
        <p14:creationId xmlns:p14="http://schemas.microsoft.com/office/powerpoint/2010/main" val="3553201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945992" y="1920774"/>
            <a:ext cx="10515600" cy="4430166"/>
          </a:xfrm>
        </p:spPr>
        <p:txBody>
          <a:bodyPr>
            <a:normAutofit fontScale="92500"/>
          </a:bodyPr>
          <a:lstStyle/>
          <a:p>
            <a:r>
              <a:rPr lang="en-US" sz="4000" dirty="0"/>
              <a:t>While reading the Background Scripture, consider this thought: “There are no insignificant wit- nesses for God.”</a:t>
            </a:r>
          </a:p>
          <a:p>
            <a:r>
              <a:rPr lang="en-US" sz="4000" dirty="0"/>
              <a:t>The lesson topic for Sunday, January 31, 2021, is “Women Speak Out.” The Devotional Reading is Joel 2:28-32, the Background Scriptures are Luke 2:36-38; Acts 1:12-14; 2:16-21; 21:8-9, and the Printed Texts are Luke 2:36-38; Acts 2:16-21; 21:8-9.</a:t>
            </a:r>
          </a:p>
        </p:txBody>
      </p:sp>
    </p:spTree>
    <p:extLst>
      <p:ext uri="{BB962C8B-B14F-4D97-AF65-F5344CB8AC3E}">
        <p14:creationId xmlns:p14="http://schemas.microsoft.com/office/powerpoint/2010/main" val="2784195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442</TotalTime>
  <Words>1055</Words>
  <Application>Microsoft Macintosh PowerPoint</Application>
  <PresentationFormat>Widescreen</PresentationFormat>
  <Paragraphs>61</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PowerPoint Presentation</vt:lpstr>
      <vt:lpstr>WINTER QUARTER THEME:  “The Call of God in the New Testament”  UNIT II:  “The Call of Women”</vt:lpstr>
      <vt:lpstr>LESSON 9: Sunday, January 31, 2021</vt:lpstr>
      <vt:lpstr>Devotional Reading:  Joel 2:28-32  Background Scriptures:  Luke 2:36-38; Acts 1:12-14;  2:16-21; 21:8-9  Print Passages:  Luke 2:36-38;  Acts 2:16-21; 21:8-9</vt:lpstr>
      <vt:lpstr>KEY VERSE:</vt:lpstr>
      <vt:lpstr>LESSON AIMS:</vt:lpstr>
      <vt:lpstr>KEY TERMS:</vt:lpstr>
      <vt:lpstr>KEY TERMS:</vt:lpstr>
      <vt:lpstr>INTRODUCTION</vt:lpstr>
      <vt:lpstr>BIBLICAL CONTEXT</vt:lpstr>
      <vt:lpstr>PowerPoint Presentation</vt:lpstr>
      <vt:lpstr>I. Anna Serves Prophetically  (Luke 2:36-38, NIV)</vt:lpstr>
      <vt:lpstr>I. Anna Serves Prophetically  (Luke 2:36-38, NIV)</vt:lpstr>
      <vt:lpstr>What Do You Think? </vt:lpstr>
      <vt:lpstr>II. All Shall Prophesy  (Acts 2:16-21, NIV)</vt:lpstr>
      <vt:lpstr>II. All Shall Prophesy  (Acts 2:16-21, NIV)</vt:lpstr>
      <vt:lpstr>What Do You Think? </vt:lpstr>
      <vt:lpstr>III. And More Shall Prophesy  (Acts 21:8-9, NIV)</vt:lpstr>
      <vt:lpstr>What Do You Think? </vt:lpstr>
      <vt:lpstr>PowerPoint Presentation</vt:lpstr>
      <vt:lpstr>PowerPoint Presentation</vt:lpstr>
      <vt:lpstr>Conclusion (Preparing for Next Week’s Lesson)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Joyce Evans</cp:lastModifiedBy>
  <cp:revision>112</cp:revision>
  <dcterms:created xsi:type="dcterms:W3CDTF">2020-10-13T22:27:56Z</dcterms:created>
  <dcterms:modified xsi:type="dcterms:W3CDTF">2020-12-17T19:01:20Z</dcterms:modified>
</cp:coreProperties>
</file>