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81" r:id="rId15"/>
    <p:sldId id="275" r:id="rId16"/>
    <p:sldId id="271" r:id="rId17"/>
    <p:sldId id="272" r:id="rId18"/>
    <p:sldId id="273" r:id="rId19"/>
    <p:sldId id="276" r:id="rId20"/>
    <p:sldId id="285" r:id="rId21"/>
    <p:sldId id="286" r:id="rId22"/>
    <p:sldId id="288"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446"/>
    <p:restoredTop sz="95385"/>
  </p:normalViewPr>
  <p:slideViewPr>
    <p:cSldViewPr snapToGrid="0" snapToObjects="1">
      <p:cViewPr varScale="1">
        <p:scale>
          <a:sx n="63" d="100"/>
          <a:sy n="63" d="100"/>
        </p:scale>
        <p:origin x="21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8" name="Footer Placeholder 7">
            <a:extLst>
              <a:ext uri="{FF2B5EF4-FFF2-40B4-BE49-F238E27FC236}">
                <a16:creationId xmlns=""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4" name="Footer Placeholder 3">
            <a:extLst>
              <a:ext uri="{FF2B5EF4-FFF2-40B4-BE49-F238E27FC236}">
                <a16:creationId xmlns=""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3" name="Footer Placeholder 2">
            <a:extLst>
              <a:ext uri="{FF2B5EF4-FFF2-40B4-BE49-F238E27FC236}">
                <a16:creationId xmlns=""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D4B52C7E-3049-4545-956A-6D8F73F234DB}"/>
              </a:ext>
              <a:ext uri="{C183D7F6-B498-43B3-948B-1728B52AA6E4}">
                <adec:decorative xmlns=""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 xmlns:a16="http://schemas.microsoft.com/office/drawing/2014/main" id="{46669882-9FD4-41D7-A5A6-A4A2E44A2ABF}"/>
              </a:ext>
              <a:ext uri="{C183D7F6-B498-43B3-948B-1728B52AA6E4}">
                <adec:decorative xmlns="" xmlns:adec="http://schemas.microsoft.com/office/drawing/2017/decorative" val="1"/>
              </a:ext>
            </a:extLst>
          </p:cNvPr>
          <p:cNvPicPr>
            <a:picLocks noChangeAspect="1"/>
          </p:cNvPicPr>
          <p:nvPr/>
        </p:nvPicPr>
        <p:blipFill>
          <a:blip r:embed="rId2">
            <a:extLst>
              <a:ext uri="{96DAC541-7B7A-43D3-8B79-37D633B846F1}">
                <asvg:svgBlip xmlns="" xmlns:asvg="http://schemas.microsoft.com/office/drawing/2016/SVG/main"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2021</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UNIT </a:t>
            </a:r>
            <a:r>
              <a:rPr lang="en-US" sz="3200" b="1" dirty="0" smtClean="0">
                <a:solidFill>
                  <a:schemeClr val="bg1"/>
                </a:solidFill>
                <a:latin typeface="Arial" panose="020B0604020202020204" pitchFamily="34" charset="0"/>
                <a:cs typeface="Arial" panose="020B0604020202020204" pitchFamily="34" charset="0"/>
              </a:rPr>
              <a:t>III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 xmlns:a16="http://schemas.microsoft.com/office/drawing/2014/main" id="{2CBF662F-A198-4AD3-8EBC-0EC9A52B2994}"/>
                </a:ext>
                <a:ext uri="{C183D7F6-B498-43B3-948B-1728B52AA6E4}">
                  <adec:decorative xmlns=""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142E86C5-8E5F-4620-A4FB-D1F926179D18}"/>
                </a:ext>
                <a:ext uri="{C183D7F6-B498-43B3-948B-1728B52AA6E4}">
                  <adec:decorative xmlns=""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smtClean="0">
                <a:solidFill>
                  <a:srgbClr val="074E97"/>
                </a:solidFill>
                <a:latin typeface="Arial" panose="020B0604020202020204" pitchFamily="34" charset="0"/>
                <a:cs typeface="Arial" panose="020B0604020202020204" pitchFamily="34" charset="0"/>
              </a:rPr>
              <a:t>II</a:t>
            </a:r>
            <a:r>
              <a:rPr lang="en" b="1" dirty="0" smtClean="0">
                <a:solidFill>
                  <a:srgbClr val="074E97"/>
                </a:solidFill>
                <a:latin typeface="Arial" panose="020B0604020202020204" pitchFamily="34" charset="0"/>
                <a:cs typeface="Arial" panose="020B0604020202020204" pitchFamily="34" charset="0"/>
              </a:rPr>
              <a:t>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sz="5400" dirty="0">
                <a:solidFill>
                  <a:schemeClr val="accent5">
                    <a:lumMod val="50000"/>
                  </a:schemeClr>
                </a:solidFill>
                <a:latin typeface="Arial" panose="020B0604020202020204" pitchFamily="34" charset="0"/>
                <a:cs typeface="Arial" panose="020B0604020202020204" pitchFamily="34" charset="0"/>
              </a:rPr>
              <a:t> “</a:t>
            </a:r>
            <a:r>
              <a:rPr lang="en-US" sz="5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The Call of Women</a:t>
            </a:r>
            <a:r>
              <a:rPr lang="en" sz="5400" dirty="0">
                <a:solidFill>
                  <a:schemeClr val="accent5">
                    <a:lumMod val="50000"/>
                  </a:schemeClr>
                </a:solidFill>
                <a:latin typeface="Arial" panose="020B0604020202020204" pitchFamily="34" charset="0"/>
                <a:cs typeface="Arial" panose="020B0604020202020204" pitchFamily="34" charset="0"/>
              </a:rPr>
              <a:t>”</a:t>
            </a:r>
            <a:endParaRPr lang="en-US" sz="5400" dirty="0">
              <a:solidFill>
                <a:schemeClr val="accent5">
                  <a:lumMod val="50000"/>
                </a:schemeClr>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ea typeface="Calibri" panose="020F0502020204030204" pitchFamily="34" charset="0"/>
                <a:cs typeface="Times New Roman" panose="02020603050405020304" pitchFamily="18" charset="0"/>
              </a:rPr>
              <a:t>LESSON 10: February 7, 2021</a:t>
            </a:r>
            <a:endParaRPr lang="en-US" sz="5400" b="1" dirty="0">
              <a:solidFill>
                <a:schemeClr val="bg1"/>
              </a:solidFill>
            </a:endParaRPr>
          </a:p>
        </p:txBody>
      </p:sp>
      <p:sp>
        <p:nvSpPr>
          <p:cNvPr id="3" name="Content Placeholder 2">
            <a:extLst>
              <a:ext uri="{FF2B5EF4-FFF2-40B4-BE49-F238E27FC236}">
                <a16:creationId xmlns="" xmlns:a16="http://schemas.microsoft.com/office/drawing/2014/main" id="{459213CB-C9AE-9245-BE05-1F1BA9D41FA7}"/>
              </a:ext>
            </a:extLst>
          </p:cNvPr>
          <p:cNvSpPr>
            <a:spLocks noGrp="1"/>
          </p:cNvSpPr>
          <p:nvPr>
            <p:ph idx="1"/>
          </p:nvPr>
        </p:nvSpPr>
        <p:spPr>
          <a:xfrm>
            <a:off x="838200" y="2765501"/>
            <a:ext cx="10246112" cy="3411461"/>
          </a:xfrm>
        </p:spPr>
        <p:txBody>
          <a:bodyPr>
            <a:normAutofit/>
          </a:bodyPr>
          <a:lstStyle/>
          <a:p>
            <a:r>
              <a:rPr lang="en-US" sz="4800" b="1" dirty="0"/>
              <a:t>Lesson Title: </a:t>
            </a:r>
            <a:r>
              <a:rPr lang="en-US" sz="4800" dirty="0">
                <a:latin typeface="Calibri" charset="0"/>
                <a:ea typeface="Calibri" charset="0"/>
                <a:cs typeface="Calibri" charset="0"/>
              </a:rPr>
              <a:t>“</a:t>
            </a:r>
            <a:r>
              <a:rPr lang="en-US" sz="4800" dirty="0">
                <a:solidFill>
                  <a:srgbClr val="000000"/>
                </a:solidFill>
                <a:latin typeface="Calibri" charset="0"/>
                <a:ea typeface="Calibri" charset="0"/>
                <a:cs typeface="Calibri" charset="0"/>
              </a:rPr>
              <a:t>No Insignificant Witnesses </a:t>
            </a:r>
            <a:r>
              <a:rPr lang="en-US" sz="4800" dirty="0">
                <a:latin typeface="Calibri" charset="0"/>
                <a:ea typeface="Calibri" charset="0"/>
                <a:cs typeface="Calibri" charset="0"/>
              </a:rPr>
              <a:t>” (Faith Pathway</a:t>
            </a:r>
            <a:r>
              <a:rPr lang="en-US" sz="4800" b="1" dirty="0"/>
              <a:t>)</a:t>
            </a:r>
          </a:p>
          <a:p>
            <a:r>
              <a:rPr lang="en-US" sz="4800" b="1" dirty="0"/>
              <a:t>Lesson Title: </a:t>
            </a:r>
            <a:r>
              <a:rPr lang="en-US" sz="4800" dirty="0">
                <a:latin typeface="Calibri" charset="0"/>
                <a:ea typeface="Calibri" charset="0"/>
                <a:cs typeface="Calibri" charset="0"/>
              </a:rPr>
              <a:t>“</a:t>
            </a:r>
            <a:r>
              <a:rPr lang="en-US" sz="4800" dirty="0">
                <a:solidFill>
                  <a:srgbClr val="000000"/>
                </a:solidFill>
                <a:latin typeface="Calibri" charset="0"/>
                <a:ea typeface="Calibri" charset="0"/>
                <a:cs typeface="Calibri" charset="0"/>
              </a:rPr>
              <a:t>Called to Evangelize </a:t>
            </a:r>
            <a:r>
              <a:rPr lang="en-US" sz="4800" dirty="0">
                <a:latin typeface="Calibri" charset="0"/>
                <a:ea typeface="Calibri" charset="0"/>
                <a:cs typeface="Calibri" charset="0"/>
              </a:rPr>
              <a:t>” (Townsend Press SS Commentary)</a:t>
            </a:r>
            <a:endParaRPr lang="en-US" sz="4800" dirty="0">
              <a:latin typeface="Calibri" charset="0"/>
              <a:ea typeface="Calibri" charset="0"/>
              <a:cs typeface="Calibri" charset="0"/>
            </a:endParaRP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0B547387-06EB-1842-91C0-4946AEE6AF20}"/>
              </a:ext>
            </a:extLst>
          </p:cNvPr>
          <p:cNvSpPr>
            <a:spLocks noGrp="1"/>
          </p:cNvSpPr>
          <p:nvPr>
            <p:ph type="title"/>
          </p:nvPr>
        </p:nvSpPr>
        <p:spPr>
          <a:xfrm>
            <a:off x="1225066" y="1381760"/>
            <a:ext cx="6475341" cy="4706805"/>
          </a:xfrm>
        </p:spPr>
        <p:txBody>
          <a:bodyPr>
            <a:noAutofit/>
          </a:bodyPr>
          <a:lstStyle/>
          <a:p>
            <a:pPr algn="ctr"/>
            <a:r>
              <a:rPr lang="en-US" sz="40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Devotional </a:t>
            </a:r>
            <a:r>
              <a:rPr lang="en-US" sz="40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Reading</a:t>
            </a: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b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John </a:t>
            </a:r>
            <a: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1:37-51 </a:t>
            </a: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r>
            <a:b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r>
            <a:b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Background </a:t>
            </a:r>
            <a:r>
              <a:rPr lang="en-US" sz="40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Scriptures</a:t>
            </a: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b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John </a:t>
            </a:r>
            <a: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1:37-51; 4:25-42 </a:t>
            </a: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r>
            <a:b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r>
            <a:b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Print </a:t>
            </a:r>
            <a:r>
              <a:rPr lang="en-US" sz="40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Passage</a:t>
            </a: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b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40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John </a:t>
            </a:r>
            <a: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4:25-42</a:t>
            </a:r>
            <a:br>
              <a:rPr lang="en-US" sz="40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br>
            <a:endParaRPr lang="en-US" sz="4000" dirty="0">
              <a:solidFill>
                <a:schemeClr val="accent5">
                  <a:lumMod val="50000"/>
                </a:schemeClr>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 xmlns:a16="http://schemas.microsoft.com/office/drawing/2014/main" id="{39ACE7A8-C807-9046-AF28-721CE738093E}"/>
              </a:ext>
            </a:extLst>
          </p:cNvPr>
          <p:cNvSpPr>
            <a:spLocks noGrp="1"/>
          </p:cNvSpPr>
          <p:nvPr>
            <p:ph idx="1"/>
          </p:nvPr>
        </p:nvSpPr>
        <p:spPr>
          <a:xfrm>
            <a:off x="726690" y="1825625"/>
            <a:ext cx="10515600" cy="4351338"/>
          </a:xfrm>
        </p:spPr>
        <p:txBody>
          <a:bodyPr>
            <a:noAutofit/>
          </a:bodyPr>
          <a:lstStyle/>
          <a:p>
            <a:pPr>
              <a:buFont typeface="Arial" charset="0"/>
              <a:buChar char="•"/>
            </a:pPr>
            <a:r>
              <a:rPr lang="en-US" sz="3600" dirty="0"/>
              <a:t>Many of the Samaritans of that city believed on him for the saying of the woman, which testified, He told me all that ever I did. (John 4:39, KJV)</a:t>
            </a:r>
          </a:p>
          <a:p>
            <a:pPr marL="0" marR="0" indent="0" algn="ctr">
              <a:lnSpc>
                <a:spcPct val="107000"/>
              </a:lnSpc>
              <a:spcBef>
                <a:spcPts val="0"/>
              </a:spcBef>
              <a:spcAft>
                <a:spcPts val="800"/>
              </a:spcAft>
              <a:buNone/>
            </a:pPr>
            <a:endParaRPr lang="en-US" sz="10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US" sz="2000" dirty="0" smtClean="0">
                <a:latin typeface="Calibri" panose="020F0502020204030204" pitchFamily="34" charset="0"/>
                <a:ea typeface="Calibri" panose="020F0502020204030204" pitchFamily="34" charset="0"/>
                <a:cs typeface="Times New Roman" panose="02020603050405020304" pitchFamily="18" charset="0"/>
              </a:rPr>
              <a:t>•••••••</a:t>
            </a:r>
          </a:p>
          <a:p>
            <a:pPr marR="0">
              <a:lnSpc>
                <a:spcPct val="107000"/>
              </a:lnSpc>
              <a:spcBef>
                <a:spcPts val="0"/>
              </a:spcBef>
              <a:spcAft>
                <a:spcPts val="800"/>
              </a:spcAft>
              <a:buFont typeface="Arial" charset="0"/>
              <a:buChar char="•"/>
            </a:pPr>
            <a:r>
              <a:rPr lang="en-US" sz="3600" dirty="0" smtClean="0">
                <a:latin typeface="Calibri" panose="020F0502020204030204" pitchFamily="34" charset="0"/>
                <a:ea typeface="Calibri" panose="020F0502020204030204" pitchFamily="34" charset="0"/>
                <a:cs typeface="Times New Roman" panose="02020603050405020304" pitchFamily="18" charset="0"/>
              </a:rPr>
              <a:t>Many </a:t>
            </a:r>
            <a:r>
              <a:rPr lang="en-US" sz="3600" dirty="0">
                <a:latin typeface="Calibri" panose="020F0502020204030204" pitchFamily="34" charset="0"/>
                <a:ea typeface="Calibri" panose="020F0502020204030204" pitchFamily="34" charset="0"/>
                <a:cs typeface="Times New Roman" panose="02020603050405020304" pitchFamily="18" charset="0"/>
              </a:rPr>
              <a:t>of the Samaritans from that town believed in him because of the woman’s testimony, “He told me everything I ever did.” (John 4:39, NIV)</a:t>
            </a: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 xmlns:a16="http://schemas.microsoft.com/office/drawing/2014/main" id="{6AC395DE-64D4-9147-B7F8-594B79EC5844}"/>
              </a:ext>
            </a:extLst>
          </p:cNvPr>
          <p:cNvSpPr>
            <a:spLocks noGrp="1"/>
          </p:cNvSpPr>
          <p:nvPr>
            <p:ph idx="1"/>
          </p:nvPr>
        </p:nvSpPr>
        <p:spPr>
          <a:xfrm>
            <a:off x="716280" y="1595369"/>
            <a:ext cx="10515600" cy="4202166"/>
          </a:xfrm>
        </p:spPr>
        <p:txBody>
          <a:bodyPr>
            <a:noAutofit/>
          </a:bodyPr>
          <a:lstStyle/>
          <a:p>
            <a:pPr marL="0" indent="0">
              <a:buNone/>
            </a:pPr>
            <a:r>
              <a:rPr lang="en-US" sz="3800" dirty="0"/>
              <a:t>As a result of experiencing this lesson, you should be able to do these things: </a:t>
            </a:r>
          </a:p>
          <a:p>
            <a:r>
              <a:rPr lang="en-US" sz="3800" dirty="0"/>
              <a:t>Identify the barriers Jesus crossed in conversing with the Samaritan woman. </a:t>
            </a:r>
          </a:p>
          <a:p>
            <a:r>
              <a:rPr lang="en-US" sz="3800" dirty="0"/>
              <a:t>Sense the wonder the Samaritan woman felt in her encounter with Jesus. </a:t>
            </a:r>
          </a:p>
          <a:p>
            <a:r>
              <a:rPr lang="en-US" sz="3800" dirty="0"/>
              <a:t>Share with others the transforming power of God at work in your lives</a:t>
            </a:r>
            <a:r>
              <a:rPr lang="en-US" sz="3800" dirty="0" smtClean="0"/>
              <a:t>.</a:t>
            </a:r>
            <a:endParaRPr lang="en-US" sz="38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 xmlns:a16="http://schemas.microsoft.com/office/drawing/2014/main" id="{BF8A7B53-1F72-DC4C-AC7B-44F28F150EB5}"/>
              </a:ext>
            </a:extLst>
          </p:cNvPr>
          <p:cNvSpPr>
            <a:spLocks noGrp="1"/>
          </p:cNvSpPr>
          <p:nvPr>
            <p:ph idx="1"/>
          </p:nvPr>
        </p:nvSpPr>
        <p:spPr>
          <a:xfrm>
            <a:off x="723900" y="1504219"/>
            <a:ext cx="10349260" cy="4730194"/>
          </a:xfrm>
        </p:spPr>
        <p:txBody>
          <a:bodyPr>
            <a:noAutofit/>
          </a:bodyPr>
          <a:lstStyle/>
          <a:p>
            <a:r>
              <a:rPr lang="en-US" sz="3600" b="1" dirty="0">
                <a:solidFill>
                  <a:srgbClr val="074E97"/>
                </a:solidFill>
              </a:rPr>
              <a:t>City (verse 30)—Greek: </a:t>
            </a:r>
            <a:r>
              <a:rPr lang="en-US" sz="3600" b="1" i="1" dirty="0">
                <a:solidFill>
                  <a:srgbClr val="074E97"/>
                </a:solidFill>
              </a:rPr>
              <a:t>polis</a:t>
            </a:r>
            <a:r>
              <a:rPr lang="en-US" sz="3600" b="1" dirty="0">
                <a:solidFill>
                  <a:srgbClr val="074E97"/>
                </a:solidFill>
              </a:rPr>
              <a:t> (pol’-is): </a:t>
            </a:r>
            <a:r>
              <a:rPr lang="en-US" sz="3600" dirty="0"/>
              <a:t>a city; the inhabitants of a city; “town” (NIV).</a:t>
            </a:r>
          </a:p>
          <a:p>
            <a:r>
              <a:rPr lang="en-US" sz="3600" b="1" dirty="0">
                <a:solidFill>
                  <a:srgbClr val="074E97"/>
                </a:solidFill>
              </a:rPr>
              <a:t>Come (verse 29)—Greek: </a:t>
            </a:r>
            <a:r>
              <a:rPr lang="en-US" sz="3600" b="1" i="1" dirty="0" err="1">
                <a:solidFill>
                  <a:srgbClr val="074E97"/>
                </a:solidFill>
              </a:rPr>
              <a:t>deute</a:t>
            </a:r>
            <a:r>
              <a:rPr lang="en-US" sz="3600" b="1" dirty="0">
                <a:solidFill>
                  <a:srgbClr val="074E97"/>
                </a:solidFill>
              </a:rPr>
              <a:t> (</a:t>
            </a:r>
            <a:r>
              <a:rPr lang="en-US" sz="3600" b="1" dirty="0" err="1">
                <a:solidFill>
                  <a:srgbClr val="074E97"/>
                </a:solidFill>
              </a:rPr>
              <a:t>dyoo</a:t>
            </a:r>
            <a:r>
              <a:rPr lang="en-US" sz="3600" b="1" dirty="0">
                <a:solidFill>
                  <a:srgbClr val="074E97"/>
                </a:solidFill>
              </a:rPr>
              <a:t>’-</a:t>
            </a:r>
            <a:r>
              <a:rPr lang="en-US" sz="3600" b="1" dirty="0" err="1">
                <a:solidFill>
                  <a:srgbClr val="074E97"/>
                </a:solidFill>
              </a:rPr>
              <a:t>teh</a:t>
            </a:r>
            <a:r>
              <a:rPr lang="en-US" sz="3600" b="1" dirty="0">
                <a:solidFill>
                  <a:srgbClr val="074E97"/>
                </a:solidFill>
              </a:rPr>
              <a:t>): </a:t>
            </a:r>
            <a:r>
              <a:rPr lang="en-US" sz="3600" dirty="0"/>
              <a:t>come hither; hither; an exclamatory word.</a:t>
            </a:r>
          </a:p>
          <a:p>
            <a:r>
              <a:rPr lang="en-US" sz="3600" b="1" dirty="0">
                <a:solidFill>
                  <a:srgbClr val="074E97"/>
                </a:solidFill>
              </a:rPr>
              <a:t>Disciples (verse 31)—Greek: </a:t>
            </a:r>
            <a:r>
              <a:rPr lang="en-US" sz="3600" b="1" i="1" dirty="0" err="1">
                <a:solidFill>
                  <a:srgbClr val="074E97"/>
                </a:solidFill>
              </a:rPr>
              <a:t>mathétés</a:t>
            </a:r>
            <a:r>
              <a:rPr lang="en-US" sz="3600" b="1" dirty="0">
                <a:solidFill>
                  <a:srgbClr val="074E97"/>
                </a:solidFill>
              </a:rPr>
              <a:t> (math-ay-</a:t>
            </a:r>
            <a:r>
              <a:rPr lang="en-US" sz="3600" b="1" dirty="0" err="1">
                <a:solidFill>
                  <a:srgbClr val="074E97"/>
                </a:solidFill>
              </a:rPr>
              <a:t>tes</a:t>
            </a:r>
            <a:r>
              <a:rPr lang="en-US" sz="3600" b="1" dirty="0">
                <a:solidFill>
                  <a:srgbClr val="074E97"/>
                </a:solidFill>
              </a:rPr>
              <a:t>’): </a:t>
            </a:r>
            <a:r>
              <a:rPr lang="en-US" sz="3600" dirty="0"/>
              <a:t>learners; pupils</a:t>
            </a:r>
            <a:r>
              <a:rPr lang="en-US" sz="3600" dirty="0" smtClean="0"/>
              <a:t>.</a:t>
            </a:r>
          </a:p>
          <a:p>
            <a:r>
              <a:rPr lang="en-US" sz="3600" b="1" dirty="0" smtClean="0">
                <a:solidFill>
                  <a:srgbClr val="074E97"/>
                </a:solidFill>
              </a:rPr>
              <a:t>Finish (verse 34)—Greek: </a:t>
            </a:r>
            <a:r>
              <a:rPr lang="en-US" sz="3600" b="1" i="1" dirty="0" err="1" smtClean="0">
                <a:solidFill>
                  <a:srgbClr val="074E97"/>
                </a:solidFill>
              </a:rPr>
              <a:t>teleioó</a:t>
            </a:r>
            <a:r>
              <a:rPr lang="en-US" sz="3600" b="1" i="1" dirty="0" smtClean="0">
                <a:solidFill>
                  <a:srgbClr val="074E97"/>
                </a:solidFill>
              </a:rPr>
              <a:t> (</a:t>
            </a:r>
            <a:r>
              <a:rPr lang="en-US" sz="3600" b="1" i="1" dirty="0" err="1" smtClean="0">
                <a:solidFill>
                  <a:srgbClr val="074E97"/>
                </a:solidFill>
              </a:rPr>
              <a:t>tel</a:t>
            </a:r>
            <a:r>
              <a:rPr lang="en-US" sz="3600" b="1" i="1" dirty="0" smtClean="0">
                <a:solidFill>
                  <a:srgbClr val="074E97"/>
                </a:solidFill>
              </a:rPr>
              <a:t>-</a:t>
            </a:r>
            <a:r>
              <a:rPr lang="en-US" sz="3600" b="1" i="1" dirty="0" err="1" smtClean="0">
                <a:solidFill>
                  <a:srgbClr val="074E97"/>
                </a:solidFill>
              </a:rPr>
              <a:t>i</a:t>
            </a:r>
            <a:r>
              <a:rPr lang="en-US" sz="3600" b="1" i="1" dirty="0" smtClean="0">
                <a:solidFill>
                  <a:srgbClr val="074E97"/>
                </a:solidFill>
              </a:rPr>
              <a:t>-o’-o): </a:t>
            </a:r>
            <a:r>
              <a:rPr lang="en-US" sz="3600" dirty="0" smtClean="0"/>
              <a:t>to bring to an end; to complete, perfect.</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98880"/>
            <a:ext cx="11300222" cy="4713132"/>
            <a:chOff x="557560" y="1747520"/>
            <a:chExt cx="11300222" cy="4713132"/>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1747520"/>
              <a:ext cx="6349080" cy="409094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2336799"/>
              <a:ext cx="10796236" cy="4123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3007BE-7ED2-8147-A3AC-97DF2DDBCA4F}"/>
              </a:ext>
            </a:extLst>
          </p:cNvPr>
          <p:cNvSpPr>
            <a:spLocks noGrp="1"/>
          </p:cNvSpPr>
          <p:nvPr>
            <p:ph type="title"/>
          </p:nvPr>
        </p:nvSpPr>
        <p:spPr>
          <a:xfrm>
            <a:off x="557560" y="1116600"/>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 xmlns:a16="http://schemas.microsoft.com/office/drawing/2014/main" id="{BF8A7B53-1F72-DC4C-AC7B-44F28F150EB5}"/>
              </a:ext>
            </a:extLst>
          </p:cNvPr>
          <p:cNvSpPr>
            <a:spLocks noGrp="1"/>
          </p:cNvSpPr>
          <p:nvPr>
            <p:ph idx="1"/>
          </p:nvPr>
        </p:nvSpPr>
        <p:spPr>
          <a:xfrm>
            <a:off x="557560" y="2052320"/>
            <a:ext cx="10796240" cy="2682240"/>
          </a:xfrm>
        </p:spPr>
        <p:txBody>
          <a:bodyPr>
            <a:noAutofit/>
          </a:bodyPr>
          <a:lstStyle/>
          <a:p>
            <a:r>
              <a:rPr lang="en-US" sz="3600" b="1" dirty="0">
                <a:solidFill>
                  <a:srgbClr val="074E97"/>
                </a:solidFill>
              </a:rPr>
              <a:t>Seek (verse 27, NASB)—Greek: </a:t>
            </a:r>
            <a:r>
              <a:rPr lang="en-US" sz="3600" b="1" i="1" dirty="0" err="1">
                <a:solidFill>
                  <a:srgbClr val="074E97"/>
                </a:solidFill>
              </a:rPr>
              <a:t>zéteó</a:t>
            </a:r>
            <a:r>
              <a:rPr lang="en-US" sz="3600" b="1" i="1" dirty="0">
                <a:solidFill>
                  <a:srgbClr val="074E97"/>
                </a:solidFill>
              </a:rPr>
              <a:t> </a:t>
            </a:r>
            <a:r>
              <a:rPr lang="en-US" sz="3600" b="1" dirty="0">
                <a:solidFill>
                  <a:srgbClr val="074E97"/>
                </a:solidFill>
              </a:rPr>
              <a:t>(</a:t>
            </a:r>
            <a:r>
              <a:rPr lang="en-US" sz="3600" b="1" dirty="0" err="1">
                <a:solidFill>
                  <a:srgbClr val="074E97"/>
                </a:solidFill>
              </a:rPr>
              <a:t>dzay</a:t>
            </a:r>
            <a:r>
              <a:rPr lang="en-US" sz="3600" b="1" dirty="0">
                <a:solidFill>
                  <a:srgbClr val="074E97"/>
                </a:solidFill>
              </a:rPr>
              <a:t>-</a:t>
            </a:r>
            <a:r>
              <a:rPr lang="en-US" sz="3600" b="1" dirty="0" err="1">
                <a:solidFill>
                  <a:srgbClr val="074E97"/>
                </a:solidFill>
              </a:rPr>
              <a:t>teh</a:t>
            </a:r>
            <a:r>
              <a:rPr lang="en-US" sz="3600" b="1" dirty="0">
                <a:solidFill>
                  <a:srgbClr val="074E97"/>
                </a:solidFill>
              </a:rPr>
              <a:t>’-o): </a:t>
            </a:r>
            <a:r>
              <a:rPr lang="en-US" sz="3600" dirty="0"/>
              <a:t>to seek, search for, desire, require, demand; “</a:t>
            </a:r>
            <a:r>
              <a:rPr lang="en-US" sz="3600" dirty="0" err="1"/>
              <a:t>seekest</a:t>
            </a:r>
            <a:r>
              <a:rPr lang="en-US" sz="3600" dirty="0"/>
              <a:t>” (KJV); (no equivalent for NIV).</a:t>
            </a:r>
          </a:p>
          <a:p>
            <a:r>
              <a:rPr lang="en-US" sz="3600" b="1" dirty="0">
                <a:solidFill>
                  <a:srgbClr val="074E97"/>
                </a:solidFill>
              </a:rPr>
              <a:t>Speak(</a:t>
            </a:r>
            <a:r>
              <a:rPr lang="en-US" sz="3600" b="1" dirty="0" err="1">
                <a:solidFill>
                  <a:srgbClr val="074E97"/>
                </a:solidFill>
              </a:rPr>
              <a:t>ing</a:t>
            </a:r>
            <a:r>
              <a:rPr lang="en-US" sz="3600" b="1" dirty="0">
                <a:solidFill>
                  <a:srgbClr val="074E97"/>
                </a:solidFill>
              </a:rPr>
              <a:t>) (verse 26)—Greek: </a:t>
            </a:r>
            <a:r>
              <a:rPr lang="en-US" sz="3600" b="1" i="1" dirty="0" err="1">
                <a:solidFill>
                  <a:srgbClr val="074E97"/>
                </a:solidFill>
              </a:rPr>
              <a:t>laleó</a:t>
            </a:r>
            <a:r>
              <a:rPr lang="en-US" sz="3600" b="1" i="1" dirty="0">
                <a:solidFill>
                  <a:srgbClr val="074E97"/>
                </a:solidFill>
              </a:rPr>
              <a:t> </a:t>
            </a:r>
            <a:r>
              <a:rPr lang="en-US" sz="3600" b="1" dirty="0">
                <a:solidFill>
                  <a:srgbClr val="074E97"/>
                </a:solidFill>
              </a:rPr>
              <a:t>(</a:t>
            </a:r>
            <a:r>
              <a:rPr lang="en-US" sz="3600" b="1" dirty="0" err="1">
                <a:solidFill>
                  <a:srgbClr val="074E97"/>
                </a:solidFill>
              </a:rPr>
              <a:t>lal</a:t>
            </a:r>
            <a:r>
              <a:rPr lang="en-US" sz="3600" b="1" dirty="0">
                <a:solidFill>
                  <a:srgbClr val="074E97"/>
                </a:solidFill>
              </a:rPr>
              <a:t>-eh’-o): </a:t>
            </a:r>
            <a:r>
              <a:rPr lang="en-US" sz="3600" dirty="0"/>
              <a:t>to talk, tell, say, utter.</a:t>
            </a:r>
            <a:endParaRPr lang="en-US" sz="3600" dirty="0"/>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
            </a:r>
            <a:br>
              <a:rPr lang="en-US" b="1" dirty="0">
                <a:solidFill>
                  <a:schemeClr val="bg1"/>
                </a:solidFill>
              </a:rPr>
            </a:br>
            <a:r>
              <a:rPr lang="en-US" b="1" dirty="0">
                <a:solidFill>
                  <a:schemeClr val="bg1"/>
                </a:solidFill>
              </a:rPr>
              <a:t>ANALYSIS OF THE BIBLICAL TEXT </a:t>
            </a:r>
            <a:r>
              <a:rPr lang="en-US" b="1" dirty="0" smtClean="0">
                <a:solidFill>
                  <a:schemeClr val="bg1"/>
                </a:solidFill>
              </a:rPr>
              <a:t/>
            </a:r>
            <a:br>
              <a:rPr lang="en-US" b="1" dirty="0" smtClean="0">
                <a:solidFill>
                  <a:schemeClr val="bg1"/>
                </a:solidFill>
              </a:rPr>
            </a:br>
            <a:r>
              <a:rPr lang="en-US" b="1" dirty="0" smtClean="0">
                <a:solidFill>
                  <a:schemeClr val="bg1"/>
                </a:solidFill>
              </a:rPr>
              <a:t>(</a:t>
            </a:r>
            <a:r>
              <a:rPr lang="en-US" b="1" dirty="0">
                <a:solidFill>
                  <a:schemeClr val="bg1"/>
                </a:solidFill>
              </a:rPr>
              <a:t>Lesson Outline)</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1143000" lvl="0" indent="-1143000">
              <a:lnSpc>
                <a:spcPct val="100000"/>
              </a:lnSpc>
              <a:buAutoNum type="romanUcPeriod"/>
            </a:pPr>
            <a:r>
              <a:rPr lang="en-US" sz="6000" b="1" dirty="0" smtClean="0"/>
              <a:t>She </a:t>
            </a:r>
            <a:r>
              <a:rPr lang="en-US" sz="6000" b="1" dirty="0"/>
              <a:t>Calls </a:t>
            </a:r>
            <a:r>
              <a:rPr lang="en-US" sz="6000" dirty="0"/>
              <a:t>(John </a:t>
            </a:r>
            <a:r>
              <a:rPr lang="en-US" sz="6000" dirty="0" smtClean="0"/>
              <a:t>4:25-30)</a:t>
            </a:r>
          </a:p>
          <a:p>
            <a:pPr marL="1143000" lvl="0" indent="-1143000">
              <a:lnSpc>
                <a:spcPct val="100000"/>
              </a:lnSpc>
              <a:buAutoNum type="romanUcPeriod"/>
            </a:pPr>
            <a:r>
              <a:rPr lang="en-US" sz="6000" b="1" dirty="0" smtClean="0">
                <a:latin typeface="Calibri" panose="020F0502020204030204" pitchFamily="34" charset="0"/>
                <a:ea typeface="Calibri" panose="020F0502020204030204" pitchFamily="34" charset="0"/>
                <a:cs typeface="Times New Roman" panose="02020603050405020304" pitchFamily="18" charset="0"/>
              </a:rPr>
              <a:t>He </a:t>
            </a:r>
            <a:r>
              <a:rPr lang="en-US" sz="6000" b="1" dirty="0">
                <a:latin typeface="Calibri" panose="020F0502020204030204" pitchFamily="34" charset="0"/>
                <a:ea typeface="Calibri" panose="020F0502020204030204" pitchFamily="34" charset="0"/>
                <a:cs typeface="Times New Roman" panose="02020603050405020304" pitchFamily="18" charset="0"/>
              </a:rPr>
              <a:t>Calls </a:t>
            </a:r>
            <a:r>
              <a:rPr lang="en-US" sz="6000" dirty="0">
                <a:latin typeface="Calibri" panose="020F0502020204030204" pitchFamily="34" charset="0"/>
                <a:ea typeface="Calibri" panose="020F0502020204030204" pitchFamily="34" charset="0"/>
                <a:cs typeface="Times New Roman" panose="02020603050405020304" pitchFamily="18" charset="0"/>
              </a:rPr>
              <a:t>(John </a:t>
            </a:r>
            <a:r>
              <a:rPr lang="en-US" sz="6000" dirty="0" smtClean="0">
                <a:latin typeface="Calibri" panose="020F0502020204030204" pitchFamily="34" charset="0"/>
                <a:ea typeface="Calibri" panose="020F0502020204030204" pitchFamily="34" charset="0"/>
                <a:cs typeface="Times New Roman" panose="02020603050405020304" pitchFamily="18" charset="0"/>
              </a:rPr>
              <a:t>4:31-38)</a:t>
            </a:r>
          </a:p>
          <a:p>
            <a:pPr marL="1143000" lvl="0" indent="-1143000">
              <a:lnSpc>
                <a:spcPct val="100000"/>
              </a:lnSpc>
              <a:buAutoNum type="romanUcPeriod"/>
            </a:pPr>
            <a:r>
              <a:rPr lang="en-US" sz="6000" b="1" dirty="0" smtClean="0"/>
              <a:t>We </a:t>
            </a:r>
            <a:r>
              <a:rPr lang="en-US" sz="6000" b="1" dirty="0"/>
              <a:t>Cling </a:t>
            </a:r>
            <a:r>
              <a:rPr lang="en-US" sz="6000" dirty="0"/>
              <a:t>(John 4:39-42)</a:t>
            </a:r>
            <a:endParaRPr lang="en-US" sz="6000"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marL="857250" lvl="0" indent="-857250">
              <a:buFont typeface="+mj-lt"/>
              <a:buAutoNum type="romanUcPeriod"/>
            </a:pPr>
            <a:r>
              <a:rPr lang="en-US" sz="6000" b="1" dirty="0" smtClean="0">
                <a:solidFill>
                  <a:schemeClr val="bg1"/>
                </a:solidFill>
              </a:rPr>
              <a:t>She </a:t>
            </a:r>
            <a:r>
              <a:rPr lang="en-US" sz="6000" b="1" dirty="0">
                <a:solidFill>
                  <a:schemeClr val="bg1"/>
                </a:solidFill>
              </a:rPr>
              <a:t>Calls </a:t>
            </a:r>
            <a:r>
              <a:rPr lang="en-US" b="1" dirty="0" smtClean="0">
                <a:solidFill>
                  <a:schemeClr val="bg1"/>
                </a:solidFill>
              </a:rPr>
              <a:t/>
            </a:r>
            <a:br>
              <a:rPr lang="en-US" b="1" dirty="0" smtClean="0">
                <a:solidFill>
                  <a:schemeClr val="bg1"/>
                </a:solidFill>
              </a:rPr>
            </a:br>
            <a:r>
              <a:rPr lang="en-US" dirty="0" smtClean="0">
                <a:solidFill>
                  <a:schemeClr val="bg1"/>
                </a:solidFill>
              </a:rPr>
              <a:t>(</a:t>
            </a:r>
            <a:r>
              <a:rPr lang="en-US" dirty="0">
                <a:solidFill>
                  <a:schemeClr val="bg1"/>
                </a:solidFill>
              </a:rPr>
              <a:t>John 4:25-30, NIV)</a:t>
            </a: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4800" b="1" baseline="30000" dirty="0"/>
              <a:t>25 </a:t>
            </a:r>
            <a:r>
              <a:rPr lang="en-US" sz="4800" dirty="0"/>
              <a:t>The woman said, “I know that Messiah” (called Christ) “is coming. When he comes, he will explain everything to us.”</a:t>
            </a:r>
          </a:p>
          <a:p>
            <a:pPr marL="0" indent="0">
              <a:buNone/>
            </a:pPr>
            <a:r>
              <a:rPr lang="en-US" sz="4800" b="1" baseline="30000" dirty="0"/>
              <a:t>26 </a:t>
            </a:r>
            <a:r>
              <a:rPr lang="en-US" sz="4800" dirty="0"/>
              <a:t>Then Jesus declared, “I, the one speaking to you—I am he. </a:t>
            </a:r>
            <a:r>
              <a:rPr lang="en-US" sz="4800" dirty="0" smtClean="0"/>
              <a:t>”</a:t>
            </a:r>
            <a:endParaRPr lang="en-US" sz="4800" dirty="0"/>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873759"/>
            <a:ext cx="11300222" cy="5120641"/>
            <a:chOff x="557560" y="901567"/>
            <a:chExt cx="11300222" cy="5437067"/>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901567"/>
              <a:ext cx="6349080" cy="493689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442720"/>
              <a:ext cx="10796236" cy="48959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126F24C9-E512-564B-99FE-748E4327E418}"/>
              </a:ext>
            </a:extLst>
          </p:cNvPr>
          <p:cNvSpPr>
            <a:spLocks noGrp="1"/>
          </p:cNvSpPr>
          <p:nvPr>
            <p:ph idx="1"/>
          </p:nvPr>
        </p:nvSpPr>
        <p:spPr>
          <a:xfrm>
            <a:off x="838196" y="1743920"/>
            <a:ext cx="10515600" cy="3759696"/>
          </a:xfrm>
        </p:spPr>
        <p:txBody>
          <a:bodyPr>
            <a:noAutofit/>
          </a:bodyPr>
          <a:lstStyle/>
          <a:p>
            <a:pPr marL="0" indent="0">
              <a:buNone/>
            </a:pPr>
            <a:r>
              <a:rPr lang="en-US" sz="4800" b="1" baseline="30000" dirty="0"/>
              <a:t>27 </a:t>
            </a:r>
            <a:r>
              <a:rPr lang="en-US" sz="4800" dirty="0"/>
              <a:t>Just then his disciples returned and were surprised to find him talking with a woman. But no one asked, “What do you want?” or “Why are you talking with her</a:t>
            </a:r>
            <a:r>
              <a:rPr lang="en-US" sz="4800" dirty="0" smtClean="0"/>
              <a:t>?”</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57560" y="423745"/>
            <a:ext cx="11300222" cy="5914889"/>
            <a:chOff x="557560" y="423745"/>
            <a:chExt cx="11300222" cy="5914889"/>
          </a:xfrm>
        </p:grpSpPr>
        <p:sp>
          <p:nvSpPr>
            <p:cNvPr id="4" name="Rectangle 3">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Rectangle 6"/>
          <p:cNvSpPr/>
          <p:nvPr/>
        </p:nvSpPr>
        <p:spPr>
          <a:xfrm>
            <a:off x="792480" y="1320800"/>
            <a:ext cx="10419076" cy="4524315"/>
          </a:xfrm>
          <a:prstGeom prst="rect">
            <a:avLst/>
          </a:prstGeom>
        </p:spPr>
        <p:txBody>
          <a:bodyPr wrap="square">
            <a:spAutoFit/>
          </a:bodyPr>
          <a:lstStyle/>
          <a:p>
            <a:r>
              <a:rPr lang="en-US" sz="4800" b="1" baseline="30000" dirty="0"/>
              <a:t>28 </a:t>
            </a:r>
            <a:r>
              <a:rPr lang="en-US" sz="4800" dirty="0"/>
              <a:t>Then, leaving her water jar, the woman went back to the town and said to the people, </a:t>
            </a:r>
            <a:r>
              <a:rPr lang="en-US" sz="4800" b="1" baseline="30000" dirty="0"/>
              <a:t>29 </a:t>
            </a:r>
            <a:r>
              <a:rPr lang="en-US" sz="4800" dirty="0"/>
              <a:t>“Come, see a man who told me everything I ever did. Could this be the Messiah?” </a:t>
            </a:r>
            <a:r>
              <a:rPr lang="en-US" sz="4800" b="1" baseline="30000" dirty="0"/>
              <a:t>30 </a:t>
            </a:r>
            <a:r>
              <a:rPr lang="en-US" sz="4800" dirty="0"/>
              <a:t>They came out of the town and made their way toward him.</a:t>
            </a:r>
            <a:endParaRPr lang="en-US" sz="4800" dirty="0"/>
          </a:p>
        </p:txBody>
      </p:sp>
    </p:spTree>
    <p:extLst>
      <p:ext uri="{BB962C8B-B14F-4D97-AF65-F5344CB8AC3E}">
        <p14:creationId xmlns:p14="http://schemas.microsoft.com/office/powerpoint/2010/main" val="1636949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369423D3-AA17-034A-AEED-688F02260DFC}"/>
              </a:ext>
            </a:extLst>
          </p:cNvPr>
          <p:cNvSpPr>
            <a:spLocks noGrp="1"/>
          </p:cNvSpPr>
          <p:nvPr>
            <p:ph idx="1"/>
          </p:nvPr>
        </p:nvSpPr>
        <p:spPr>
          <a:xfrm>
            <a:off x="1070517" y="2217661"/>
            <a:ext cx="9790772" cy="2198222"/>
          </a:xfrm>
        </p:spPr>
        <p:txBody>
          <a:bodyPr>
            <a:noAutofit/>
          </a:bodyPr>
          <a:lstStyle/>
          <a:p>
            <a:pPr marL="0" indent="0">
              <a:buNone/>
            </a:pPr>
            <a:r>
              <a:rPr lang="en-US" sz="5400" dirty="0"/>
              <a:t>What does it take to be persuasive in witnessing to others?</a:t>
            </a:r>
            <a:endParaRPr lang="en-US" sz="5400" dirty="0"/>
          </a:p>
        </p:txBody>
      </p:sp>
    </p:spTree>
    <p:extLst>
      <p:ext uri="{BB962C8B-B14F-4D97-AF65-F5344CB8AC3E}">
        <p14:creationId xmlns:p14="http://schemas.microsoft.com/office/powerpoint/2010/main" val="281273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5"/>
            <a:chOff x="557560" y="892098"/>
            <a:chExt cx="11300221"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974772"/>
              <a:ext cx="10796236" cy="436386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649605"/>
            <a:ext cx="10417098" cy="1082675"/>
          </a:xfrm>
        </p:spPr>
        <p:txBody>
          <a:bodyPr>
            <a:normAutofit fontScale="90000"/>
          </a:bodyPr>
          <a:lstStyle/>
          <a:p>
            <a:pPr marL="1143000" indent="-1143000">
              <a:buFont typeface="+mj-lt"/>
              <a:buAutoNum type="romanUcPeriod" startAt="2"/>
            </a:pPr>
            <a:r>
              <a:rPr lang="en-US" sz="6000" b="1" dirty="0">
                <a:solidFill>
                  <a:schemeClr val="bg1"/>
                </a:solidFill>
              </a:rPr>
              <a:t>He Calls </a:t>
            </a:r>
            <a:r>
              <a:rPr lang="en-US" b="1" dirty="0" smtClean="0">
                <a:solidFill>
                  <a:schemeClr val="bg1"/>
                </a:solidFill>
              </a:rPr>
              <a:t/>
            </a:r>
            <a:br>
              <a:rPr lang="en-US" b="1" dirty="0" smtClean="0">
                <a:solidFill>
                  <a:schemeClr val="bg1"/>
                </a:solidFill>
              </a:rPr>
            </a:br>
            <a:r>
              <a:rPr lang="en-US" b="1" dirty="0" smtClean="0">
                <a:solidFill>
                  <a:schemeClr val="bg1"/>
                </a:solidFill>
              </a:rPr>
              <a:t>(</a:t>
            </a:r>
            <a:r>
              <a:rPr lang="en-US" b="1" dirty="0">
                <a:solidFill>
                  <a:schemeClr val="bg1"/>
                </a:solidFill>
              </a:rPr>
              <a:t>John 4:31-38, NIV)</a:t>
            </a:r>
            <a:endParaRPr lang="en-US"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2275840"/>
            <a:ext cx="10593664" cy="4058049"/>
          </a:xfrm>
        </p:spPr>
        <p:txBody>
          <a:bodyPr>
            <a:noAutofit/>
          </a:bodyPr>
          <a:lstStyle/>
          <a:p>
            <a:pPr marL="0" indent="0">
              <a:buNone/>
            </a:pPr>
            <a:r>
              <a:rPr lang="en-US" sz="4000" b="1" baseline="30000" dirty="0">
                <a:solidFill>
                  <a:srgbClr val="000000"/>
                </a:solidFill>
                <a:latin typeface="Calibri" charset="0"/>
                <a:ea typeface="Calibri" charset="0"/>
                <a:cs typeface="Calibri" charset="0"/>
              </a:rPr>
              <a:t>31 </a:t>
            </a:r>
            <a:r>
              <a:rPr lang="en-US" sz="4000" dirty="0">
                <a:solidFill>
                  <a:srgbClr val="000000"/>
                </a:solidFill>
                <a:latin typeface="Calibri" charset="0"/>
                <a:ea typeface="Calibri" charset="0"/>
                <a:cs typeface="Calibri" charset="0"/>
              </a:rPr>
              <a:t>Meanwhile his disciples urged him, “Rabbi, eat something.”</a:t>
            </a:r>
          </a:p>
          <a:p>
            <a:pPr marL="0" indent="0">
              <a:buNone/>
            </a:pPr>
            <a:r>
              <a:rPr lang="en-US" sz="4000" b="1" baseline="30000" dirty="0">
                <a:solidFill>
                  <a:srgbClr val="000000"/>
                </a:solidFill>
                <a:latin typeface="Calibri" charset="0"/>
                <a:ea typeface="Calibri" charset="0"/>
                <a:cs typeface="Calibri" charset="0"/>
              </a:rPr>
              <a:t>32 </a:t>
            </a:r>
            <a:r>
              <a:rPr lang="en-US" sz="4000" dirty="0">
                <a:solidFill>
                  <a:srgbClr val="000000"/>
                </a:solidFill>
                <a:latin typeface="Calibri" charset="0"/>
                <a:ea typeface="Calibri" charset="0"/>
                <a:cs typeface="Calibri" charset="0"/>
              </a:rPr>
              <a:t>But he said to them, “I have food to eat that you know nothing about.”</a:t>
            </a:r>
          </a:p>
          <a:p>
            <a:pPr marL="0" indent="0">
              <a:buNone/>
            </a:pPr>
            <a:r>
              <a:rPr lang="en-US" sz="4000" b="1" baseline="30000" dirty="0">
                <a:solidFill>
                  <a:srgbClr val="000000"/>
                </a:solidFill>
                <a:latin typeface="Calibri" charset="0"/>
                <a:ea typeface="Calibri" charset="0"/>
                <a:cs typeface="Calibri" charset="0"/>
              </a:rPr>
              <a:t>33 </a:t>
            </a:r>
            <a:r>
              <a:rPr lang="en-US" sz="4000" dirty="0">
                <a:solidFill>
                  <a:srgbClr val="000000"/>
                </a:solidFill>
                <a:latin typeface="Calibri" charset="0"/>
                <a:ea typeface="Calibri" charset="0"/>
                <a:cs typeface="Calibri" charset="0"/>
              </a:rPr>
              <a:t>Then his disciples said to each other, “Could someone have brought him food</a:t>
            </a:r>
            <a:r>
              <a:rPr lang="en-US" sz="4000" dirty="0" smtClean="0">
                <a:solidFill>
                  <a:srgbClr val="000000"/>
                </a:solidFill>
                <a:latin typeface="Calibri" charset="0"/>
                <a:ea typeface="Calibri" charset="0"/>
                <a:cs typeface="Calibri" charset="0"/>
              </a:rPr>
              <a:t>?”</a:t>
            </a:r>
            <a:endParaRPr lang="en-US" sz="4000" dirty="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2475504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838200" y="1137423"/>
            <a:ext cx="10515600" cy="5039539"/>
          </a:xfrm>
        </p:spPr>
        <p:txBody>
          <a:bodyPr>
            <a:noAutofit/>
          </a:bodyPr>
          <a:lstStyle/>
          <a:p>
            <a:pPr marL="0" indent="0">
              <a:buNone/>
            </a:pPr>
            <a:r>
              <a:rPr lang="en-US" sz="4000" b="1" baseline="30000" dirty="0">
                <a:solidFill>
                  <a:srgbClr val="000000"/>
                </a:solidFill>
                <a:latin typeface="Calibri" charset="0"/>
                <a:ea typeface="Calibri" charset="0"/>
                <a:cs typeface="Calibri" charset="0"/>
              </a:rPr>
              <a:t>34 </a:t>
            </a:r>
            <a:r>
              <a:rPr lang="en-US" sz="4000" dirty="0">
                <a:solidFill>
                  <a:srgbClr val="000000"/>
                </a:solidFill>
                <a:latin typeface="Calibri" charset="0"/>
                <a:ea typeface="Calibri" charset="0"/>
                <a:cs typeface="Calibri" charset="0"/>
              </a:rPr>
              <a:t>“My food,” said Jesus, “is to do the will of him who sent me and to finish his work.</a:t>
            </a:r>
          </a:p>
          <a:p>
            <a:pPr marL="0" indent="0">
              <a:buNone/>
            </a:pPr>
            <a:r>
              <a:rPr lang="en-US" sz="4000" b="1" baseline="30000" dirty="0" smtClean="0">
                <a:solidFill>
                  <a:srgbClr val="000000"/>
                </a:solidFill>
                <a:latin typeface="Calibri" charset="0"/>
                <a:ea typeface="Calibri" charset="0"/>
                <a:cs typeface="Calibri" charset="0"/>
              </a:rPr>
              <a:t>35</a:t>
            </a:r>
            <a:r>
              <a:rPr lang="en-US" sz="4000" b="1" baseline="30000" dirty="0">
                <a:solidFill>
                  <a:srgbClr val="000000"/>
                </a:solidFill>
                <a:latin typeface="Calibri" charset="0"/>
                <a:ea typeface="Calibri" charset="0"/>
                <a:cs typeface="Calibri" charset="0"/>
              </a:rPr>
              <a:t> </a:t>
            </a:r>
            <a:r>
              <a:rPr lang="en-US" sz="4000" dirty="0">
                <a:solidFill>
                  <a:srgbClr val="000000"/>
                </a:solidFill>
                <a:latin typeface="Calibri" charset="0"/>
                <a:ea typeface="Calibri" charset="0"/>
                <a:cs typeface="Calibri" charset="0"/>
              </a:rPr>
              <a:t>Don’t you have a saying, ‘It’s still four months until harvest’? I tell you, open your eyes and look at the fields! They are ripe for harvest. </a:t>
            </a:r>
            <a:endParaRPr lang="en-US" sz="4000" dirty="0" smtClean="0">
              <a:solidFill>
                <a:srgbClr val="000000"/>
              </a:solidFill>
              <a:latin typeface="Calibri" charset="0"/>
              <a:ea typeface="Calibri" charset="0"/>
              <a:cs typeface="Calibri" charset="0"/>
            </a:endParaRPr>
          </a:p>
          <a:p>
            <a:pPr marL="0" indent="0">
              <a:buNone/>
            </a:pPr>
            <a:r>
              <a:rPr lang="en-US" sz="4000" b="1" baseline="30000" dirty="0" smtClean="0">
                <a:solidFill>
                  <a:srgbClr val="000000"/>
                </a:solidFill>
                <a:latin typeface="Calibri" charset="0"/>
                <a:ea typeface="Calibri" charset="0"/>
                <a:cs typeface="Calibri" charset="0"/>
              </a:rPr>
              <a:t>36</a:t>
            </a:r>
            <a:r>
              <a:rPr lang="en-US" sz="4000" b="1" baseline="30000" dirty="0">
                <a:solidFill>
                  <a:srgbClr val="000000"/>
                </a:solidFill>
                <a:latin typeface="Calibri" charset="0"/>
                <a:ea typeface="Calibri" charset="0"/>
                <a:cs typeface="Calibri" charset="0"/>
              </a:rPr>
              <a:t> </a:t>
            </a:r>
            <a:r>
              <a:rPr lang="en-US" sz="4000" dirty="0">
                <a:solidFill>
                  <a:srgbClr val="000000"/>
                </a:solidFill>
                <a:latin typeface="Calibri" charset="0"/>
                <a:ea typeface="Calibri" charset="0"/>
                <a:cs typeface="Calibri" charset="0"/>
              </a:rPr>
              <a:t>Even now the one who reaps draws a wage and harvests a crop for eternal life, so that the sower and the reaper may be glad together. </a:t>
            </a:r>
            <a:endParaRPr lang="en-US" sz="4000" dirty="0" smtClean="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201413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B86DAE3A-61DC-F34D-8CCB-81D5FB1799BD}"/>
              </a:ext>
            </a:extLst>
          </p:cNvPr>
          <p:cNvSpPr>
            <a:spLocks noGrp="1"/>
          </p:cNvSpPr>
          <p:nvPr>
            <p:ph idx="1"/>
          </p:nvPr>
        </p:nvSpPr>
        <p:spPr>
          <a:xfrm>
            <a:off x="838200" y="1315844"/>
            <a:ext cx="10246112" cy="4237463"/>
          </a:xfrm>
        </p:spPr>
        <p:txBody>
          <a:bodyPr>
            <a:normAutofit/>
          </a:bodyPr>
          <a:lstStyle/>
          <a:p>
            <a:pPr marL="0" indent="0">
              <a:buNone/>
            </a:pPr>
            <a:r>
              <a:rPr lang="en-US" sz="4400" b="1" baseline="30000" dirty="0">
                <a:solidFill>
                  <a:srgbClr val="000000"/>
                </a:solidFill>
                <a:latin typeface="Calibri" charset="0"/>
                <a:ea typeface="Calibri" charset="0"/>
                <a:cs typeface="Calibri" charset="0"/>
              </a:rPr>
              <a:t>37 </a:t>
            </a:r>
            <a:r>
              <a:rPr lang="en-US" sz="4400" dirty="0">
                <a:solidFill>
                  <a:srgbClr val="000000"/>
                </a:solidFill>
                <a:latin typeface="Calibri" charset="0"/>
                <a:ea typeface="Calibri" charset="0"/>
                <a:cs typeface="Calibri" charset="0"/>
              </a:rPr>
              <a:t>Thus the saying ‘One sows and another reaps’ is true. </a:t>
            </a:r>
          </a:p>
          <a:p>
            <a:pPr marL="0" indent="0">
              <a:buNone/>
            </a:pPr>
            <a:r>
              <a:rPr lang="en-US" sz="4400" b="1" baseline="30000" dirty="0">
                <a:solidFill>
                  <a:srgbClr val="000000"/>
                </a:solidFill>
                <a:latin typeface="Calibri" charset="0"/>
                <a:ea typeface="Calibri" charset="0"/>
                <a:cs typeface="Calibri" charset="0"/>
              </a:rPr>
              <a:t>38 </a:t>
            </a:r>
            <a:r>
              <a:rPr lang="en-US" sz="4400" dirty="0">
                <a:solidFill>
                  <a:srgbClr val="000000"/>
                </a:solidFill>
                <a:latin typeface="Calibri" charset="0"/>
                <a:ea typeface="Calibri" charset="0"/>
                <a:cs typeface="Calibri" charset="0"/>
              </a:rPr>
              <a:t>I sent you to reap what you have not worked for. Others have done the hard work, and you have reaped the benefits of their labor.”</a:t>
            </a:r>
            <a:endParaRPr lang="en-US" sz="4400" dirty="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838058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716280" y="1825625"/>
            <a:ext cx="10515600" cy="4351338"/>
          </a:xfrm>
        </p:spPr>
        <p:txBody>
          <a:bodyPr>
            <a:normAutofit/>
          </a:bodyPr>
          <a:lstStyle/>
          <a:p>
            <a:pPr marL="0" marR="0" indent="0">
              <a:lnSpc>
                <a:spcPct val="107000"/>
              </a:lnSpc>
              <a:spcBef>
                <a:spcPts val="0"/>
              </a:spcBef>
              <a:spcAft>
                <a:spcPts val="800"/>
              </a:spcAft>
              <a:buNone/>
            </a:pPr>
            <a:r>
              <a:rPr lang="en-US" sz="4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Sometimes, God calls us to a task without explaining the big picture. Are you willing to trust and obey God faithfully until He gives greater understanding of His purpose</a:t>
            </a:r>
            <a:r>
              <a:rPr lang="en-US" sz="4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US" sz="4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0" cy="5446535"/>
            <a:chOff x="557560" y="892098"/>
            <a:chExt cx="11300220"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978399" y="892098"/>
              <a:ext cx="6879381"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625600"/>
              <a:ext cx="10796236" cy="471303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385445"/>
            <a:ext cx="10417098" cy="1082675"/>
          </a:xfrm>
        </p:spPr>
        <p:txBody>
          <a:bodyPr>
            <a:normAutofit fontScale="90000"/>
          </a:bodyPr>
          <a:lstStyle/>
          <a:p>
            <a:pPr marL="1143000" indent="-1143000">
              <a:buFont typeface="+mj-lt"/>
              <a:buAutoNum type="romanUcPeriod" startAt="2"/>
            </a:pPr>
            <a:r>
              <a:rPr lang="en-US" sz="6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We </a:t>
            </a:r>
            <a:r>
              <a:rPr lang="en-US" sz="6000" dirty="0">
                <a:solidFill>
                  <a:schemeClr val="bg1"/>
                </a:solidFill>
                <a:latin typeface="Calibri" panose="020F0502020204030204" pitchFamily="34" charset="0"/>
                <a:ea typeface="Calibri" panose="020F0502020204030204" pitchFamily="34" charset="0"/>
                <a:cs typeface="Times New Roman" panose="02020603050405020304" pitchFamily="18" charset="0"/>
              </a:rPr>
              <a:t>Cling </a:t>
            </a:r>
            <a:r>
              <a:rPr lang="en-US" sz="5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5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4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John 4:39-42)</a:t>
            </a:r>
            <a:endParaRPr lang="en-US" sz="4000"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1788160"/>
            <a:ext cx="10593664" cy="4545729"/>
          </a:xfrm>
        </p:spPr>
        <p:txBody>
          <a:bodyPr>
            <a:noAutofit/>
          </a:bodyPr>
          <a:lstStyle/>
          <a:p>
            <a:pPr marL="0" indent="0">
              <a:buNone/>
            </a:pPr>
            <a:r>
              <a:rPr lang="en-US" sz="4400" b="1" baseline="30000" dirty="0">
                <a:solidFill>
                  <a:srgbClr val="000000"/>
                </a:solidFill>
                <a:latin typeface="Calibri" charset="0"/>
                <a:ea typeface="Calibri" charset="0"/>
                <a:cs typeface="Calibri" charset="0"/>
              </a:rPr>
              <a:t>39 </a:t>
            </a:r>
            <a:r>
              <a:rPr lang="en-US" sz="4400" dirty="0">
                <a:solidFill>
                  <a:srgbClr val="000000"/>
                </a:solidFill>
                <a:latin typeface="Calibri" charset="0"/>
                <a:ea typeface="Calibri" charset="0"/>
                <a:cs typeface="Calibri" charset="0"/>
              </a:rPr>
              <a:t>Many of the Samaritans from </a:t>
            </a:r>
            <a:r>
              <a:rPr lang="en-US" sz="4400" dirty="0" smtClean="0">
                <a:solidFill>
                  <a:srgbClr val="000000"/>
                </a:solidFill>
                <a:latin typeface="Calibri" charset="0"/>
                <a:ea typeface="Calibri" charset="0"/>
                <a:cs typeface="Calibri" charset="0"/>
              </a:rPr>
              <a:t>that town</a:t>
            </a:r>
            <a:r>
              <a:rPr lang="en-US" sz="4400" dirty="0">
                <a:solidFill>
                  <a:srgbClr val="000000"/>
                </a:solidFill>
                <a:latin typeface="Calibri" charset="0"/>
                <a:ea typeface="Calibri" charset="0"/>
                <a:cs typeface="Calibri" charset="0"/>
              </a:rPr>
              <a:t> believed in him because of the woman’s testimony, “He told me everything I ever did.” </a:t>
            </a:r>
            <a:endParaRPr lang="en-US" sz="4400" dirty="0" smtClean="0">
              <a:solidFill>
                <a:srgbClr val="000000"/>
              </a:solidFill>
              <a:latin typeface="Calibri" charset="0"/>
              <a:ea typeface="Calibri" charset="0"/>
              <a:cs typeface="Calibri" charset="0"/>
            </a:endParaRPr>
          </a:p>
          <a:p>
            <a:pPr marL="0" indent="0">
              <a:buNone/>
            </a:pPr>
            <a:r>
              <a:rPr lang="en-US" sz="4400" b="1" baseline="30000" dirty="0" smtClean="0">
                <a:solidFill>
                  <a:srgbClr val="000000"/>
                </a:solidFill>
                <a:latin typeface="Calibri" charset="0"/>
                <a:ea typeface="Calibri" charset="0"/>
                <a:cs typeface="Calibri" charset="0"/>
              </a:rPr>
              <a:t>40</a:t>
            </a:r>
            <a:r>
              <a:rPr lang="en-US" sz="4400" b="1" baseline="30000" dirty="0">
                <a:solidFill>
                  <a:srgbClr val="000000"/>
                </a:solidFill>
                <a:latin typeface="Calibri" charset="0"/>
                <a:ea typeface="Calibri" charset="0"/>
                <a:cs typeface="Calibri" charset="0"/>
              </a:rPr>
              <a:t> </a:t>
            </a:r>
            <a:r>
              <a:rPr lang="en-US" sz="4400" dirty="0">
                <a:solidFill>
                  <a:srgbClr val="000000"/>
                </a:solidFill>
                <a:latin typeface="Calibri" charset="0"/>
                <a:ea typeface="Calibri" charset="0"/>
                <a:cs typeface="Calibri" charset="0"/>
              </a:rPr>
              <a:t>So when the Samaritans came to him, they urged him to stay with them, and he stayed two days. </a:t>
            </a:r>
          </a:p>
        </p:txBody>
      </p:sp>
    </p:spTree>
    <p:extLst>
      <p:ext uri="{BB962C8B-B14F-4D97-AF65-F5344CB8AC3E}">
        <p14:creationId xmlns:p14="http://schemas.microsoft.com/office/powerpoint/2010/main" val="2073907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838200" y="1341120"/>
            <a:ext cx="10515600" cy="4835842"/>
          </a:xfrm>
        </p:spPr>
        <p:txBody>
          <a:bodyPr>
            <a:noAutofit/>
          </a:bodyPr>
          <a:lstStyle/>
          <a:p>
            <a:pPr marL="0" indent="0">
              <a:buNone/>
            </a:pPr>
            <a:r>
              <a:rPr lang="en-US" sz="4400" b="1" baseline="30000" dirty="0">
                <a:solidFill>
                  <a:srgbClr val="000000"/>
                </a:solidFill>
                <a:latin typeface="Calibri" charset="0"/>
                <a:ea typeface="Calibri" charset="0"/>
                <a:cs typeface="Calibri" charset="0"/>
              </a:rPr>
              <a:t>41 </a:t>
            </a:r>
            <a:r>
              <a:rPr lang="en-US" sz="4400" dirty="0">
                <a:solidFill>
                  <a:srgbClr val="000000"/>
                </a:solidFill>
                <a:latin typeface="Calibri" charset="0"/>
                <a:ea typeface="Calibri" charset="0"/>
                <a:cs typeface="Calibri" charset="0"/>
              </a:rPr>
              <a:t>And because of his words many more became believers. </a:t>
            </a:r>
          </a:p>
          <a:p>
            <a:pPr marL="0" indent="0">
              <a:buNone/>
            </a:pPr>
            <a:r>
              <a:rPr lang="en-US" sz="4400" b="1" baseline="30000" dirty="0" smtClean="0">
                <a:solidFill>
                  <a:srgbClr val="000000"/>
                </a:solidFill>
                <a:latin typeface="Calibri" charset="0"/>
                <a:ea typeface="Calibri" charset="0"/>
                <a:cs typeface="Calibri" charset="0"/>
              </a:rPr>
              <a:t>42</a:t>
            </a:r>
            <a:r>
              <a:rPr lang="en-US" sz="4400" dirty="0" smtClean="0">
                <a:solidFill>
                  <a:srgbClr val="000000"/>
                </a:solidFill>
                <a:latin typeface="Calibri" charset="0"/>
                <a:ea typeface="Calibri" charset="0"/>
                <a:cs typeface="Calibri" charset="0"/>
              </a:rPr>
              <a:t> </a:t>
            </a:r>
            <a:r>
              <a:rPr lang="en-US" sz="4400" dirty="0">
                <a:solidFill>
                  <a:srgbClr val="000000"/>
                </a:solidFill>
                <a:latin typeface="Calibri" charset="0"/>
                <a:ea typeface="Calibri" charset="0"/>
                <a:cs typeface="Calibri" charset="0"/>
              </a:rPr>
              <a:t>They said to the woman, “We no longer believe just because of what you said; now we have heard for ourselves, and we know that this man really is the Savior of the world</a:t>
            </a:r>
            <a:r>
              <a:rPr lang="en-US" sz="4400" dirty="0" smtClean="0">
                <a:solidFill>
                  <a:srgbClr val="000000"/>
                </a:solidFill>
                <a:latin typeface="Calibri" charset="0"/>
                <a:ea typeface="Calibri" charset="0"/>
                <a:cs typeface="Calibri" charset="0"/>
              </a:rPr>
              <a:t>.”</a:t>
            </a:r>
            <a:endParaRPr lang="en-US" sz="4400" dirty="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350933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716280" y="1825625"/>
            <a:ext cx="10515600" cy="4351338"/>
          </a:xfrm>
        </p:spPr>
        <p:txBody>
          <a:bodyPr>
            <a:normAutofit/>
          </a:bodyPr>
          <a:lstStyle/>
          <a:p>
            <a:pPr marL="0" indent="0">
              <a:buNone/>
            </a:pPr>
            <a:r>
              <a:rPr lang="en-US" sz="4800" dirty="0"/>
              <a:t>Our job is simply to plant a seed of faith. Has your witnessing ever been hindered by your attempt to decide who will accept or reject God’s message? Explain. </a:t>
            </a:r>
            <a:endParaRPr lang="en-US" sz="7200" dirty="0"/>
          </a:p>
        </p:txBody>
      </p:sp>
    </p:spTree>
    <p:extLst>
      <p:ext uri="{BB962C8B-B14F-4D97-AF65-F5344CB8AC3E}">
        <p14:creationId xmlns:p14="http://schemas.microsoft.com/office/powerpoint/2010/main" val="982910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 xmlns:a16="http://schemas.microsoft.com/office/drawing/2014/main" id="{8E1496D8-400A-5B47-8EB7-1C1777E3A561}"/>
              </a:ext>
            </a:extLst>
          </p:cNvPr>
          <p:cNvSpPr>
            <a:spLocks noGrp="1"/>
          </p:cNvSpPr>
          <p:nvPr>
            <p:ph idx="1"/>
          </p:nvPr>
        </p:nvSpPr>
        <p:spPr>
          <a:xfrm>
            <a:off x="990600" y="1843088"/>
            <a:ext cx="10034093" cy="4333875"/>
          </a:xfrm>
        </p:spPr>
        <p:txBody>
          <a:bodyPr>
            <a:normAutofit/>
          </a:bodyPr>
          <a:lstStyle/>
          <a:p>
            <a:pPr marL="0" indent="0">
              <a:buNone/>
            </a:pPr>
            <a:r>
              <a:rPr lang="en-US" sz="4800" dirty="0"/>
              <a:t>Lord, help us to shake off doubt and discouragement. Teach us to rely on Your power and grace to guide us through life. Use us as witnesses for Your glory. Lead us by Your Holy Spirit. In Jesus’ name we pray. Amen.</a:t>
            </a:r>
            <a:endParaRPr lang="en-US" sz="4800" dirty="0"/>
          </a:p>
        </p:txBody>
      </p:sp>
    </p:spTree>
    <p:extLst>
      <p:ext uri="{BB962C8B-B14F-4D97-AF65-F5344CB8AC3E}">
        <p14:creationId xmlns:p14="http://schemas.microsoft.com/office/powerpoint/2010/main" val="3553201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43F48B9D-EC76-4F49-BB61-718166E0DC70}"/>
              </a:ext>
            </a:extLst>
          </p:cNvPr>
          <p:cNvSpPr>
            <a:spLocks noGrp="1"/>
          </p:cNvSpPr>
          <p:nvPr>
            <p:ph idx="1"/>
          </p:nvPr>
        </p:nvSpPr>
        <p:spPr>
          <a:xfrm>
            <a:off x="945992" y="1920774"/>
            <a:ext cx="10515600" cy="4430166"/>
          </a:xfrm>
        </p:spPr>
        <p:txBody>
          <a:bodyPr>
            <a:normAutofit fontScale="92500"/>
          </a:bodyPr>
          <a:lstStyle/>
          <a:p>
            <a:r>
              <a:rPr lang="en-US" sz="4000" dirty="0"/>
              <a:t>While reading the Background Scripture, consider this thought: “How do we show loyalty to Christ?”</a:t>
            </a:r>
          </a:p>
          <a:p>
            <a:r>
              <a:rPr lang="en-US" sz="4000" dirty="0"/>
              <a:t>The lesson topic for Sunday, February 14, 2021, is “Showing Loyalty.” The Devotional Reading is Romans 4:13-25, the Background Scriptures are Mark 15:40; 16:1-9; Luke 8:1-3; John 20:10-18, and the Printed Texts are Luke 8:1-3; Mark 15:40; John 20:10-18. </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559</Words>
  <Application>Microsoft Macintosh PowerPoint</Application>
  <PresentationFormat>Widescreen</PresentationFormat>
  <Paragraphs>64</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Calibri Light</vt:lpstr>
      <vt:lpstr>Times New Roman</vt:lpstr>
      <vt:lpstr>Arial</vt:lpstr>
      <vt:lpstr>Office Theme</vt:lpstr>
      <vt:lpstr>PowerPoint Presentation</vt:lpstr>
      <vt:lpstr>WINTER QUARTER THEME:  “The Call of God in the New Testament”  UNIT III:   “The Call of Women”</vt:lpstr>
      <vt:lpstr>LESSON 10: February 7, 2021</vt:lpstr>
      <vt:lpstr>Devotional Reading: John 1:37-51   Background Scriptures: John 1:37-51; 4:25-42   Print Passage: John 4:25-42 </vt:lpstr>
      <vt:lpstr>KEY VERSE:</vt:lpstr>
      <vt:lpstr>LESSON AIMS:</vt:lpstr>
      <vt:lpstr>KEY TERMS:</vt:lpstr>
      <vt:lpstr>KEY TERMS:</vt:lpstr>
      <vt:lpstr>INTRODUCTION</vt:lpstr>
      <vt:lpstr>BIBLICAL CONTEXT</vt:lpstr>
      <vt:lpstr> ANALYSIS OF THE BIBLICAL TEXT  (Lesson Outline) </vt:lpstr>
      <vt:lpstr>She Calls  (John 4:25-30, NIV)</vt:lpstr>
      <vt:lpstr>PowerPoint Presentation</vt:lpstr>
      <vt:lpstr>PowerPoint Presentation</vt:lpstr>
      <vt:lpstr>What Do You Think? </vt:lpstr>
      <vt:lpstr>He Calls  (John 4:31-38, NIV)</vt:lpstr>
      <vt:lpstr>PowerPoint Presentation</vt:lpstr>
      <vt:lpstr>PowerPoint Presentation</vt:lpstr>
      <vt:lpstr>What Do You Think? </vt:lpstr>
      <vt:lpstr>We Cling  (John 4:39-42)</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36</cp:revision>
  <dcterms:created xsi:type="dcterms:W3CDTF">2020-10-13T22:27:56Z</dcterms:created>
  <dcterms:modified xsi:type="dcterms:W3CDTF">2021-01-27T12:19:37Z</dcterms:modified>
</cp:coreProperties>
</file>