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9" r:id="rId9"/>
    <p:sldId id="270" r:id="rId10"/>
    <p:sldId id="266" r:id="rId11"/>
    <p:sldId id="284" r:id="rId12"/>
    <p:sldId id="268" r:id="rId13"/>
    <p:sldId id="275" r:id="rId14"/>
    <p:sldId id="271" r:id="rId15"/>
    <p:sldId id="272" r:id="rId16"/>
    <p:sldId id="276" r:id="rId17"/>
    <p:sldId id="285" r:id="rId18"/>
    <p:sldId id="286" r:id="rId19"/>
    <p:sldId id="288"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446"/>
    <p:restoredTop sz="95385"/>
  </p:normalViewPr>
  <p:slideViewPr>
    <p:cSldViewPr snapToGrid="0" snapToObjects="1">
      <p:cViewPr varScale="1">
        <p:scale>
          <a:sx n="63" d="100"/>
          <a:sy n="63" d="100"/>
        </p:scale>
        <p:origin x="216"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8" name="Footer Placeholder 7">
            <a:extLst>
              <a:ext uri="{FF2B5EF4-FFF2-40B4-BE49-F238E27FC236}">
                <a16:creationId xmlns=""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4" name="Footer Placeholder 3">
            <a:extLst>
              <a:ext uri="{FF2B5EF4-FFF2-40B4-BE49-F238E27FC236}">
                <a16:creationId xmlns=""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3" name="Footer Placeholder 2">
            <a:extLst>
              <a:ext uri="{FF2B5EF4-FFF2-40B4-BE49-F238E27FC236}">
                <a16:creationId xmlns=""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6" name="Footer Placeholder 5">
            <a:extLst>
              <a:ext uri="{FF2B5EF4-FFF2-40B4-BE49-F238E27FC236}">
                <a16:creationId xmlns=""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1/26/21</a:t>
            </a:fld>
            <a:endParaRPr lang="en-US"/>
          </a:p>
        </p:txBody>
      </p:sp>
      <p:sp>
        <p:nvSpPr>
          <p:cNvPr id="5" name="Footer Placeholder 4">
            <a:extLst>
              <a:ext uri="{FF2B5EF4-FFF2-40B4-BE49-F238E27FC236}">
                <a16:creationId xmlns=""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 xmlns:a16="http://schemas.microsoft.com/office/drawing/2014/main" id="{D4B52C7E-3049-4545-956A-6D8F73F234DB}"/>
              </a:ext>
              <a:ext uri="{C183D7F6-B498-43B3-948B-1728B52AA6E4}">
                <adec:decorative xmlns=""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 xmlns:a16="http://schemas.microsoft.com/office/drawing/2014/main" id="{46669882-9FD4-41D7-A5A6-A4A2E44A2ABF}"/>
              </a:ext>
              <a:ext uri="{C183D7F6-B498-43B3-948B-1728B52AA6E4}">
                <adec:decorative xmlns="" xmlns:adec="http://schemas.microsoft.com/office/drawing/2017/decorative" val="1"/>
              </a:ext>
            </a:extLst>
          </p:cNvPr>
          <p:cNvPicPr>
            <a:picLocks noChangeAspect="1"/>
          </p:cNvPicPr>
          <p:nvPr/>
        </p:nvPicPr>
        <p:blipFill>
          <a:blip r:embed="rId2">
            <a:extLst>
              <a:ext uri="{96DAC541-7B7A-43D3-8B79-37D633B846F1}">
                <asvg:svgBlip xmlns="" xmlns:asvg="http://schemas.microsoft.com/office/drawing/2016/SVG/main" r:embed="rId5"/>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2021</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UNIT </a:t>
            </a:r>
            <a:r>
              <a:rPr lang="en-US" sz="3200" b="1" dirty="0" smtClean="0">
                <a:solidFill>
                  <a:schemeClr val="bg1"/>
                </a:solidFill>
                <a:latin typeface="Arial" panose="020B0604020202020204" pitchFamily="34" charset="0"/>
                <a:cs typeface="Arial" panose="020B0604020202020204" pitchFamily="34" charset="0"/>
              </a:rPr>
              <a:t>III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 xmlns:a16="http://schemas.microsoft.com/office/drawing/2014/main" id="{2CBF662F-A198-4AD3-8EBC-0EC9A52B2994}"/>
                </a:ext>
                <a:ext uri="{C183D7F6-B498-43B3-948B-1728B52AA6E4}">
                  <adec:decorative xmlns=""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142E86C5-8E5F-4620-A4FB-D1F926179D18}"/>
                </a:ext>
                <a:ext uri="{C183D7F6-B498-43B3-948B-1728B52AA6E4}">
                  <adec:decorative xmlns=""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smtClean="0">
                <a:solidFill>
                  <a:srgbClr val="074E97"/>
                </a:solidFill>
                <a:latin typeface="Arial" panose="020B0604020202020204" pitchFamily="34" charset="0"/>
                <a:cs typeface="Arial" panose="020B0604020202020204" pitchFamily="34" charset="0"/>
              </a:rPr>
              <a:t>II</a:t>
            </a:r>
            <a:r>
              <a:rPr lang="en" b="1" dirty="0" smtClean="0">
                <a:solidFill>
                  <a:srgbClr val="074E97"/>
                </a:solidFill>
                <a:latin typeface="Arial" panose="020B0604020202020204" pitchFamily="34" charset="0"/>
                <a:cs typeface="Arial" panose="020B0604020202020204" pitchFamily="34" charset="0"/>
              </a:rPr>
              <a:t>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sz="5400" dirty="0">
                <a:solidFill>
                  <a:schemeClr val="accent5">
                    <a:lumMod val="50000"/>
                  </a:schemeClr>
                </a:solidFill>
                <a:latin typeface="Arial" panose="020B0604020202020204" pitchFamily="34" charset="0"/>
                <a:cs typeface="Arial" panose="020B0604020202020204" pitchFamily="34" charset="0"/>
              </a:rPr>
              <a:t> “</a:t>
            </a:r>
            <a:r>
              <a:rPr lang="en-US" sz="5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The Call of Women</a:t>
            </a:r>
            <a:r>
              <a:rPr lang="en" sz="5400" dirty="0">
                <a:solidFill>
                  <a:schemeClr val="accent5">
                    <a:lumMod val="50000"/>
                  </a:schemeClr>
                </a:solidFill>
                <a:latin typeface="Arial" panose="020B0604020202020204" pitchFamily="34" charset="0"/>
                <a:cs typeface="Arial" panose="020B0604020202020204" pitchFamily="34" charset="0"/>
              </a:rPr>
              <a:t>”</a:t>
            </a:r>
            <a:endParaRPr lang="en-US" sz="5400" dirty="0">
              <a:solidFill>
                <a:schemeClr val="accent5">
                  <a:lumMod val="50000"/>
                </a:schemeClr>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41B60141-2182-F843-A676-5FEDB43FC5A1}"/>
              </a:ext>
            </a:extLst>
          </p:cNvPr>
          <p:cNvSpPr>
            <a:spLocks noGrp="1"/>
          </p:cNvSpPr>
          <p:nvPr>
            <p:ph type="title"/>
          </p:nvPr>
        </p:nvSpPr>
        <p:spPr/>
        <p:txBody>
          <a:bodyPr>
            <a:normAutofit/>
          </a:bodyPr>
          <a:lstStyle/>
          <a:p>
            <a:r>
              <a:rPr lang="en-US" sz="5400" dirty="0">
                <a:solidFill>
                  <a:schemeClr val="bg1"/>
                </a:solidFill>
                <a:latin typeface="Calibri" panose="020F0502020204030204" pitchFamily="34" charset="0"/>
                <a:ea typeface="Calibri" panose="020F0502020204030204" pitchFamily="34" charset="0"/>
                <a:cs typeface="Times New Roman" panose="02020603050405020304" pitchFamily="18" charset="0"/>
              </a:rPr>
              <a:t>LESSON 11: February 14, 2021</a:t>
            </a:r>
            <a:endParaRPr lang="en-US" sz="5400" b="1" dirty="0">
              <a:solidFill>
                <a:schemeClr val="bg1"/>
              </a:solidFill>
            </a:endParaRPr>
          </a:p>
        </p:txBody>
      </p:sp>
      <p:sp>
        <p:nvSpPr>
          <p:cNvPr id="3" name="Content Placeholder 2">
            <a:extLst>
              <a:ext uri="{FF2B5EF4-FFF2-40B4-BE49-F238E27FC236}">
                <a16:creationId xmlns="" xmlns:a16="http://schemas.microsoft.com/office/drawing/2014/main" id="{459213CB-C9AE-9245-BE05-1F1BA9D41FA7}"/>
              </a:ext>
            </a:extLst>
          </p:cNvPr>
          <p:cNvSpPr>
            <a:spLocks noGrp="1"/>
          </p:cNvSpPr>
          <p:nvPr>
            <p:ph idx="1"/>
          </p:nvPr>
        </p:nvSpPr>
        <p:spPr>
          <a:xfrm>
            <a:off x="838200" y="2765501"/>
            <a:ext cx="10246112" cy="3411461"/>
          </a:xfrm>
        </p:spPr>
        <p:txBody>
          <a:bodyPr>
            <a:normAutofit fontScale="92500" lnSpcReduction="20000"/>
          </a:bodyPr>
          <a:lstStyle/>
          <a:p>
            <a:pPr>
              <a:lnSpc>
                <a:spcPct val="110000"/>
              </a:lnSpc>
              <a:buFont typeface="Arial" charset="0"/>
              <a:buChar char="•"/>
            </a:pPr>
            <a:r>
              <a:rPr lang="en-US" sz="4800" b="1" dirty="0"/>
              <a:t>Lesson Title: </a:t>
            </a:r>
            <a:r>
              <a:rPr lang="en-US" sz="4800" dirty="0"/>
              <a:t>“</a:t>
            </a:r>
            <a:r>
              <a:rPr lang="en-US" sz="4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Showing Loyalty </a:t>
            </a:r>
            <a:r>
              <a:rPr lang="en-US" sz="4800" dirty="0" smtClean="0"/>
              <a:t>”</a:t>
            </a:r>
            <a:br>
              <a:rPr lang="en-US" sz="4800" dirty="0" smtClean="0"/>
            </a:br>
            <a:r>
              <a:rPr lang="en-US" sz="4800" dirty="0" smtClean="0"/>
              <a:t>(</a:t>
            </a:r>
            <a:r>
              <a:rPr lang="en-US" sz="4800" dirty="0"/>
              <a:t>Faith Pathway)</a:t>
            </a:r>
          </a:p>
          <a:p>
            <a:pPr>
              <a:lnSpc>
                <a:spcPct val="110000"/>
              </a:lnSpc>
              <a:buFont typeface="Arial" charset="0"/>
              <a:buChar char="•"/>
            </a:pPr>
            <a:r>
              <a:rPr lang="en-US" sz="4800" b="1" dirty="0"/>
              <a:t>Lesson Title: </a:t>
            </a:r>
            <a:r>
              <a:rPr lang="en-US" sz="4800" dirty="0"/>
              <a:t>“</a:t>
            </a:r>
            <a:r>
              <a:rPr lang="en-US" sz="4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Mary Magdalene: A Faithful Disciple </a:t>
            </a:r>
            <a:r>
              <a:rPr lang="en-US" sz="4800" dirty="0" smtClean="0"/>
              <a:t>”</a:t>
            </a:r>
            <a:br>
              <a:rPr lang="en-US" sz="4800" dirty="0" smtClean="0"/>
            </a:br>
            <a:r>
              <a:rPr lang="en-US" sz="4800" dirty="0" smtClean="0"/>
              <a:t>(</a:t>
            </a:r>
            <a:r>
              <a:rPr lang="en-US" sz="4800" dirty="0"/>
              <a:t>Townsend Press SS Commentary</a:t>
            </a:r>
            <a:r>
              <a:rPr lang="en-US" sz="4800" dirty="0" smtClean="0"/>
              <a:t>)</a:t>
            </a:r>
            <a:endParaRPr lang="en-US" sz="4800" dirty="0"/>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 xmlns:a16="http://schemas.microsoft.com/office/drawing/2014/main" id="{32FD79E9-DA87-4AE3-AB4F-454E8B1C7E28}"/>
                </a:ext>
                <a:ext uri="{C183D7F6-B498-43B3-948B-1728B52AA6E4}">
                  <adec:decorative xmlns=""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97CAE694-E5D7-45D8-80CE-4067B6610E53}"/>
                </a:ext>
                <a:ext uri="{C183D7F6-B498-43B3-948B-1728B52AA6E4}">
                  <adec:decorative xmlns=""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0B547387-06EB-1842-91C0-4946AEE6AF20}"/>
              </a:ext>
            </a:extLst>
          </p:cNvPr>
          <p:cNvSpPr>
            <a:spLocks noGrp="1"/>
          </p:cNvSpPr>
          <p:nvPr>
            <p:ph type="title"/>
          </p:nvPr>
        </p:nvSpPr>
        <p:spPr>
          <a:xfrm>
            <a:off x="1225066" y="1381760"/>
            <a:ext cx="6475341" cy="4706805"/>
          </a:xfrm>
        </p:spPr>
        <p:txBody>
          <a:bodyPr>
            <a:noAutofit/>
          </a:bodyPr>
          <a:lstStyle/>
          <a:p>
            <a:pPr algn="ctr"/>
            <a:r>
              <a:rPr lang="en-US" sz="3600" b="1" dirty="0">
                <a:solidFill>
                  <a:srgbClr val="074E97"/>
                </a:solidFill>
                <a:latin typeface="Calibri" charset="0"/>
                <a:ea typeface="Calibri" charset="0"/>
                <a:cs typeface="Calibri" charset="0"/>
              </a:rPr>
              <a:t>Devotional </a:t>
            </a:r>
            <a:r>
              <a:rPr lang="en-US" sz="3600" b="1" dirty="0" smtClean="0">
                <a:solidFill>
                  <a:srgbClr val="074E97"/>
                </a:solidFill>
                <a:latin typeface="Calibri" charset="0"/>
                <a:ea typeface="Calibri" charset="0"/>
                <a:cs typeface="Calibri" charset="0"/>
              </a:rPr>
              <a:t>Reading:</a:t>
            </a:r>
            <a:r>
              <a:rPr lang="en-US" sz="3600" b="1" dirty="0" smtClean="0">
                <a:latin typeface="Calibri" charset="0"/>
                <a:ea typeface="Calibri" charset="0"/>
                <a:cs typeface="Calibri" charset="0"/>
              </a:rPr>
              <a:t/>
            </a:r>
            <a:br>
              <a:rPr lang="en-US" sz="3600" b="1" dirty="0" smtClean="0">
                <a:latin typeface="Calibri" charset="0"/>
                <a:ea typeface="Calibri" charset="0"/>
                <a:cs typeface="Calibri" charset="0"/>
              </a:rPr>
            </a:br>
            <a:r>
              <a:rPr lang="en-US" sz="3600" dirty="0" smtClean="0">
                <a:latin typeface="Calibri" charset="0"/>
                <a:ea typeface="Calibri" charset="0"/>
                <a:cs typeface="Calibri" charset="0"/>
              </a:rPr>
              <a:t>Romans </a:t>
            </a:r>
            <a:r>
              <a:rPr lang="en-US" sz="3600" dirty="0">
                <a:latin typeface="Calibri" charset="0"/>
                <a:ea typeface="Calibri" charset="0"/>
                <a:cs typeface="Calibri" charset="0"/>
              </a:rPr>
              <a:t>4:13-25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b="1" dirty="0">
                <a:solidFill>
                  <a:srgbClr val="074E97"/>
                </a:solidFill>
                <a:latin typeface="Calibri" charset="0"/>
                <a:ea typeface="Calibri" charset="0"/>
                <a:cs typeface="Calibri" charset="0"/>
              </a:rPr>
              <a:t>Background Scriptures: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dirty="0">
                <a:latin typeface="Calibri" charset="0"/>
                <a:ea typeface="Calibri" charset="0"/>
                <a:cs typeface="Calibri" charset="0"/>
              </a:rPr>
              <a:t>Mark 15:40; 16:1-9; Luke 8:1-3; John 20:10-18</a:t>
            </a:r>
            <a:br>
              <a:rPr lang="en-US" sz="3600" dirty="0">
                <a:latin typeface="Calibri" charset="0"/>
                <a:ea typeface="Calibri" charset="0"/>
                <a:cs typeface="Calibri" charset="0"/>
              </a:rPr>
            </a:b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b="1" dirty="0">
                <a:latin typeface="Calibri" charset="0"/>
                <a:ea typeface="Calibri" charset="0"/>
                <a:cs typeface="Calibri" charset="0"/>
              </a:rPr>
              <a:t> </a:t>
            </a:r>
            <a:r>
              <a:rPr lang="en-US" sz="3600" b="1" dirty="0">
                <a:solidFill>
                  <a:srgbClr val="074E97"/>
                </a:solidFill>
                <a:latin typeface="Calibri" charset="0"/>
                <a:ea typeface="Calibri" charset="0"/>
                <a:cs typeface="Calibri" charset="0"/>
              </a:rPr>
              <a:t>Print Passages: </a:t>
            </a:r>
            <a:r>
              <a:rPr lang="en-US" sz="3600" b="1" dirty="0">
                <a:latin typeface="Calibri" charset="0"/>
                <a:ea typeface="Calibri" charset="0"/>
                <a:cs typeface="Calibri" charset="0"/>
              </a:rPr>
              <a:t/>
            </a:r>
            <a:br>
              <a:rPr lang="en-US" sz="3600" b="1" dirty="0">
                <a:latin typeface="Calibri" charset="0"/>
                <a:ea typeface="Calibri" charset="0"/>
                <a:cs typeface="Calibri" charset="0"/>
              </a:rPr>
            </a:br>
            <a:r>
              <a:rPr lang="en-US" sz="3600" dirty="0">
                <a:latin typeface="Calibri" charset="0"/>
                <a:ea typeface="Calibri" charset="0"/>
                <a:cs typeface="Calibri" charset="0"/>
              </a:rPr>
              <a:t>Luke 8:1-3; Mark 15:40; John 20:10-18</a:t>
            </a:r>
            <a:br>
              <a:rPr lang="en-US" sz="3600" dirty="0">
                <a:latin typeface="Calibri" charset="0"/>
                <a:ea typeface="Calibri" charset="0"/>
                <a:cs typeface="Calibri" charset="0"/>
              </a:rPr>
            </a:br>
            <a:endParaRPr lang="en-US" sz="3600" dirty="0">
              <a:solidFill>
                <a:schemeClr val="accent5">
                  <a:lumMod val="50000"/>
                </a:schemeClr>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 xmlns:a16="http://schemas.microsoft.com/office/drawing/2014/main" id="{39ACE7A8-C807-9046-AF28-721CE738093E}"/>
              </a:ext>
            </a:extLst>
          </p:cNvPr>
          <p:cNvSpPr>
            <a:spLocks noGrp="1"/>
          </p:cNvSpPr>
          <p:nvPr>
            <p:ph idx="1"/>
          </p:nvPr>
        </p:nvSpPr>
        <p:spPr>
          <a:xfrm>
            <a:off x="726690" y="1690688"/>
            <a:ext cx="10515600" cy="4486275"/>
          </a:xfrm>
        </p:spPr>
        <p:txBody>
          <a:bodyPr>
            <a:noAutofit/>
          </a:bodyPr>
          <a:lstStyle/>
          <a:p>
            <a:r>
              <a:rPr lang="en-US" sz="3600" dirty="0">
                <a:latin typeface="Calibri" charset="0"/>
                <a:ea typeface="Calibri" charset="0"/>
                <a:cs typeface="Calibri" charset="0"/>
              </a:rPr>
              <a:t>The </a:t>
            </a:r>
            <a:r>
              <a:rPr lang="en-US" sz="3600" dirty="0" smtClean="0">
                <a:latin typeface="Calibri" charset="0"/>
                <a:ea typeface="Calibri" charset="0"/>
                <a:cs typeface="Calibri" charset="0"/>
              </a:rPr>
              <a:t>Twelve </a:t>
            </a:r>
            <a:r>
              <a:rPr lang="en-US" sz="3600" dirty="0">
                <a:latin typeface="Calibri" charset="0"/>
                <a:ea typeface="Calibri" charset="0"/>
                <a:cs typeface="Calibri" charset="0"/>
              </a:rPr>
              <a:t>were with him, and certain women, which had been healed of evil spirits and infirmities, Mary called Magdalene, out of whom went seven devils. (Luke 8:1b-2, KJV)</a:t>
            </a:r>
          </a:p>
          <a:p>
            <a:pPr>
              <a:lnSpc>
                <a:spcPct val="107000"/>
              </a:lnSpc>
              <a:spcBef>
                <a:spcPts val="0"/>
              </a:spcBef>
              <a:spcAft>
                <a:spcPts val="800"/>
              </a:spcAft>
            </a:pPr>
            <a:r>
              <a:rPr lang="en-US" sz="3600" dirty="0">
                <a:latin typeface="Calibri" charset="0"/>
                <a:ea typeface="Calibri" charset="0"/>
                <a:cs typeface="Calibri" charset="0"/>
              </a:rPr>
              <a:t>The Twelve were with him, and also some women who had been cured of evil spirits and diseases: Mary (called Magdalene) from whom seven demons had come out. (Luke 8:1b-2, NIV)</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 xmlns:a16="http://schemas.microsoft.com/office/drawing/2014/main" id="{6AC395DE-64D4-9147-B7F8-594B79EC5844}"/>
              </a:ext>
            </a:extLst>
          </p:cNvPr>
          <p:cNvSpPr>
            <a:spLocks noGrp="1"/>
          </p:cNvSpPr>
          <p:nvPr>
            <p:ph idx="1"/>
          </p:nvPr>
        </p:nvSpPr>
        <p:spPr>
          <a:xfrm>
            <a:off x="716280" y="1595369"/>
            <a:ext cx="10515600" cy="4202166"/>
          </a:xfrm>
        </p:spPr>
        <p:txBody>
          <a:bodyPr>
            <a:noAutofit/>
          </a:bodyPr>
          <a:lstStyle/>
          <a:p>
            <a:pPr marL="0" indent="0">
              <a:buNone/>
            </a:pPr>
            <a:r>
              <a:rPr lang="en-US" sz="4000" dirty="0"/>
              <a:t>As a result of experiencing this lesson, you should be able to do these things: </a:t>
            </a:r>
          </a:p>
          <a:p>
            <a:r>
              <a:rPr lang="en-US" sz="4000" dirty="0"/>
              <a:t>Discern Mary Magdalene’s motivations for committing her life to Jesus. </a:t>
            </a:r>
          </a:p>
          <a:p>
            <a:r>
              <a:rPr lang="en-US" sz="4000" dirty="0"/>
              <a:t>Appreciate the sacrifices Mary Magdalene made in order to follow Jesus. </a:t>
            </a:r>
          </a:p>
          <a:p>
            <a:r>
              <a:rPr lang="en-US" sz="4000" dirty="0"/>
              <a:t>Embrace a lifestyle of wholehearted discipleship. </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 xmlns:a16="http://schemas.microsoft.com/office/drawing/2014/main" id="{BF8A7B53-1F72-DC4C-AC7B-44F28F150EB5}"/>
              </a:ext>
            </a:extLst>
          </p:cNvPr>
          <p:cNvSpPr>
            <a:spLocks noGrp="1"/>
          </p:cNvSpPr>
          <p:nvPr>
            <p:ph idx="1"/>
          </p:nvPr>
        </p:nvSpPr>
        <p:spPr>
          <a:xfrm>
            <a:off x="723900" y="1280160"/>
            <a:ext cx="10629896" cy="4954253"/>
          </a:xfrm>
        </p:spPr>
        <p:txBody>
          <a:bodyPr>
            <a:noAutofit/>
          </a:bodyPr>
          <a:lstStyle/>
          <a:p>
            <a:pPr marL="0" indent="0">
              <a:buNone/>
            </a:pPr>
            <a:r>
              <a:rPr lang="en-US" sz="3600" b="1" dirty="0">
                <a:solidFill>
                  <a:srgbClr val="074E97"/>
                </a:solidFill>
              </a:rPr>
              <a:t>Healed (Luke 8:2)—Greek: </a:t>
            </a:r>
            <a:r>
              <a:rPr lang="en-US" sz="3600" b="1" i="1" dirty="0" err="1">
                <a:solidFill>
                  <a:srgbClr val="074E97"/>
                </a:solidFill>
              </a:rPr>
              <a:t>therapeuó</a:t>
            </a:r>
            <a:r>
              <a:rPr lang="en-US" sz="3600" b="1" i="1" dirty="0">
                <a:solidFill>
                  <a:srgbClr val="074E97"/>
                </a:solidFill>
              </a:rPr>
              <a:t> </a:t>
            </a:r>
            <a:r>
              <a:rPr lang="en-US" sz="3600" b="1" dirty="0">
                <a:solidFill>
                  <a:srgbClr val="074E97"/>
                </a:solidFill>
              </a:rPr>
              <a:t>(</a:t>
            </a:r>
            <a:r>
              <a:rPr lang="en-US" sz="3600" b="1" dirty="0" err="1">
                <a:solidFill>
                  <a:srgbClr val="074E97"/>
                </a:solidFill>
              </a:rPr>
              <a:t>ther</a:t>
            </a:r>
            <a:r>
              <a:rPr lang="en-US" sz="3600" b="1" dirty="0">
                <a:solidFill>
                  <a:srgbClr val="074E97"/>
                </a:solidFill>
              </a:rPr>
              <a:t>-</a:t>
            </a:r>
            <a:r>
              <a:rPr lang="en-US" sz="3600" b="1" dirty="0" err="1">
                <a:solidFill>
                  <a:srgbClr val="074E97"/>
                </a:solidFill>
              </a:rPr>
              <a:t>ap</a:t>
            </a:r>
            <a:r>
              <a:rPr lang="en-US" sz="3600" b="1" dirty="0">
                <a:solidFill>
                  <a:srgbClr val="074E97"/>
                </a:solidFill>
              </a:rPr>
              <a:t>-</a:t>
            </a:r>
            <a:r>
              <a:rPr lang="en-US" sz="3600" b="1" dirty="0" err="1">
                <a:solidFill>
                  <a:srgbClr val="074E97"/>
                </a:solidFill>
              </a:rPr>
              <a:t>yoo</a:t>
            </a:r>
            <a:r>
              <a:rPr lang="en-US" sz="3600" b="1" dirty="0">
                <a:solidFill>
                  <a:srgbClr val="074E97"/>
                </a:solidFill>
              </a:rPr>
              <a:t>’-o): </a:t>
            </a:r>
            <a:r>
              <a:rPr lang="en-US" sz="3600" dirty="0"/>
              <a:t>served; “cured” (NIV).</a:t>
            </a:r>
          </a:p>
          <a:p>
            <a:pPr marL="0" indent="0">
              <a:buNone/>
            </a:pPr>
            <a:r>
              <a:rPr lang="en-US" sz="3600" b="1" dirty="0">
                <a:solidFill>
                  <a:srgbClr val="074E97"/>
                </a:solidFill>
              </a:rPr>
              <a:t>Kingdom (Luke 8:1)—Greek: </a:t>
            </a:r>
            <a:r>
              <a:rPr lang="en-US" sz="3600" b="1" i="1" dirty="0" err="1">
                <a:solidFill>
                  <a:srgbClr val="074E97"/>
                </a:solidFill>
              </a:rPr>
              <a:t>basileia</a:t>
            </a:r>
            <a:r>
              <a:rPr lang="en-US" sz="3600" b="1" dirty="0">
                <a:solidFill>
                  <a:srgbClr val="074E97"/>
                </a:solidFill>
              </a:rPr>
              <a:t> (bas-</a:t>
            </a:r>
            <a:r>
              <a:rPr lang="en-US" sz="3600" b="1" dirty="0" err="1">
                <a:solidFill>
                  <a:srgbClr val="074E97"/>
                </a:solidFill>
              </a:rPr>
              <a:t>il</a:t>
            </a:r>
            <a:r>
              <a:rPr lang="en-US" sz="3600" b="1" dirty="0">
                <a:solidFill>
                  <a:srgbClr val="074E97"/>
                </a:solidFill>
              </a:rPr>
              <a:t>-</a:t>
            </a:r>
            <a:r>
              <a:rPr lang="en-US" sz="3600" b="1" dirty="0" err="1">
                <a:solidFill>
                  <a:srgbClr val="074E97"/>
                </a:solidFill>
              </a:rPr>
              <a:t>i</a:t>
            </a:r>
            <a:r>
              <a:rPr lang="en-US" sz="3600" b="1" dirty="0">
                <a:solidFill>
                  <a:srgbClr val="074E97"/>
                </a:solidFill>
              </a:rPr>
              <a:t>’-ah): </a:t>
            </a:r>
            <a:r>
              <a:rPr lang="en-US" sz="3600" dirty="0"/>
              <a:t>the territory subject to the rule of a king; sovereignty; royal power.</a:t>
            </a:r>
          </a:p>
          <a:p>
            <a:pPr marL="0" indent="0">
              <a:buNone/>
            </a:pPr>
            <a:r>
              <a:rPr lang="en-US" sz="3600" b="1" dirty="0">
                <a:solidFill>
                  <a:srgbClr val="074E97"/>
                </a:solidFill>
              </a:rPr>
              <a:t>Ministered (Luke 8:3)—Greek: </a:t>
            </a:r>
            <a:r>
              <a:rPr lang="en-US" sz="3600" b="1" i="1" dirty="0" err="1">
                <a:solidFill>
                  <a:srgbClr val="074E97"/>
                </a:solidFill>
              </a:rPr>
              <a:t>diakoneó</a:t>
            </a:r>
            <a:r>
              <a:rPr lang="en-US" sz="3600" b="1" dirty="0">
                <a:solidFill>
                  <a:srgbClr val="074E97"/>
                </a:solidFill>
              </a:rPr>
              <a:t> (dee-</a:t>
            </a:r>
            <a:r>
              <a:rPr lang="en-US" sz="3600" b="1" dirty="0" err="1">
                <a:solidFill>
                  <a:srgbClr val="074E97"/>
                </a:solidFill>
              </a:rPr>
              <a:t>ak</a:t>
            </a:r>
            <a:r>
              <a:rPr lang="en-US" sz="3600" b="1" dirty="0">
                <a:solidFill>
                  <a:srgbClr val="074E97"/>
                </a:solidFill>
              </a:rPr>
              <a:t>-on-eh’-o): </a:t>
            </a:r>
            <a:r>
              <a:rPr lang="en-US" sz="3600" dirty="0"/>
              <a:t>served; attended to; “were helping” (NIV). </a:t>
            </a:r>
          </a:p>
          <a:p>
            <a:pPr marL="0" indent="0">
              <a:buNone/>
            </a:pPr>
            <a:r>
              <a:rPr lang="en-US" sz="3600" b="1" dirty="0">
                <a:solidFill>
                  <a:srgbClr val="074E97"/>
                </a:solidFill>
              </a:rPr>
              <a:t>Preaching (Luke 8:1)—Greek: </a:t>
            </a:r>
            <a:r>
              <a:rPr lang="en-US" sz="3600" b="1" i="1" dirty="0" err="1">
                <a:solidFill>
                  <a:srgbClr val="074E97"/>
                </a:solidFill>
              </a:rPr>
              <a:t>kérussó</a:t>
            </a:r>
            <a:r>
              <a:rPr lang="en-US" sz="3600" b="1" i="1" dirty="0">
                <a:solidFill>
                  <a:srgbClr val="074E97"/>
                </a:solidFill>
              </a:rPr>
              <a:t> </a:t>
            </a:r>
            <a:r>
              <a:rPr lang="en-US" sz="3600" b="1" dirty="0">
                <a:solidFill>
                  <a:srgbClr val="074E97"/>
                </a:solidFill>
              </a:rPr>
              <a:t>(kay-</a:t>
            </a:r>
            <a:r>
              <a:rPr lang="en-US" sz="3600" b="1" dirty="0" err="1">
                <a:solidFill>
                  <a:srgbClr val="074E97"/>
                </a:solidFill>
              </a:rPr>
              <a:t>roos</a:t>
            </a:r>
            <a:r>
              <a:rPr lang="en-US" sz="3600" b="1" dirty="0">
                <a:solidFill>
                  <a:srgbClr val="074E97"/>
                </a:solidFill>
              </a:rPr>
              <a:t>’-so): </a:t>
            </a:r>
            <a:r>
              <a:rPr lang="en-US" sz="3600" dirty="0"/>
              <a:t>heralding; publishing; “proclaiming” (NIV</a:t>
            </a:r>
            <a:r>
              <a:rPr lang="en-US" sz="3600" dirty="0" smtClean="0"/>
              <a:t>).</a:t>
            </a:r>
            <a:endParaRPr lang="en-US" sz="3600" dirty="0"/>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r>
              <a:rPr lang="en-US" b="1" dirty="0">
                <a:solidFill>
                  <a:schemeClr val="bg1"/>
                </a:solidFill>
              </a:rPr>
              <a:t/>
            </a:r>
            <a:br>
              <a:rPr lang="en-US" b="1" dirty="0">
                <a:solidFill>
                  <a:schemeClr val="bg1"/>
                </a:solidFill>
              </a:rPr>
            </a:br>
            <a:r>
              <a:rPr lang="en-US" b="1" dirty="0">
                <a:solidFill>
                  <a:schemeClr val="bg1"/>
                </a:solidFill>
              </a:rPr>
              <a:t>ANALYSIS OF THE BIBLICAL TEXT </a:t>
            </a:r>
            <a:r>
              <a:rPr lang="en-US" b="1" dirty="0" smtClean="0">
                <a:solidFill>
                  <a:schemeClr val="bg1"/>
                </a:solidFill>
              </a:rPr>
              <a:t/>
            </a:r>
            <a:br>
              <a:rPr lang="en-US" b="1" dirty="0" smtClean="0">
                <a:solidFill>
                  <a:schemeClr val="bg1"/>
                </a:solidFill>
              </a:rPr>
            </a:br>
            <a:r>
              <a:rPr lang="en-US" b="1" dirty="0" smtClean="0">
                <a:solidFill>
                  <a:schemeClr val="bg1"/>
                </a:solidFill>
              </a:rPr>
              <a:t>(</a:t>
            </a:r>
            <a:r>
              <a:rPr lang="en-US" b="1" dirty="0">
                <a:solidFill>
                  <a:schemeClr val="bg1"/>
                </a:solidFill>
              </a:rPr>
              <a:t>Lesson Outline)</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 xmlns:a16="http://schemas.microsoft.com/office/drawing/2014/main" id="{7981A529-A655-214B-BE92-BA133D0F50C3}"/>
              </a:ext>
            </a:extLst>
          </p:cNvPr>
          <p:cNvSpPr>
            <a:spLocks noGrp="1"/>
          </p:cNvSpPr>
          <p:nvPr>
            <p:ph idx="1"/>
          </p:nvPr>
        </p:nvSpPr>
        <p:spPr>
          <a:xfrm>
            <a:off x="751840" y="2194559"/>
            <a:ext cx="10444480" cy="3796329"/>
          </a:xfrm>
        </p:spPr>
        <p:txBody>
          <a:bodyPr>
            <a:noAutofit/>
          </a:bodyPr>
          <a:lstStyle/>
          <a:p>
            <a:pPr marL="1143000" lvl="0" indent="-1143000">
              <a:buFont typeface="+mj-lt"/>
              <a:buAutoNum type="romanUcPeriod"/>
            </a:pPr>
            <a:r>
              <a:rPr lang="en-US" sz="4800" b="1" dirty="0"/>
              <a:t>A Working </a:t>
            </a:r>
            <a:r>
              <a:rPr lang="en-US" sz="4800" b="1" dirty="0" smtClean="0"/>
              <a:t>Disciple </a:t>
            </a:r>
            <a:r>
              <a:rPr lang="en-US" sz="4800" dirty="0" smtClean="0"/>
              <a:t>(Luke </a:t>
            </a:r>
            <a:r>
              <a:rPr lang="en-US" sz="4800" dirty="0"/>
              <a:t>8:1-3; Mark 15:40)</a:t>
            </a:r>
          </a:p>
          <a:p>
            <a:pPr marL="1143000" lvl="0" indent="-1143000">
              <a:buFont typeface="+mj-lt"/>
              <a:buAutoNum type="romanUcPeriod"/>
            </a:pPr>
            <a:r>
              <a:rPr lang="en-US" sz="4800" b="1" dirty="0">
                <a:latin typeface="Calibri" panose="020F0502020204030204" pitchFamily="34" charset="0"/>
                <a:ea typeface="Calibri" panose="020F0502020204030204" pitchFamily="34" charset="0"/>
                <a:cs typeface="Times New Roman" panose="02020603050405020304" pitchFamily="18" charset="0"/>
              </a:rPr>
              <a:t>A Weeping </a:t>
            </a:r>
            <a:r>
              <a:rPr lang="en-US" sz="4800" b="1" dirty="0" smtClean="0">
                <a:latin typeface="Calibri" panose="020F0502020204030204" pitchFamily="34" charset="0"/>
                <a:ea typeface="Calibri" panose="020F0502020204030204" pitchFamily="34" charset="0"/>
                <a:cs typeface="Times New Roman" panose="02020603050405020304" pitchFamily="18" charset="0"/>
              </a:rPr>
              <a:t>Disciple </a:t>
            </a:r>
            <a:r>
              <a:rPr lang="en-US" sz="4800" dirty="0" smtClean="0">
                <a:latin typeface="Calibri" panose="020F0502020204030204" pitchFamily="34" charset="0"/>
                <a:ea typeface="Calibri" panose="020F0502020204030204" pitchFamily="34" charset="0"/>
                <a:cs typeface="Times New Roman" panose="02020603050405020304" pitchFamily="18" charset="0"/>
              </a:rPr>
              <a:t>(John </a:t>
            </a:r>
            <a:r>
              <a:rPr lang="en-US" sz="4800" dirty="0">
                <a:latin typeface="Calibri" panose="020F0502020204030204" pitchFamily="34" charset="0"/>
                <a:ea typeface="Calibri" panose="020F0502020204030204" pitchFamily="34" charset="0"/>
                <a:cs typeface="Times New Roman" panose="02020603050405020304" pitchFamily="18" charset="0"/>
              </a:rPr>
              <a:t>20:10-13)</a:t>
            </a:r>
          </a:p>
          <a:p>
            <a:pPr marL="1143000" lvl="0" indent="-1143000">
              <a:buFont typeface="+mj-lt"/>
              <a:buAutoNum type="romanUcPeriod"/>
            </a:pPr>
            <a:r>
              <a:rPr lang="en-US" sz="4800" b="1" dirty="0"/>
              <a:t>A Witnessing </a:t>
            </a:r>
            <a:r>
              <a:rPr lang="en-US" sz="4800" b="1" dirty="0" smtClean="0"/>
              <a:t>Disciple </a:t>
            </a:r>
            <a:r>
              <a:rPr lang="en-US" sz="4800" dirty="0" smtClean="0"/>
              <a:t>(John </a:t>
            </a:r>
            <a:r>
              <a:rPr lang="en-US" sz="4800" dirty="0"/>
              <a:t>20:14-18)</a:t>
            </a:r>
            <a:endParaRPr lang="en-US" sz="4800"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9" cy="4933581"/>
            <a:chOff x="557560" y="1315844"/>
            <a:chExt cx="11300219" cy="4933581"/>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7619999" y="1315844"/>
              <a:ext cx="4237780"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marL="857250" lvl="0" indent="-857250">
              <a:buFont typeface="+mj-lt"/>
              <a:buAutoNum type="romanUcPeriod"/>
            </a:pPr>
            <a:r>
              <a:rPr lang="en-US" sz="6000" b="1" dirty="0" smtClean="0">
                <a:solidFill>
                  <a:schemeClr val="bg1"/>
                </a:solidFill>
              </a:rPr>
              <a:t>A </a:t>
            </a:r>
            <a:r>
              <a:rPr lang="en-US" sz="6000" b="1" dirty="0">
                <a:solidFill>
                  <a:schemeClr val="bg1"/>
                </a:solidFill>
              </a:rPr>
              <a:t>Working Disciple </a:t>
            </a:r>
            <a:r>
              <a:rPr lang="en-US" sz="6000" b="1" dirty="0" smtClean="0">
                <a:solidFill>
                  <a:schemeClr val="bg1"/>
                </a:solidFill>
              </a:rPr>
              <a:t/>
            </a:r>
            <a:br>
              <a:rPr lang="en-US" sz="6000" b="1" dirty="0" smtClean="0">
                <a:solidFill>
                  <a:schemeClr val="bg1"/>
                </a:solidFill>
              </a:rPr>
            </a:br>
            <a:r>
              <a:rPr lang="en-US" dirty="0" smtClean="0">
                <a:solidFill>
                  <a:schemeClr val="bg1"/>
                </a:solidFill>
              </a:rPr>
              <a:t>(</a:t>
            </a:r>
            <a:r>
              <a:rPr lang="en-US" dirty="0">
                <a:solidFill>
                  <a:schemeClr val="bg1"/>
                </a:solidFill>
              </a:rPr>
              <a:t>Luke 8:1-3; Mark 15:40, NIV)</a:t>
            </a:r>
            <a:endParaRPr lang="en-US" dirty="0">
              <a:solidFill>
                <a:schemeClr val="bg1"/>
              </a:solidFill>
            </a:endParaRPr>
          </a:p>
        </p:txBody>
      </p:sp>
      <p:sp>
        <p:nvSpPr>
          <p:cNvPr id="3" name="Content Placeholder 2">
            <a:extLst>
              <a:ext uri="{FF2B5EF4-FFF2-40B4-BE49-F238E27FC236}">
                <a16:creationId xmlns=""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4000" b="1" baseline="30000" dirty="0"/>
              <a:t>1</a:t>
            </a:r>
            <a:r>
              <a:rPr lang="en-US" sz="4000" dirty="0"/>
              <a:t> And it came to pass afterward*, that he went throughout every city and village, preaching and shewing the glad tidings of the kingdom of God: and the twelve were with him, </a:t>
            </a:r>
            <a:endParaRPr lang="en-US" sz="4000" dirty="0" smtClean="0"/>
          </a:p>
          <a:p>
            <a:pPr marL="0" indent="0">
              <a:buNone/>
            </a:pPr>
            <a:r>
              <a:rPr lang="en-US" sz="4000" b="1" baseline="30000" dirty="0" smtClean="0"/>
              <a:t>2</a:t>
            </a:r>
            <a:r>
              <a:rPr lang="en-US" sz="4000" dirty="0" smtClean="0"/>
              <a:t> </a:t>
            </a:r>
            <a:r>
              <a:rPr lang="en-US" sz="4000" dirty="0"/>
              <a:t>And certain women, which had been healed of evil spirits and infirmities, Mary called Magdalene, out of whom went seven devils, </a:t>
            </a:r>
            <a:endParaRPr lang="en-US" sz="4000" dirty="0"/>
          </a:p>
        </p:txBody>
      </p:sp>
    </p:spTree>
    <p:extLst>
      <p:ext uri="{BB962C8B-B14F-4D97-AF65-F5344CB8AC3E}">
        <p14:creationId xmlns:p14="http://schemas.microsoft.com/office/powerpoint/2010/main" val="992874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548641"/>
            <a:ext cx="11300222" cy="5872479"/>
            <a:chOff x="557560" y="556359"/>
            <a:chExt cx="11300222" cy="6235364"/>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556359"/>
              <a:ext cx="6349080" cy="528210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009447"/>
              <a:ext cx="10796236" cy="57822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126F24C9-E512-564B-99FE-748E4327E418}"/>
              </a:ext>
            </a:extLst>
          </p:cNvPr>
          <p:cNvSpPr>
            <a:spLocks noGrp="1"/>
          </p:cNvSpPr>
          <p:nvPr>
            <p:ph idx="1"/>
          </p:nvPr>
        </p:nvSpPr>
        <p:spPr>
          <a:xfrm>
            <a:off x="838196" y="1239520"/>
            <a:ext cx="10515600" cy="4264096"/>
          </a:xfrm>
        </p:spPr>
        <p:txBody>
          <a:bodyPr>
            <a:noAutofit/>
          </a:bodyPr>
          <a:lstStyle/>
          <a:p>
            <a:pPr marL="0" indent="0">
              <a:buNone/>
            </a:pPr>
            <a:r>
              <a:rPr lang="en-US" sz="4000" b="1" baseline="30000" dirty="0" smtClean="0"/>
              <a:t>3</a:t>
            </a:r>
            <a:r>
              <a:rPr lang="en-US" sz="4000" dirty="0" smtClean="0"/>
              <a:t> </a:t>
            </a:r>
            <a:r>
              <a:rPr lang="en-US" sz="4000" dirty="0"/>
              <a:t>Joanna the wife of </a:t>
            </a:r>
            <a:r>
              <a:rPr lang="en-US" sz="4000" dirty="0" err="1"/>
              <a:t>Chuza</a:t>
            </a:r>
            <a:r>
              <a:rPr lang="en-US" sz="4000" dirty="0"/>
              <a:t>, the manager of Herod’s household; Susanna; and many others. These women were helping to support them out of their own means</a:t>
            </a:r>
            <a:r>
              <a:rPr lang="en-US" sz="4000" dirty="0" smtClean="0"/>
              <a:t>.</a:t>
            </a:r>
            <a:endParaRPr lang="en-US" dirty="0" smtClean="0"/>
          </a:p>
          <a:p>
            <a:pPr marL="0" indent="0" algn="ctr">
              <a:buNone/>
            </a:pPr>
            <a:r>
              <a:rPr lang="en-US" dirty="0" smtClean="0"/>
              <a:t>.....</a:t>
            </a:r>
          </a:p>
          <a:p>
            <a:pPr marL="0" indent="0">
              <a:buNone/>
            </a:pPr>
            <a:r>
              <a:rPr lang="en-US" sz="4000" b="1" baseline="30000" dirty="0" smtClean="0"/>
              <a:t>40</a:t>
            </a:r>
            <a:r>
              <a:rPr lang="en-US" sz="4000" dirty="0" smtClean="0"/>
              <a:t> </a:t>
            </a:r>
            <a:r>
              <a:rPr lang="en-US" sz="4000" dirty="0"/>
              <a:t>Some women were watching from a distance. Among them were Mary Magdalene, Mary the mother of James the younger and of Joseph, and Salome.</a:t>
            </a:r>
            <a:endParaRPr lang="en-US" sz="4000" dirty="0"/>
          </a:p>
        </p:txBody>
      </p:sp>
    </p:spTree>
    <p:extLst>
      <p:ext uri="{BB962C8B-B14F-4D97-AF65-F5344CB8AC3E}">
        <p14:creationId xmlns:p14="http://schemas.microsoft.com/office/powerpoint/2010/main" val="71744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369423D3-AA17-034A-AEED-688F02260DFC}"/>
              </a:ext>
            </a:extLst>
          </p:cNvPr>
          <p:cNvSpPr>
            <a:spLocks noGrp="1"/>
          </p:cNvSpPr>
          <p:nvPr>
            <p:ph idx="1"/>
          </p:nvPr>
        </p:nvSpPr>
        <p:spPr>
          <a:xfrm>
            <a:off x="838200" y="1690688"/>
            <a:ext cx="10256520" cy="2725195"/>
          </a:xfrm>
        </p:spPr>
        <p:txBody>
          <a:bodyPr>
            <a:noAutofit/>
          </a:bodyPr>
          <a:lstStyle/>
          <a:p>
            <a:pPr marL="0" indent="0">
              <a:buNone/>
            </a:pPr>
            <a:r>
              <a:rPr lang="en-US" sz="5400" dirty="0"/>
              <a:t>We are often tempted to give greater honor to front-line or visible roles in ministry. Explain the importance of the ministry that Mary Magdalene and other women fulfilled for Jesus.</a:t>
            </a:r>
            <a:endParaRPr lang="en-US" sz="5400" dirty="0"/>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0" cy="5446535"/>
            <a:chOff x="557560" y="892098"/>
            <a:chExt cx="11300220" cy="5446535"/>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7274559" y="892098"/>
              <a:ext cx="4583221"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974772"/>
              <a:ext cx="10796236" cy="436386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D1FAF3AE-BBA5-E14B-93BE-5802EFD082E0}"/>
              </a:ext>
            </a:extLst>
          </p:cNvPr>
          <p:cNvSpPr>
            <a:spLocks noGrp="1"/>
          </p:cNvSpPr>
          <p:nvPr>
            <p:ph type="title"/>
          </p:nvPr>
        </p:nvSpPr>
        <p:spPr>
          <a:xfrm>
            <a:off x="557568" y="649605"/>
            <a:ext cx="10417098" cy="1082675"/>
          </a:xfrm>
        </p:spPr>
        <p:txBody>
          <a:bodyPr>
            <a:normAutofit fontScale="90000"/>
          </a:bodyPr>
          <a:lstStyle/>
          <a:p>
            <a:pPr marL="1143000" indent="-1143000">
              <a:buFont typeface="+mj-lt"/>
              <a:buAutoNum type="romanUcPeriod" startAt="2"/>
            </a:pPr>
            <a:r>
              <a:rPr lang="en-US" sz="6000" b="1" dirty="0">
                <a:solidFill>
                  <a:schemeClr val="bg1"/>
                </a:solidFill>
              </a:rPr>
              <a:t>A Weeping </a:t>
            </a:r>
            <a:r>
              <a:rPr lang="en-US" sz="6000" b="1" dirty="0" smtClean="0">
                <a:solidFill>
                  <a:schemeClr val="bg1"/>
                </a:solidFill>
              </a:rPr>
              <a:t>Disciple</a:t>
            </a:r>
            <a:br>
              <a:rPr lang="en-US" sz="6000" b="1" dirty="0" smtClean="0">
                <a:solidFill>
                  <a:schemeClr val="bg1"/>
                </a:solidFill>
              </a:rPr>
            </a:br>
            <a:r>
              <a:rPr lang="en-US" b="1" dirty="0" smtClean="0">
                <a:solidFill>
                  <a:schemeClr val="bg1"/>
                </a:solidFill>
              </a:rPr>
              <a:t>(John </a:t>
            </a:r>
            <a:r>
              <a:rPr lang="en-US" b="1" dirty="0">
                <a:solidFill>
                  <a:schemeClr val="bg1"/>
                </a:solidFill>
              </a:rPr>
              <a:t>20:10-13)</a:t>
            </a:r>
            <a:endParaRPr lang="en-US" dirty="0">
              <a:solidFill>
                <a:schemeClr val="bg1"/>
              </a:solidFill>
            </a:endParaRPr>
          </a:p>
        </p:txBody>
      </p:sp>
      <p:sp>
        <p:nvSpPr>
          <p:cNvPr id="3" name="Content Placeholder 2">
            <a:extLst>
              <a:ext uri="{FF2B5EF4-FFF2-40B4-BE49-F238E27FC236}">
                <a16:creationId xmlns="" xmlns:a16="http://schemas.microsoft.com/office/drawing/2014/main" id="{76E27785-5864-6B44-81FA-4ED1C1012135}"/>
              </a:ext>
            </a:extLst>
          </p:cNvPr>
          <p:cNvSpPr>
            <a:spLocks noGrp="1"/>
          </p:cNvSpPr>
          <p:nvPr>
            <p:ph idx="1"/>
          </p:nvPr>
        </p:nvSpPr>
        <p:spPr>
          <a:xfrm>
            <a:off x="669066" y="2174240"/>
            <a:ext cx="10593664" cy="4159649"/>
          </a:xfrm>
        </p:spPr>
        <p:txBody>
          <a:bodyPr>
            <a:noAutofit/>
          </a:bodyPr>
          <a:lstStyle/>
          <a:p>
            <a:pPr marL="0" indent="0">
              <a:buNone/>
            </a:pPr>
            <a:r>
              <a:rPr lang="en-US" sz="4800" b="1" baseline="30000" dirty="0">
                <a:latin typeface="Calibri" charset="0"/>
                <a:ea typeface="Calibri" charset="0"/>
                <a:cs typeface="Calibri" charset="0"/>
              </a:rPr>
              <a:t>10</a:t>
            </a:r>
            <a:r>
              <a:rPr lang="en-US" sz="4800" dirty="0">
                <a:latin typeface="Calibri" charset="0"/>
                <a:ea typeface="Calibri" charset="0"/>
                <a:cs typeface="Calibri" charset="0"/>
              </a:rPr>
              <a:t> Then the disciples went back to where they were staying.</a:t>
            </a:r>
            <a:br>
              <a:rPr lang="en-US" sz="4800" dirty="0">
                <a:latin typeface="Calibri" charset="0"/>
                <a:ea typeface="Calibri" charset="0"/>
                <a:cs typeface="Calibri" charset="0"/>
              </a:rPr>
            </a:br>
            <a:r>
              <a:rPr lang="en-US" sz="4800" b="1" baseline="30000" dirty="0">
                <a:latin typeface="Calibri" charset="0"/>
                <a:ea typeface="Calibri" charset="0"/>
                <a:cs typeface="Calibri" charset="0"/>
              </a:rPr>
              <a:t>11</a:t>
            </a:r>
            <a:r>
              <a:rPr lang="en-US" sz="4800" dirty="0">
                <a:latin typeface="Calibri" charset="0"/>
                <a:ea typeface="Calibri" charset="0"/>
                <a:cs typeface="Calibri" charset="0"/>
              </a:rPr>
              <a:t> Now Mary stood outside the tomb crying. As she wept, she bent over to look into the </a:t>
            </a:r>
            <a:r>
              <a:rPr lang="en-US" sz="4800" dirty="0" smtClean="0">
                <a:latin typeface="Calibri" charset="0"/>
                <a:ea typeface="Calibri" charset="0"/>
                <a:cs typeface="Calibri" charset="0"/>
              </a:rPr>
              <a:t>tomb </a:t>
            </a:r>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6B25F5EF-38C6-F946-AD83-7EA6A1200037}"/>
              </a:ext>
            </a:extLst>
          </p:cNvPr>
          <p:cNvSpPr>
            <a:spLocks noGrp="1"/>
          </p:cNvSpPr>
          <p:nvPr>
            <p:ph idx="1"/>
          </p:nvPr>
        </p:nvSpPr>
        <p:spPr>
          <a:xfrm>
            <a:off x="838200" y="1137423"/>
            <a:ext cx="10515600" cy="5039539"/>
          </a:xfrm>
        </p:spPr>
        <p:txBody>
          <a:bodyPr>
            <a:noAutofit/>
          </a:bodyPr>
          <a:lstStyle/>
          <a:p>
            <a:pPr marL="0" indent="0">
              <a:buNone/>
            </a:pPr>
            <a:r>
              <a:rPr lang="en-US" sz="4800" b="1" baseline="30000" dirty="0">
                <a:latin typeface="Calibri" charset="0"/>
                <a:ea typeface="Calibri" charset="0"/>
                <a:cs typeface="Calibri" charset="0"/>
              </a:rPr>
              <a:t>12</a:t>
            </a:r>
            <a:r>
              <a:rPr lang="en-US" sz="4800" dirty="0">
                <a:latin typeface="Calibri" charset="0"/>
                <a:ea typeface="Calibri" charset="0"/>
                <a:cs typeface="Calibri" charset="0"/>
              </a:rPr>
              <a:t> and saw two angels in white, seated where Jesus’ body had been, one at the head and the other at the foot.</a:t>
            </a:r>
          </a:p>
          <a:p>
            <a:pPr marL="0" indent="0">
              <a:buNone/>
            </a:pPr>
            <a:r>
              <a:rPr lang="en-US" sz="4800" b="1" baseline="30000" dirty="0" smtClean="0">
                <a:latin typeface="Calibri" charset="0"/>
                <a:ea typeface="Calibri" charset="0"/>
                <a:cs typeface="Calibri" charset="0"/>
              </a:rPr>
              <a:t>13</a:t>
            </a:r>
            <a:r>
              <a:rPr lang="en-US" sz="4800" dirty="0" smtClean="0">
                <a:latin typeface="Calibri" charset="0"/>
                <a:ea typeface="Calibri" charset="0"/>
                <a:cs typeface="Calibri" charset="0"/>
              </a:rPr>
              <a:t> </a:t>
            </a:r>
            <a:r>
              <a:rPr lang="en-US" sz="4800" dirty="0">
                <a:latin typeface="Calibri" charset="0"/>
                <a:ea typeface="Calibri" charset="0"/>
                <a:cs typeface="Calibri" charset="0"/>
              </a:rPr>
              <a:t>They asked her, “Woman, why are you crying?” “They have taken my Lord away,” she said, “and I don’t know where they have put him.” </a:t>
            </a:r>
          </a:p>
        </p:txBody>
      </p:sp>
    </p:spTree>
    <p:extLst>
      <p:ext uri="{BB962C8B-B14F-4D97-AF65-F5344CB8AC3E}">
        <p14:creationId xmlns:p14="http://schemas.microsoft.com/office/powerpoint/2010/main" val="2014130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9553FAFA-8B57-6E41-BDFC-074B3AD437BC}"/>
              </a:ext>
            </a:extLst>
          </p:cNvPr>
          <p:cNvSpPr>
            <a:spLocks noGrp="1"/>
          </p:cNvSpPr>
          <p:nvPr>
            <p:ph idx="1"/>
          </p:nvPr>
        </p:nvSpPr>
        <p:spPr>
          <a:xfrm>
            <a:off x="1099820" y="1838992"/>
            <a:ext cx="9992360" cy="3708368"/>
          </a:xfrm>
        </p:spPr>
        <p:txBody>
          <a:bodyPr>
            <a:normAutofit/>
          </a:bodyPr>
          <a:lstStyle/>
          <a:p>
            <a:pPr marL="0" indent="0">
              <a:buNone/>
            </a:pPr>
            <a:r>
              <a:rPr lang="en-US" sz="4800" dirty="0">
                <a:latin typeface="Calibri" charset="0"/>
                <a:ea typeface="Calibri" charset="0"/>
                <a:cs typeface="Calibri" charset="0"/>
              </a:rPr>
              <a:t>Is it possible to be so distracted by painful or other emotions that you miss a significant occurrence, possibly an angel of God? Some angels appear to us as strangers (see Hebrews 13:2</a:t>
            </a:r>
            <a:r>
              <a:rPr lang="en-US" sz="4800" dirty="0" smtClean="0">
                <a:latin typeface="Calibri" charset="0"/>
                <a:ea typeface="Calibri" charset="0"/>
                <a:cs typeface="Calibri" charset="0"/>
              </a:rPr>
              <a:t>).</a:t>
            </a:r>
            <a:endParaRPr lang="en-US" sz="4800" dirty="0">
              <a:latin typeface="Calibri" charset="0"/>
              <a:ea typeface="Calibri" charset="0"/>
              <a:cs typeface="Calibri" charset="0"/>
            </a:endParaRP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18" cy="5446535"/>
            <a:chOff x="557560" y="892098"/>
            <a:chExt cx="11300218" cy="5446535"/>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7924799" y="892098"/>
              <a:ext cx="3932979"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625600"/>
              <a:ext cx="10796236" cy="471303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 xmlns:a16="http://schemas.microsoft.com/office/drawing/2014/main" id="{D1FAF3AE-BBA5-E14B-93BE-5802EFD082E0}"/>
              </a:ext>
            </a:extLst>
          </p:cNvPr>
          <p:cNvSpPr>
            <a:spLocks noGrp="1"/>
          </p:cNvSpPr>
          <p:nvPr>
            <p:ph type="title"/>
          </p:nvPr>
        </p:nvSpPr>
        <p:spPr>
          <a:xfrm>
            <a:off x="557568" y="385445"/>
            <a:ext cx="10417098" cy="1082675"/>
          </a:xfrm>
        </p:spPr>
        <p:txBody>
          <a:bodyPr>
            <a:normAutofit fontScale="90000"/>
          </a:bodyPr>
          <a:lstStyle/>
          <a:p>
            <a:pPr marL="1143000" indent="-1143000">
              <a:buFont typeface="+mj-lt"/>
              <a:buAutoNum type="romanUcPeriod" startAt="2"/>
            </a:pPr>
            <a:r>
              <a:rPr lang="en-US" sz="6000" b="1" dirty="0" smtClean="0">
                <a:solidFill>
                  <a:schemeClr val="bg1"/>
                </a:solidFill>
              </a:rPr>
              <a:t>A </a:t>
            </a:r>
            <a:r>
              <a:rPr lang="en-US" sz="6000" b="1" dirty="0">
                <a:solidFill>
                  <a:schemeClr val="bg1"/>
                </a:solidFill>
              </a:rPr>
              <a:t>Witnessing </a:t>
            </a:r>
            <a:r>
              <a:rPr lang="en-US" sz="6000" b="1" dirty="0" smtClean="0">
                <a:solidFill>
                  <a:schemeClr val="bg1"/>
                </a:solidFill>
              </a:rPr>
              <a:t>Disciple</a:t>
            </a:r>
            <a:br>
              <a:rPr lang="en-US" sz="6000" b="1" dirty="0" smtClean="0">
                <a:solidFill>
                  <a:schemeClr val="bg1"/>
                </a:solidFill>
              </a:rPr>
            </a:br>
            <a:r>
              <a:rPr lang="en-US" b="1" dirty="0" smtClean="0">
                <a:solidFill>
                  <a:schemeClr val="bg1"/>
                </a:solidFill>
              </a:rPr>
              <a:t>(John 20:14-18)</a:t>
            </a:r>
            <a:endParaRPr lang="en-US" dirty="0">
              <a:solidFill>
                <a:schemeClr val="bg1"/>
              </a:solidFill>
            </a:endParaRPr>
          </a:p>
        </p:txBody>
      </p:sp>
      <p:sp>
        <p:nvSpPr>
          <p:cNvPr id="3" name="Content Placeholder 2">
            <a:extLst>
              <a:ext uri="{FF2B5EF4-FFF2-40B4-BE49-F238E27FC236}">
                <a16:creationId xmlns="" xmlns:a16="http://schemas.microsoft.com/office/drawing/2014/main" id="{76E27785-5864-6B44-81FA-4ED1C1012135}"/>
              </a:ext>
            </a:extLst>
          </p:cNvPr>
          <p:cNvSpPr>
            <a:spLocks noGrp="1"/>
          </p:cNvSpPr>
          <p:nvPr>
            <p:ph idx="1"/>
          </p:nvPr>
        </p:nvSpPr>
        <p:spPr>
          <a:xfrm>
            <a:off x="669066" y="1788160"/>
            <a:ext cx="10593664" cy="4545729"/>
          </a:xfrm>
        </p:spPr>
        <p:txBody>
          <a:bodyPr>
            <a:noAutofit/>
          </a:bodyPr>
          <a:lstStyle/>
          <a:p>
            <a:pPr marL="0" indent="0">
              <a:buNone/>
            </a:pPr>
            <a:r>
              <a:rPr lang="en-US" sz="4000" b="1" dirty="0"/>
              <a:t>14</a:t>
            </a:r>
            <a:r>
              <a:rPr lang="en-US" sz="4000" dirty="0"/>
              <a:t> At this, she turned around and saw Jesus standing there, but she did not realize that it was Jesus.</a:t>
            </a:r>
            <a:br>
              <a:rPr lang="en-US" sz="4000" dirty="0"/>
            </a:br>
            <a:r>
              <a:rPr lang="en-US" sz="4000" b="1" dirty="0"/>
              <a:t>15</a:t>
            </a:r>
            <a:r>
              <a:rPr lang="en-US" sz="4000" dirty="0"/>
              <a:t> He asked her, “Woman, why are you crying? Who is it you are looking for?” Thinking he was the gardener, she said, “Sir, if you have carried him away, tell me where you have put him, and I will get him.” </a:t>
            </a:r>
          </a:p>
        </p:txBody>
      </p:sp>
    </p:spTree>
    <p:extLst>
      <p:ext uri="{BB962C8B-B14F-4D97-AF65-F5344CB8AC3E}">
        <p14:creationId xmlns:p14="http://schemas.microsoft.com/office/powerpoint/2010/main" val="2073907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90"/>
            <a:chOff x="557560" y="423745"/>
            <a:chExt cx="11300222" cy="5914890"/>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853441"/>
              <a:ext cx="10796236" cy="548519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 xmlns:a16="http://schemas.microsoft.com/office/drawing/2014/main" id="{6B25F5EF-38C6-F946-AD83-7EA6A1200037}"/>
              </a:ext>
            </a:extLst>
          </p:cNvPr>
          <p:cNvSpPr>
            <a:spLocks noGrp="1"/>
          </p:cNvSpPr>
          <p:nvPr>
            <p:ph idx="1"/>
          </p:nvPr>
        </p:nvSpPr>
        <p:spPr>
          <a:xfrm>
            <a:off x="792480" y="1036320"/>
            <a:ext cx="10322560" cy="5140642"/>
          </a:xfrm>
        </p:spPr>
        <p:txBody>
          <a:bodyPr>
            <a:noAutofit/>
          </a:bodyPr>
          <a:lstStyle/>
          <a:p>
            <a:pPr marL="0" indent="0">
              <a:buNone/>
              <a:tabLst>
                <a:tab pos="725488" algn="l"/>
              </a:tabLst>
            </a:pPr>
            <a:r>
              <a:rPr lang="en-US" sz="3600" b="1" baseline="30000" dirty="0"/>
              <a:t>16</a:t>
            </a:r>
            <a:r>
              <a:rPr lang="en-US" sz="3600" dirty="0"/>
              <a:t> Jesus said to her, “Mary.” She turned toward him and cried out in Aramaic, “</a:t>
            </a:r>
            <a:r>
              <a:rPr lang="en-US" sz="3600" dirty="0" err="1"/>
              <a:t>Rabboni</a:t>
            </a:r>
            <a:r>
              <a:rPr lang="en-US" sz="3600" dirty="0"/>
              <a:t>!” (which means “Teacher”).</a:t>
            </a:r>
          </a:p>
          <a:p>
            <a:pPr marL="0" indent="0">
              <a:buNone/>
              <a:tabLst>
                <a:tab pos="725488" algn="l"/>
              </a:tabLst>
            </a:pPr>
            <a:r>
              <a:rPr lang="en-US" sz="3600" b="1" baseline="30000" dirty="0"/>
              <a:t>17</a:t>
            </a:r>
            <a:r>
              <a:rPr lang="en-US" sz="3600" dirty="0"/>
              <a:t> Jesus said, “Do not hold on to me, for I have not yet ascended to the Father. Go instead to my brothers and tell them, ‘I am ascending to my Father and your Father, to my God and your God.’” </a:t>
            </a:r>
            <a:endParaRPr lang="en-US" sz="3600" dirty="0" smtClean="0"/>
          </a:p>
          <a:p>
            <a:pPr marL="0" indent="0">
              <a:buNone/>
              <a:tabLst>
                <a:tab pos="725488" algn="l"/>
              </a:tabLst>
            </a:pPr>
            <a:r>
              <a:rPr lang="en-US" sz="3600" b="1" baseline="30000" dirty="0" smtClean="0"/>
              <a:t>18</a:t>
            </a:r>
            <a:r>
              <a:rPr lang="en-US" sz="3600" dirty="0" smtClean="0"/>
              <a:t> </a:t>
            </a:r>
            <a:r>
              <a:rPr lang="en-US" sz="3600" dirty="0"/>
              <a:t>Mary Magdalene went to the disciples with the news: “I have seen the Lord!” And she told them that he had said these things to her.</a:t>
            </a:r>
            <a:endParaRPr lang="en-US" sz="3600" dirty="0"/>
          </a:p>
        </p:txBody>
      </p:sp>
    </p:spTree>
    <p:extLst>
      <p:ext uri="{BB962C8B-B14F-4D97-AF65-F5344CB8AC3E}">
        <p14:creationId xmlns:p14="http://schemas.microsoft.com/office/powerpoint/2010/main" val="350933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 xmlns:a16="http://schemas.microsoft.com/office/drawing/2014/main" id="{9553FAFA-8B57-6E41-BDFC-074B3AD437BC}"/>
              </a:ext>
            </a:extLst>
          </p:cNvPr>
          <p:cNvSpPr>
            <a:spLocks noGrp="1"/>
          </p:cNvSpPr>
          <p:nvPr>
            <p:ph idx="1"/>
          </p:nvPr>
        </p:nvSpPr>
        <p:spPr>
          <a:xfrm>
            <a:off x="716280" y="1825625"/>
            <a:ext cx="10515600" cy="4351338"/>
          </a:xfrm>
        </p:spPr>
        <p:txBody>
          <a:bodyPr>
            <a:normAutofit/>
          </a:bodyPr>
          <a:lstStyle/>
          <a:p>
            <a:pPr marL="0" indent="0">
              <a:buNone/>
            </a:pPr>
            <a:r>
              <a:rPr lang="en-US" sz="4800" dirty="0"/>
              <a:t>When you have an opportunity to share with others your encounters with Jesus, do you go with excitement?</a:t>
            </a:r>
            <a:endParaRPr lang="en-US" sz="4800" dirty="0"/>
          </a:p>
        </p:txBody>
      </p:sp>
    </p:spTree>
    <p:extLst>
      <p:ext uri="{BB962C8B-B14F-4D97-AF65-F5344CB8AC3E}">
        <p14:creationId xmlns:p14="http://schemas.microsoft.com/office/powerpoint/2010/main" val="982910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 xmlns:a16="http://schemas.microsoft.com/office/drawing/2014/main" id="{32FD79E9-DA87-4AE3-AB4F-454E8B1C7E28}"/>
                </a:ext>
                <a:ext uri="{C183D7F6-B498-43B3-948B-1728B52AA6E4}">
                  <adec:decorative xmlns=""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 xmlns:a16="http://schemas.microsoft.com/office/drawing/2014/main" id="{97CAE694-E5D7-45D8-80CE-4067B6610E53}"/>
                </a:ext>
                <a:ext uri="{C183D7F6-B498-43B3-948B-1728B52AA6E4}">
                  <adec:decorative xmlns=""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 xmlns:a16="http://schemas.microsoft.com/office/drawing/2014/main" id="{3FA6EA72-8286-456D-962A-635BD29FF580}"/>
                </a:ext>
                <a:ext uri="{C183D7F6-B498-43B3-948B-1728B52AA6E4}">
                  <adec:decorative xmlns=""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 xmlns:a16="http://schemas.microsoft.com/office/drawing/2014/main" id="{8E1496D8-400A-5B47-8EB7-1C1777E3A561}"/>
              </a:ext>
            </a:extLst>
          </p:cNvPr>
          <p:cNvSpPr>
            <a:spLocks noGrp="1"/>
          </p:cNvSpPr>
          <p:nvPr>
            <p:ph idx="1"/>
          </p:nvPr>
        </p:nvSpPr>
        <p:spPr>
          <a:xfrm>
            <a:off x="990600" y="1843088"/>
            <a:ext cx="10034093" cy="4333875"/>
          </a:xfrm>
        </p:spPr>
        <p:txBody>
          <a:bodyPr>
            <a:normAutofit fontScale="92500"/>
          </a:bodyPr>
          <a:lstStyle/>
          <a:p>
            <a:pPr marL="0" indent="0">
              <a:buNone/>
            </a:pPr>
            <a:r>
              <a:rPr lang="en-US" sz="4800" dirty="0"/>
              <a:t>Lord, help us to grow stronger and wiser. As we grow, we pray for commitment to stay faithful and loyal to You. Help us not to stray from Your commands, and to remain focused and committed, even through storms and difficult days. In Jesus’ name we pray. Amen.</a:t>
            </a:r>
            <a:endParaRPr lang="en-US" sz="4800" dirty="0"/>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B601E3FC-2016-4085-9A4B-A172702EAAE1}"/>
              </a:ext>
              <a:ext uri="{C183D7F6-B498-43B3-948B-1728B52AA6E4}">
                <adec:decorative xmlns=""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 xmlns:a16="http://schemas.microsoft.com/office/drawing/2014/main" id="{43F48B9D-EC76-4F49-BB61-718166E0DC70}"/>
              </a:ext>
            </a:extLst>
          </p:cNvPr>
          <p:cNvSpPr>
            <a:spLocks noGrp="1"/>
          </p:cNvSpPr>
          <p:nvPr>
            <p:ph idx="1"/>
          </p:nvPr>
        </p:nvSpPr>
        <p:spPr>
          <a:xfrm>
            <a:off x="945992" y="1920774"/>
            <a:ext cx="10515600" cy="4430166"/>
          </a:xfrm>
        </p:spPr>
        <p:txBody>
          <a:bodyPr>
            <a:normAutofit fontScale="92500"/>
          </a:bodyPr>
          <a:lstStyle/>
          <a:p>
            <a:r>
              <a:rPr lang="en-US" sz="4000" dirty="0"/>
              <a:t>While reading the Background Scripture, consider this thought: “Am I a risk taker for Christ?”</a:t>
            </a:r>
          </a:p>
          <a:p>
            <a:r>
              <a:rPr lang="en-US" sz="4000" dirty="0"/>
              <a:t>The lesson topic for Sunday, February 21, 2021, is “Risk Taker.” The Devotional Reading is Colossians 4:7-15, the Background Scriptures are Acts 18:1-26; Romans 16:3-4; 1 Corinthians 16:19; 2 Timothy 4:19, and the Printed Texts are Acts 18:1-3, 18-21, 24-26; Romans 16:3-4. </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869</TotalTime>
  <Words>847</Words>
  <Application>Microsoft Macintosh PowerPoint</Application>
  <PresentationFormat>Widescreen</PresentationFormat>
  <Paragraphs>55</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Calibri</vt:lpstr>
      <vt:lpstr>Calibri Light</vt:lpstr>
      <vt:lpstr>Times New Roman</vt:lpstr>
      <vt:lpstr>Arial</vt:lpstr>
      <vt:lpstr>Office Theme</vt:lpstr>
      <vt:lpstr>PowerPoint Presentation</vt:lpstr>
      <vt:lpstr>WINTER QUARTER THEME:  “The Call of God in the New Testament”  UNIT III:   “The Call of Women”</vt:lpstr>
      <vt:lpstr>LESSON 11: February 14, 2021</vt:lpstr>
      <vt:lpstr>Devotional Reading: Romans 4:13-25   Background Scriptures:  Mark 15:40; 16:1-9; Luke 8:1-3; John 20:10-18   Print Passages:  Luke 8:1-3; Mark 15:40; John 20:10-18 </vt:lpstr>
      <vt:lpstr>KEY VERSE:</vt:lpstr>
      <vt:lpstr>LESSON AIMS:</vt:lpstr>
      <vt:lpstr>KEY TERMS:</vt:lpstr>
      <vt:lpstr>INTRODUCTION</vt:lpstr>
      <vt:lpstr>BIBLICAL CONTEXT</vt:lpstr>
      <vt:lpstr> ANALYSIS OF THE BIBLICAL TEXT  (Lesson Outline) </vt:lpstr>
      <vt:lpstr>A Working Disciple  (Luke 8:1-3; Mark 15:40, NIV)</vt:lpstr>
      <vt:lpstr>PowerPoint Presentation</vt:lpstr>
      <vt:lpstr>What Do You Think? </vt:lpstr>
      <vt:lpstr>A Weeping Disciple (John 20:10-13)</vt:lpstr>
      <vt:lpstr>PowerPoint Presentation</vt:lpstr>
      <vt:lpstr>What Do You Think? </vt:lpstr>
      <vt:lpstr>A Witnessing Disciple (John 20:14-18)</vt:lpstr>
      <vt:lpstr>PowerPoint Presentation</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39</cp:revision>
  <dcterms:created xsi:type="dcterms:W3CDTF">2020-10-13T22:27:56Z</dcterms:created>
  <dcterms:modified xsi:type="dcterms:W3CDTF">2021-01-27T12:46:46Z</dcterms:modified>
</cp:coreProperties>
</file>