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89" r:id="rId9"/>
    <p:sldId id="269" r:id="rId10"/>
    <p:sldId id="270" r:id="rId11"/>
    <p:sldId id="266" r:id="rId12"/>
    <p:sldId id="284" r:id="rId13"/>
    <p:sldId id="268" r:id="rId14"/>
    <p:sldId id="291" r:id="rId15"/>
    <p:sldId id="275" r:id="rId16"/>
    <p:sldId id="271" r:id="rId17"/>
    <p:sldId id="272" r:id="rId18"/>
    <p:sldId id="276" r:id="rId19"/>
    <p:sldId id="278" r:id="rId20"/>
    <p:sldId id="279"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7309"/>
    <p:restoredTop sz="95385"/>
  </p:normalViewPr>
  <p:slideViewPr>
    <p:cSldViewPr snapToGrid="0" snapToObjects="1">
      <p:cViewPr varScale="1">
        <p:scale>
          <a:sx n="61" d="100"/>
          <a:sy n="61" d="100"/>
        </p:scale>
        <p:origin x="240"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D75BE91C-893A-BB4D-9C26-15F096172E2B}"/>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5" name="Footer Placeholder 4">
            <a:extLst>
              <a:ext uri="{FF2B5EF4-FFF2-40B4-BE49-F238E27FC236}">
                <a16:creationId xmlns:a16="http://schemas.microsoft.com/office/drawing/2014/main" xmlns=""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E6B23DD-44DA-6B47-828B-C4B2D4ED3AC1}"/>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5" name="Footer Placeholder 4">
            <a:extLst>
              <a:ext uri="{FF2B5EF4-FFF2-40B4-BE49-F238E27FC236}">
                <a16:creationId xmlns:a16="http://schemas.microsoft.com/office/drawing/2014/main" xmlns=""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A2A4627-2E7E-DC44-8EA0-CCAB84C3D1C7}"/>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5" name="Footer Placeholder 4">
            <a:extLst>
              <a:ext uri="{FF2B5EF4-FFF2-40B4-BE49-F238E27FC236}">
                <a16:creationId xmlns:a16="http://schemas.microsoft.com/office/drawing/2014/main" xmlns=""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7C84559-FB6C-9446-B9C0-BF678979A8BE}"/>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6" name="Footer Placeholder 5">
            <a:extLst>
              <a:ext uri="{FF2B5EF4-FFF2-40B4-BE49-F238E27FC236}">
                <a16:creationId xmlns:a16="http://schemas.microsoft.com/office/drawing/2014/main" xmlns=""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E017D9-D9F0-C34D-9A39-7A83AFCAA1C6}"/>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8" name="Footer Placeholder 7">
            <a:extLst>
              <a:ext uri="{FF2B5EF4-FFF2-40B4-BE49-F238E27FC236}">
                <a16:creationId xmlns:a16="http://schemas.microsoft.com/office/drawing/2014/main" xmlns=""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B72DA23-E393-ED4A-92E9-6E2E314A0CE7}"/>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4" name="Footer Placeholder 3">
            <a:extLst>
              <a:ext uri="{FF2B5EF4-FFF2-40B4-BE49-F238E27FC236}">
                <a16:creationId xmlns:a16="http://schemas.microsoft.com/office/drawing/2014/main" xmlns=""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43343B0-1FC7-EF45-B610-B1CF0D451C85}"/>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3" name="Footer Placeholder 2">
            <a:extLst>
              <a:ext uri="{FF2B5EF4-FFF2-40B4-BE49-F238E27FC236}">
                <a16:creationId xmlns:a16="http://schemas.microsoft.com/office/drawing/2014/main" xmlns=""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6948A84-1DE2-EE40-A948-6186B020A0E9}"/>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6" name="Footer Placeholder 5">
            <a:extLst>
              <a:ext uri="{FF2B5EF4-FFF2-40B4-BE49-F238E27FC236}">
                <a16:creationId xmlns:a16="http://schemas.microsoft.com/office/drawing/2014/main" xmlns=""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C90EA1D-A4EC-0044-996B-9ED1B65399BC}"/>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6" name="Footer Placeholder 5">
            <a:extLst>
              <a:ext uri="{FF2B5EF4-FFF2-40B4-BE49-F238E27FC236}">
                <a16:creationId xmlns:a16="http://schemas.microsoft.com/office/drawing/2014/main" xmlns=""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C2BF911-1000-0D4C-8CB1-1C99BE71E69E}"/>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5" name="Footer Placeholder 4">
            <a:extLst>
              <a:ext uri="{FF2B5EF4-FFF2-40B4-BE49-F238E27FC236}">
                <a16:creationId xmlns:a16="http://schemas.microsoft.com/office/drawing/2014/main" xmlns=""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69526D3-5716-8B4C-B50E-806EBFC7FBAD}"/>
              </a:ext>
            </a:extLst>
          </p:cNvPr>
          <p:cNvSpPr>
            <a:spLocks noGrp="1"/>
          </p:cNvSpPr>
          <p:nvPr>
            <p:ph type="dt" sz="half" idx="10"/>
          </p:nvPr>
        </p:nvSpPr>
        <p:spPr/>
        <p:txBody>
          <a:bodyPr/>
          <a:lstStyle/>
          <a:p>
            <a:fld id="{B89EA804-A15E-7640-8EE7-61DCA8732612}" type="datetimeFigureOut">
              <a:rPr lang="en-US" smtClean="0"/>
              <a:t>1/28/21</a:t>
            </a:fld>
            <a:endParaRPr lang="en-US"/>
          </a:p>
        </p:txBody>
      </p:sp>
      <p:sp>
        <p:nvSpPr>
          <p:cNvPr id="5" name="Footer Placeholder 4">
            <a:extLst>
              <a:ext uri="{FF2B5EF4-FFF2-40B4-BE49-F238E27FC236}">
                <a16:creationId xmlns:a16="http://schemas.microsoft.com/office/drawing/2014/main" xmlns=""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1/28/21</a:t>
            </a:fld>
            <a:endParaRPr lang="en-US"/>
          </a:p>
        </p:txBody>
      </p:sp>
      <p:sp>
        <p:nvSpPr>
          <p:cNvPr id="5" name="Footer Placeholder 4">
            <a:extLst>
              <a:ext uri="{FF2B5EF4-FFF2-40B4-BE49-F238E27FC236}">
                <a16:creationId xmlns:a16="http://schemas.microsoft.com/office/drawing/2014/main" xmlns=""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2.svg"/><Relationship Id="rId6"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D4B52C7E-3049-4545-956A-6D8F73F234DB}"/>
              </a:ext>
              <a:ext uri="{C183D7F6-B498-43B3-948B-1728B52AA6E4}">
                <adec:decorative xmlns:adec="http://schemas.microsoft.com/office/drawing/2017/decorative" xmlns=""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xmlns="" id="{46669882-9FD4-41D7-A5A6-A4A2E44A2ABF}"/>
              </a:ext>
              <a:ext uri="{C183D7F6-B498-43B3-948B-1728B52AA6E4}">
                <adec:decorative xmlns:adec="http://schemas.microsoft.com/office/drawing/2017/decorative" xmlns="" val="1"/>
              </a:ext>
            </a:extLst>
          </p:cNvPr>
          <p:cNvPicPr>
            <a:picLocks noChangeAspect="1"/>
          </p:cNvPicPr>
          <p:nvPr/>
        </p:nvPicPr>
        <p:blipFill>
          <a:blip r:embed="rId2">
            <a:extLst>
              <a:ext uri="{96DAC541-7B7A-43D3-8B79-37D633B846F1}">
                <asvg:svgBlip xmlns:asvg="http://schemas.microsoft.com/office/drawing/2016/SVG/main" xmlns="" r:embed="rId5"/>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smtClean="0">
                <a:solidFill>
                  <a:schemeClr val="bg1"/>
                </a:solidFill>
                <a:latin typeface="Arial" panose="020B0604020202020204" pitchFamily="34" charset="0"/>
                <a:cs typeface="Arial" panose="020B0604020202020204" pitchFamily="34" charset="0"/>
              </a:rPr>
              <a:t>FAITH PATHWAY </a:t>
            </a:r>
            <a:r>
              <a:rPr lang="en" sz="3200" b="1" dirty="0" smtClean="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a:t>
            </a:r>
            <a:r>
              <a:rPr lang="en-US" sz="3200" b="1" dirty="0" smtClean="0">
                <a:solidFill>
                  <a:schemeClr val="bg1"/>
                </a:solidFill>
                <a:latin typeface="Arial" panose="020B0604020202020204" pitchFamily="34" charset="0"/>
                <a:cs typeface="Arial" panose="020B0604020202020204" pitchFamily="34" charset="0"/>
              </a:rPr>
              <a:t>2021</a:t>
            </a:r>
          </a:p>
          <a:p>
            <a:pPr algn="ctr"/>
            <a:r>
              <a:rPr lang="en-US" sz="3200" b="1" dirty="0" smtClean="0">
                <a:solidFill>
                  <a:schemeClr val="bg1"/>
                </a:solidFill>
                <a:latin typeface="Arial" panose="020B0604020202020204" pitchFamily="34" charset="0"/>
                <a:cs typeface="Arial" panose="020B0604020202020204" pitchFamily="34" charset="0"/>
              </a:rPr>
              <a:t>UNIT III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xmlns="" id="{2CBF662F-A198-4AD3-8EBC-0EC9A52B2994}"/>
                </a:ext>
                <a:ext uri="{C183D7F6-B498-43B3-948B-1728B52AA6E4}">
                  <adec:decorative xmlns:adec="http://schemas.microsoft.com/office/drawing/2017/decorative" xmlns=""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142E86C5-8E5F-4620-A4FB-D1F926179D18}"/>
                </a:ext>
                <a:ext uri="{C183D7F6-B498-43B3-948B-1728B52AA6E4}">
                  <adec:decorative xmlns:adec="http://schemas.microsoft.com/office/drawing/2017/decorative" xmlns=""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a:t>
            </a:r>
            <a:r>
              <a:rPr lang="en-US" sz="5400" b="1" dirty="0" smtClean="0">
                <a:solidFill>
                  <a:srgbClr val="074E97"/>
                </a:solidFill>
              </a:rPr>
              <a:t>God</a:t>
            </a:r>
            <a:br>
              <a:rPr lang="en-US" sz="5400" b="1" dirty="0" smtClean="0">
                <a:solidFill>
                  <a:srgbClr val="074E97"/>
                </a:solidFill>
              </a:rPr>
            </a:br>
            <a:r>
              <a:rPr lang="en-US" sz="5400" b="1" dirty="0" smtClean="0">
                <a:solidFill>
                  <a:srgbClr val="074E97"/>
                </a:solidFill>
              </a:rPr>
              <a:t>in the New </a:t>
            </a:r>
            <a:r>
              <a:rPr lang="en-US" sz="5400" b="1" dirty="0">
                <a:solidFill>
                  <a:srgbClr val="074E97"/>
                </a:solidFill>
              </a:rPr>
              <a:t>Testament”</a:t>
            </a: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smtClean="0">
                <a:solidFill>
                  <a:srgbClr val="074E97"/>
                </a:solidFill>
                <a:latin typeface="Arial" panose="020B0604020202020204" pitchFamily="34" charset="0"/>
                <a:cs typeface="Arial" panose="020B0604020202020204" pitchFamily="34" charset="0"/>
              </a:rPr>
              <a:t>II</a:t>
            </a:r>
            <a:r>
              <a:rPr lang="en" b="1" dirty="0" smtClean="0">
                <a:solidFill>
                  <a:srgbClr val="074E97"/>
                </a:solidFill>
                <a:latin typeface="Arial" panose="020B0604020202020204" pitchFamily="34" charset="0"/>
                <a:cs typeface="Arial" panose="020B0604020202020204" pitchFamily="34" charset="0"/>
              </a:rPr>
              <a:t>I</a:t>
            </a:r>
            <a:r>
              <a:rPr lang="en" b="1" dirty="0">
                <a:solidFill>
                  <a:srgbClr val="074E97"/>
                </a:solidFill>
                <a:latin typeface="Arial" panose="020B0604020202020204" pitchFamily="34" charset="0"/>
                <a:cs typeface="Arial" panose="020B0604020202020204" pitchFamily="34" charset="0"/>
              </a:rPr>
              <a:t>: </a:t>
            </a:r>
            <a:br>
              <a:rPr lang="en" b="1" dirty="0">
                <a:solidFill>
                  <a:srgbClr val="074E97"/>
                </a:solidFill>
                <a:latin typeface="Arial" panose="020B0604020202020204" pitchFamily="34" charset="0"/>
                <a:cs typeface="Arial" panose="020B0604020202020204" pitchFamily="34" charset="0"/>
              </a:rPr>
            </a:br>
            <a:r>
              <a:rPr lang="en" sz="5400" dirty="0">
                <a:solidFill>
                  <a:schemeClr val="accent5">
                    <a:lumMod val="50000"/>
                  </a:schemeClr>
                </a:solidFill>
                <a:latin typeface="Arial" panose="020B0604020202020204" pitchFamily="34" charset="0"/>
                <a:cs typeface="Arial" panose="020B0604020202020204" pitchFamily="34" charset="0"/>
              </a:rPr>
              <a:t> “</a:t>
            </a:r>
            <a:r>
              <a:rPr lang="en-US" sz="5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The Call of Women</a:t>
            </a:r>
            <a:r>
              <a:rPr lang="en" sz="5400" dirty="0">
                <a:solidFill>
                  <a:schemeClr val="accent5">
                    <a:lumMod val="50000"/>
                  </a:schemeClr>
                </a:solidFill>
                <a:latin typeface="Arial" panose="020B0604020202020204" pitchFamily="34" charset="0"/>
                <a:cs typeface="Arial" panose="020B0604020202020204" pitchFamily="34" charset="0"/>
              </a:rPr>
              <a:t>”</a:t>
            </a:r>
            <a:endParaRPr lang="en-US" sz="5400" dirty="0">
              <a:solidFill>
                <a:schemeClr val="accent5">
                  <a:lumMod val="50000"/>
                </a:schemeClr>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41B60141-2182-F843-A676-5FEDB43FC5A1}"/>
              </a:ext>
            </a:extLst>
          </p:cNvPr>
          <p:cNvSpPr>
            <a:spLocks noGrp="1"/>
          </p:cNvSpPr>
          <p:nvPr>
            <p:ph type="title"/>
          </p:nvPr>
        </p:nvSpPr>
        <p:spPr/>
        <p:txBody>
          <a:bodyPr>
            <a:normAutofit/>
          </a:bodyPr>
          <a:lstStyle/>
          <a:p>
            <a:r>
              <a:rPr lang="en-US" sz="5400" dirty="0">
                <a:solidFill>
                  <a:schemeClr val="bg1"/>
                </a:solidFill>
                <a:latin typeface="Calibri" panose="020F0502020204030204" pitchFamily="34" charset="0"/>
                <a:ea typeface="Calibri" panose="020F0502020204030204" pitchFamily="34" charset="0"/>
                <a:cs typeface="Times New Roman" panose="02020603050405020304" pitchFamily="18" charset="0"/>
              </a:rPr>
              <a:t>LESSON 13: February 28, 2021</a:t>
            </a:r>
            <a:endParaRPr lang="en-US" sz="5400" b="1" dirty="0">
              <a:solidFill>
                <a:schemeClr val="bg1"/>
              </a:solidFill>
            </a:endParaRPr>
          </a:p>
        </p:txBody>
      </p:sp>
      <p:sp>
        <p:nvSpPr>
          <p:cNvPr id="3" name="Content Placeholder 2">
            <a:extLst>
              <a:ext uri="{FF2B5EF4-FFF2-40B4-BE49-F238E27FC236}">
                <a16:creationId xmlns:a16="http://schemas.microsoft.com/office/drawing/2014/main" xmlns="" id="{459213CB-C9AE-9245-BE05-1F1BA9D41FA7}"/>
              </a:ext>
            </a:extLst>
          </p:cNvPr>
          <p:cNvSpPr>
            <a:spLocks noGrp="1"/>
          </p:cNvSpPr>
          <p:nvPr>
            <p:ph idx="1"/>
          </p:nvPr>
        </p:nvSpPr>
        <p:spPr>
          <a:xfrm>
            <a:off x="838200" y="2765501"/>
            <a:ext cx="10246112" cy="3411461"/>
          </a:xfrm>
        </p:spPr>
        <p:txBody>
          <a:bodyPr>
            <a:normAutofit lnSpcReduction="10000"/>
          </a:bodyPr>
          <a:lstStyle/>
          <a:p>
            <a:r>
              <a:rPr lang="en-US" sz="4800" b="1" dirty="0">
                <a:latin typeface="Calibri" charset="0"/>
                <a:ea typeface="Calibri" charset="0"/>
                <a:cs typeface="Calibri" charset="0"/>
              </a:rPr>
              <a:t>Lesson Title: </a:t>
            </a:r>
            <a:r>
              <a:rPr lang="en-US" sz="4800" dirty="0" smtClean="0">
                <a:latin typeface="Calibri" charset="0"/>
                <a:ea typeface="Calibri" charset="0"/>
                <a:cs typeface="Calibri" charset="0"/>
              </a:rPr>
              <a:t>“</a:t>
            </a:r>
            <a:r>
              <a:rPr lang="en-US" sz="4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Showing Generous Hospitality </a:t>
            </a:r>
            <a:r>
              <a:rPr lang="en-US" sz="4800" dirty="0" smtClean="0">
                <a:latin typeface="Calibri" charset="0"/>
                <a:ea typeface="Calibri" charset="0"/>
                <a:cs typeface="Calibri" charset="0"/>
              </a:rPr>
              <a:t>”</a:t>
            </a:r>
            <a:br>
              <a:rPr lang="en-US" sz="4800" dirty="0" smtClean="0">
                <a:latin typeface="Calibri" charset="0"/>
                <a:ea typeface="Calibri" charset="0"/>
                <a:cs typeface="Calibri" charset="0"/>
              </a:rPr>
            </a:br>
            <a:r>
              <a:rPr lang="en-US" sz="4800" dirty="0" smtClean="0">
                <a:latin typeface="Calibri" charset="0"/>
                <a:ea typeface="Calibri" charset="0"/>
                <a:cs typeface="Calibri" charset="0"/>
              </a:rPr>
              <a:t>(</a:t>
            </a:r>
            <a:r>
              <a:rPr lang="en-US" sz="4800" dirty="0">
                <a:latin typeface="Calibri" charset="0"/>
                <a:ea typeface="Calibri" charset="0"/>
                <a:cs typeface="Calibri" charset="0"/>
              </a:rPr>
              <a:t>Faith Pathway)</a:t>
            </a:r>
          </a:p>
          <a:p>
            <a:r>
              <a:rPr lang="en-US" sz="4800" b="1" dirty="0">
                <a:latin typeface="Calibri" charset="0"/>
                <a:ea typeface="Calibri" charset="0"/>
                <a:cs typeface="Calibri" charset="0"/>
              </a:rPr>
              <a:t>Lesson Title: </a:t>
            </a:r>
            <a:r>
              <a:rPr lang="en-US" sz="4800" dirty="0" smtClean="0">
                <a:latin typeface="Calibri" charset="0"/>
                <a:ea typeface="Calibri" charset="0"/>
                <a:cs typeface="Calibri" charset="0"/>
              </a:rPr>
              <a:t>“</a:t>
            </a:r>
            <a:r>
              <a:rPr lang="en-US" sz="4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Lydia: Called to Serve</a:t>
            </a:r>
            <a:r>
              <a:rPr lang="en-US" sz="4800" dirty="0" smtClean="0">
                <a:latin typeface="Calibri" charset="0"/>
                <a:ea typeface="Calibri" charset="0"/>
                <a:cs typeface="Calibri" charset="0"/>
              </a:rPr>
              <a:t>”</a:t>
            </a:r>
            <a:br>
              <a:rPr lang="en-US" sz="4800" dirty="0" smtClean="0">
                <a:latin typeface="Calibri" charset="0"/>
                <a:ea typeface="Calibri" charset="0"/>
                <a:cs typeface="Calibri" charset="0"/>
              </a:rPr>
            </a:br>
            <a:r>
              <a:rPr lang="en-US" sz="4800" dirty="0" smtClean="0">
                <a:latin typeface="Calibri" charset="0"/>
                <a:ea typeface="Calibri" charset="0"/>
                <a:cs typeface="Calibri" charset="0"/>
              </a:rPr>
              <a:t>(</a:t>
            </a:r>
            <a:r>
              <a:rPr lang="en-US" sz="4800" dirty="0">
                <a:latin typeface="Calibri" charset="0"/>
                <a:ea typeface="Calibri" charset="0"/>
                <a:cs typeface="Calibri" charset="0"/>
              </a:rPr>
              <a:t>Townsend Press SS Commentary</a:t>
            </a:r>
            <a:r>
              <a:rPr lang="en-US" sz="4800" dirty="0" smtClean="0">
                <a:latin typeface="Calibri" charset="0"/>
                <a:ea typeface="Calibri" charset="0"/>
                <a:cs typeface="Calibri" charset="0"/>
              </a:rPr>
              <a:t>)</a:t>
            </a:r>
            <a:endParaRPr lang="en-US" sz="4800" dirty="0">
              <a:latin typeface="Calibri" charset="0"/>
              <a:ea typeface="Calibri" charset="0"/>
              <a:cs typeface="Calibri" charset="0"/>
            </a:endParaRP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B547387-06EB-1842-91C0-4946AEE6AF20}"/>
              </a:ext>
            </a:extLst>
          </p:cNvPr>
          <p:cNvSpPr>
            <a:spLocks noGrp="1"/>
          </p:cNvSpPr>
          <p:nvPr>
            <p:ph type="title"/>
          </p:nvPr>
        </p:nvSpPr>
        <p:spPr>
          <a:xfrm>
            <a:off x="1225066" y="838488"/>
            <a:ext cx="6475341" cy="5250078"/>
          </a:xfrm>
        </p:spPr>
        <p:txBody>
          <a:bodyPr>
            <a:noAutofit/>
          </a:bodyPr>
          <a:lstStyle/>
          <a:p>
            <a:pPr algn="ctr"/>
            <a:r>
              <a:rPr lang="en-US" sz="3600" b="1" dirty="0">
                <a:solidFill>
                  <a:srgbClr val="074E97"/>
                </a:solidFill>
                <a:latin typeface="Calibri" charset="0"/>
                <a:ea typeface="Calibri" charset="0"/>
                <a:cs typeface="Calibri" charset="0"/>
              </a:rPr>
              <a:t>Devotional </a:t>
            </a:r>
            <a:r>
              <a:rPr lang="en-US" sz="3600" b="1" dirty="0" smtClean="0">
                <a:solidFill>
                  <a:srgbClr val="074E97"/>
                </a:solidFill>
                <a:latin typeface="Calibri" charset="0"/>
                <a:ea typeface="Calibri" charset="0"/>
                <a:cs typeface="Calibri" charset="0"/>
              </a:rPr>
              <a:t>Reading:</a:t>
            </a:r>
            <a:r>
              <a:rPr lang="en-US" sz="3600" b="1" dirty="0" smtClean="0">
                <a:latin typeface="Calibri" charset="0"/>
                <a:ea typeface="Calibri" charset="0"/>
                <a:cs typeface="Calibri" charset="0"/>
              </a:rPr>
              <a:t/>
            </a:r>
            <a:br>
              <a:rPr lang="en-US" sz="3600" b="1" dirty="0" smtClean="0">
                <a:latin typeface="Calibri" charset="0"/>
                <a:ea typeface="Calibri" charset="0"/>
                <a:cs typeface="Calibri" charset="0"/>
              </a:rPr>
            </a:br>
            <a:r>
              <a:rPr lang="en-US" sz="3600" dirty="0">
                <a:latin typeface="Calibri" panose="020F0502020204030204" pitchFamily="34" charset="0"/>
                <a:ea typeface="Calibri" panose="020F0502020204030204" pitchFamily="34" charset="0"/>
                <a:cs typeface="Times New Roman" panose="02020603050405020304" pitchFamily="18" charset="0"/>
              </a:rPr>
              <a:t>Psalm 33:1-12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200" b="1" dirty="0">
                <a:latin typeface="Calibri" charset="0"/>
                <a:ea typeface="Calibri" charset="0"/>
                <a:cs typeface="Calibri" charset="0"/>
              </a:rPr>
              <a:t/>
            </a:r>
            <a:br>
              <a:rPr lang="en-US" sz="3200" b="1" dirty="0">
                <a:latin typeface="Calibri" charset="0"/>
                <a:ea typeface="Calibri" charset="0"/>
                <a:cs typeface="Calibri" charset="0"/>
              </a:rPr>
            </a:br>
            <a:r>
              <a:rPr lang="en-US" sz="3600" b="1" dirty="0">
                <a:solidFill>
                  <a:srgbClr val="074E97"/>
                </a:solidFill>
                <a:latin typeface="Calibri" charset="0"/>
                <a:ea typeface="Calibri" charset="0"/>
                <a:cs typeface="Calibri" charset="0"/>
              </a:rPr>
              <a:t>Background Scriptures: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dirty="0">
                <a:latin typeface="Calibri" panose="020F0502020204030204" pitchFamily="34" charset="0"/>
                <a:ea typeface="Calibri" panose="020F0502020204030204" pitchFamily="34" charset="0"/>
                <a:cs typeface="Times New Roman" panose="02020603050405020304" pitchFamily="18" charset="0"/>
              </a:rPr>
              <a:t> Acts 16:11-15, </a:t>
            </a:r>
            <a:r>
              <a:rPr lang="en-US" sz="3600" dirty="0" smtClean="0">
                <a:latin typeface="Calibri" panose="020F0502020204030204" pitchFamily="34" charset="0"/>
                <a:ea typeface="Calibri" panose="020F0502020204030204" pitchFamily="34" charset="0"/>
                <a:cs typeface="Times New Roman" panose="02020603050405020304" pitchFamily="18" charset="0"/>
              </a:rPr>
              <a:t>40;</a:t>
            </a:r>
            <a:br>
              <a:rPr lang="en-US" sz="3600" dirty="0" smtClean="0">
                <a:latin typeface="Calibri" panose="020F0502020204030204" pitchFamily="34" charset="0"/>
                <a:ea typeface="Calibri" panose="020F0502020204030204" pitchFamily="34" charset="0"/>
                <a:cs typeface="Times New Roman" panose="02020603050405020304" pitchFamily="18" charset="0"/>
              </a:rPr>
            </a:br>
            <a:r>
              <a:rPr lang="en-US" sz="3600" dirty="0" smtClean="0">
                <a:latin typeface="Calibri" panose="020F0502020204030204" pitchFamily="34" charset="0"/>
                <a:ea typeface="Calibri" panose="020F0502020204030204" pitchFamily="34" charset="0"/>
                <a:cs typeface="Times New Roman" panose="02020603050405020304" pitchFamily="18" charset="0"/>
              </a:rPr>
              <a:t>1 </a:t>
            </a:r>
            <a:r>
              <a:rPr lang="en-US" sz="3600" dirty="0">
                <a:latin typeface="Calibri" panose="020F0502020204030204" pitchFamily="34" charset="0"/>
                <a:ea typeface="Calibri" panose="020F0502020204030204" pitchFamily="34" charset="0"/>
                <a:cs typeface="Times New Roman" panose="02020603050405020304" pitchFamily="18" charset="0"/>
              </a:rPr>
              <a:t>Corinthians 1:26-30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200" b="1" dirty="0">
                <a:latin typeface="Calibri" charset="0"/>
                <a:ea typeface="Calibri" charset="0"/>
                <a:cs typeface="Calibri" charset="0"/>
              </a:rPr>
              <a:t/>
            </a:r>
            <a:br>
              <a:rPr lang="en-US" sz="3200" b="1" dirty="0">
                <a:latin typeface="Calibri" charset="0"/>
                <a:ea typeface="Calibri" charset="0"/>
                <a:cs typeface="Calibri" charset="0"/>
              </a:rPr>
            </a:br>
            <a:r>
              <a:rPr lang="en-US" sz="3600" b="1" dirty="0">
                <a:latin typeface="Calibri" charset="0"/>
                <a:ea typeface="Calibri" charset="0"/>
                <a:cs typeface="Calibri" charset="0"/>
              </a:rPr>
              <a:t> </a:t>
            </a:r>
            <a:r>
              <a:rPr lang="en-US" sz="3600" b="1" dirty="0">
                <a:solidFill>
                  <a:srgbClr val="074E97"/>
                </a:solidFill>
                <a:latin typeface="Calibri" charset="0"/>
                <a:ea typeface="Calibri" charset="0"/>
                <a:cs typeface="Calibri" charset="0"/>
              </a:rPr>
              <a:t>Print Passages: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dirty="0">
                <a:latin typeface="Calibri" panose="020F0502020204030204" pitchFamily="34" charset="0"/>
                <a:ea typeface="Calibri" panose="020F0502020204030204" pitchFamily="34" charset="0"/>
                <a:cs typeface="Times New Roman" panose="02020603050405020304" pitchFamily="18" charset="0"/>
              </a:rPr>
              <a:t> Acts 16:11-15, </a:t>
            </a:r>
            <a:r>
              <a:rPr lang="en-US" sz="3600" dirty="0" smtClean="0">
                <a:latin typeface="Calibri" panose="020F0502020204030204" pitchFamily="34" charset="0"/>
                <a:ea typeface="Calibri" panose="020F0502020204030204" pitchFamily="34" charset="0"/>
                <a:cs typeface="Times New Roman" panose="02020603050405020304" pitchFamily="18" charset="0"/>
              </a:rPr>
              <a:t>40;</a:t>
            </a:r>
            <a:br>
              <a:rPr lang="en-US" sz="3600" dirty="0" smtClean="0">
                <a:latin typeface="Calibri" panose="020F0502020204030204" pitchFamily="34" charset="0"/>
                <a:ea typeface="Calibri" panose="020F0502020204030204" pitchFamily="34" charset="0"/>
                <a:cs typeface="Times New Roman" panose="02020603050405020304" pitchFamily="18" charset="0"/>
              </a:rPr>
            </a:br>
            <a:r>
              <a:rPr lang="en-US" sz="3600" dirty="0" smtClean="0">
                <a:latin typeface="Calibri" panose="020F0502020204030204" pitchFamily="34" charset="0"/>
                <a:ea typeface="Calibri" panose="020F0502020204030204" pitchFamily="34" charset="0"/>
                <a:cs typeface="Times New Roman" panose="02020603050405020304" pitchFamily="18" charset="0"/>
              </a:rPr>
              <a:t>1 </a:t>
            </a:r>
            <a:r>
              <a:rPr lang="en-US" sz="3600" dirty="0">
                <a:latin typeface="Calibri" panose="020F0502020204030204" pitchFamily="34" charset="0"/>
                <a:ea typeface="Calibri" panose="020F0502020204030204" pitchFamily="34" charset="0"/>
                <a:cs typeface="Times New Roman" panose="02020603050405020304" pitchFamily="18" charset="0"/>
              </a:rPr>
              <a:t>Corinthians 1:26-30 </a:t>
            </a:r>
            <a:endParaRPr lang="en-US" sz="3600" dirty="0">
              <a:solidFill>
                <a:schemeClr val="accent5">
                  <a:lumMod val="50000"/>
                </a:schemeClr>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769258"/>
            <a:ext cx="11300223" cy="5631542"/>
            <a:chOff x="557560" y="972458"/>
            <a:chExt cx="11300223" cy="5631542"/>
          </a:xfrm>
        </p:grpSpPr>
        <p:sp>
          <p:nvSpPr>
            <p:cNvPr id="4" name="Rectangle 3">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505686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13C27D9-F260-144D-A29D-A73FD501FCB4}"/>
              </a:ext>
            </a:extLst>
          </p:cNvPr>
          <p:cNvSpPr>
            <a:spLocks noGrp="1"/>
          </p:cNvSpPr>
          <p:nvPr>
            <p:ph type="title"/>
          </p:nvPr>
        </p:nvSpPr>
        <p:spPr>
          <a:xfrm>
            <a:off x="838200" y="161925"/>
            <a:ext cx="10515600" cy="1325563"/>
          </a:xfrm>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xmlns="" id="{39ACE7A8-C807-9046-AF28-721CE738093E}"/>
              </a:ext>
            </a:extLst>
          </p:cNvPr>
          <p:cNvSpPr>
            <a:spLocks noGrp="1"/>
          </p:cNvSpPr>
          <p:nvPr>
            <p:ph idx="1"/>
          </p:nvPr>
        </p:nvSpPr>
        <p:spPr>
          <a:xfrm>
            <a:off x="726690" y="1487488"/>
            <a:ext cx="10515600" cy="4486275"/>
          </a:xfrm>
        </p:spPr>
        <p:txBody>
          <a:bodyPr>
            <a:noAutofit/>
          </a:bodyPr>
          <a:lstStyle/>
          <a:p>
            <a:pPr marL="0" indent="0">
              <a:buNone/>
            </a:pPr>
            <a:r>
              <a:rPr lang="en-US" sz="3600" dirty="0"/>
              <a:t>When she was baptized, and her household, she besought us, saying, If ye have judged me to be faithful to the Lord, come into my house, and abide there. And she constrained us. (Acts 16:15, KJV)</a:t>
            </a:r>
          </a:p>
          <a:p>
            <a:pPr marL="0" indent="0" algn="ctr">
              <a:buNone/>
            </a:pPr>
            <a:r>
              <a:rPr lang="en-US" sz="3600" dirty="0"/>
              <a:t>.....</a:t>
            </a:r>
          </a:p>
          <a:p>
            <a:pPr marL="0" indent="0">
              <a:buNone/>
            </a:pPr>
            <a:r>
              <a:rPr lang="en-US" sz="3600" dirty="0"/>
              <a:t>When she and the members of her household were baptized, she invited us to her home. “If you consider me a believer in the Lord,” she said, “come and stay at my house.” And she persuaded us. (Acts 16:15, NIV)</a:t>
            </a:r>
            <a:endParaRPr lang="en-US" sz="3600" dirty="0"/>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687978"/>
            <a:ext cx="11300222" cy="5712822"/>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3B00782-F657-A847-BC91-7663BC59BEDE}"/>
              </a:ext>
            </a:extLst>
          </p:cNvPr>
          <p:cNvSpPr>
            <a:spLocks noGrp="1"/>
          </p:cNvSpPr>
          <p:nvPr>
            <p:ph type="title"/>
          </p:nvPr>
        </p:nvSpPr>
        <p:spPr>
          <a:xfrm>
            <a:off x="557560" y="318090"/>
            <a:ext cx="4269059" cy="942975"/>
          </a:xfrm>
        </p:spPr>
        <p:txBody>
          <a:bodyPr>
            <a:normAutofit/>
          </a:bodyPr>
          <a:lstStyle/>
          <a:p>
            <a:r>
              <a:rPr lang="en-US" sz="5300" b="1" dirty="0" smtClean="0">
                <a:solidFill>
                  <a:schemeClr val="bg1"/>
                </a:solidFill>
              </a:rPr>
              <a:t>LESSON </a:t>
            </a:r>
            <a:r>
              <a:rPr lang="en-US" sz="5300" b="1" dirty="0">
                <a:solidFill>
                  <a:schemeClr val="bg1"/>
                </a:solidFill>
              </a:rPr>
              <a:t>AIMS</a:t>
            </a:r>
            <a:r>
              <a:rPr lang="en-US" sz="5300" b="1" dirty="0" smtClean="0">
                <a:solidFill>
                  <a:schemeClr val="bg1"/>
                </a:solidFill>
              </a:rPr>
              <a:t>:</a:t>
            </a:r>
            <a:endParaRPr lang="en-US" sz="6600" b="1" dirty="0">
              <a:solidFill>
                <a:schemeClr val="bg1"/>
              </a:solidFill>
            </a:endParaRPr>
          </a:p>
        </p:txBody>
      </p:sp>
      <p:sp>
        <p:nvSpPr>
          <p:cNvPr id="3" name="Content Placeholder 2">
            <a:extLst>
              <a:ext uri="{FF2B5EF4-FFF2-40B4-BE49-F238E27FC236}">
                <a16:creationId xmlns:a16="http://schemas.microsoft.com/office/drawing/2014/main" xmlns="" id="{6AC395DE-64D4-9147-B7F8-594B79EC5844}"/>
              </a:ext>
            </a:extLst>
          </p:cNvPr>
          <p:cNvSpPr>
            <a:spLocks noGrp="1"/>
          </p:cNvSpPr>
          <p:nvPr>
            <p:ph idx="1"/>
          </p:nvPr>
        </p:nvSpPr>
        <p:spPr>
          <a:xfrm>
            <a:off x="716280" y="1602929"/>
            <a:ext cx="10515600" cy="4202166"/>
          </a:xfrm>
        </p:spPr>
        <p:txBody>
          <a:bodyPr>
            <a:noAutofit/>
          </a:bodyPr>
          <a:lstStyle/>
          <a:p>
            <a:pPr marL="0" indent="0">
              <a:buNone/>
            </a:pPr>
            <a:r>
              <a:rPr lang="en-US" sz="3600" dirty="0"/>
              <a:t>As a result of experiencing this lesson, you should be able to do these things: </a:t>
            </a:r>
          </a:p>
          <a:p>
            <a:r>
              <a:rPr lang="en-US" sz="3600" dirty="0"/>
              <a:t>Consider how Lydia used her gifts and her place in society to support Paul’s ministry.</a:t>
            </a:r>
          </a:p>
          <a:p>
            <a:r>
              <a:rPr lang="en-US" sz="3600" dirty="0"/>
              <a:t>Repent of times you have looked down on others who have not had the same opportunities or advantages.</a:t>
            </a:r>
          </a:p>
          <a:p>
            <a:r>
              <a:rPr lang="en-US" sz="3600" dirty="0"/>
              <a:t>Serve others joyfully through whatever means are at your disposal.</a:t>
            </a:r>
            <a:endParaRPr lang="en-US" sz="3600" dirty="0"/>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23900" y="1605819"/>
            <a:ext cx="10629896" cy="4628594"/>
          </a:xfrm>
        </p:spPr>
        <p:txBody>
          <a:bodyPr>
            <a:noAutofit/>
          </a:bodyPr>
          <a:lstStyle/>
          <a:p>
            <a:pPr marL="0" indent="0">
              <a:buNone/>
            </a:pPr>
            <a:r>
              <a:rPr lang="en-US" sz="4000" b="1" dirty="0"/>
              <a:t>Gathered (Acts 16:13)—Greek: </a:t>
            </a:r>
            <a:r>
              <a:rPr lang="en-US" sz="4000" b="1" i="1" dirty="0" err="1"/>
              <a:t>sunerchomai</a:t>
            </a:r>
            <a:r>
              <a:rPr lang="en-US" sz="4000" b="1" dirty="0"/>
              <a:t> (soon-</a:t>
            </a:r>
            <a:r>
              <a:rPr lang="en-US" sz="4000" b="1" dirty="0" err="1"/>
              <a:t>er</a:t>
            </a:r>
            <a:r>
              <a:rPr lang="en-US" sz="4000" b="1" dirty="0"/>
              <a:t>’-</a:t>
            </a:r>
            <a:r>
              <a:rPr lang="en-US" sz="4000" b="1" dirty="0" err="1"/>
              <a:t>khom</a:t>
            </a:r>
            <a:r>
              <a:rPr lang="en-US" sz="4000" b="1" dirty="0"/>
              <a:t>-</a:t>
            </a:r>
            <a:r>
              <a:rPr lang="en-US" sz="4000" b="1" dirty="0" err="1"/>
              <a:t>ahee</a:t>
            </a:r>
            <a:r>
              <a:rPr lang="en-US" sz="4000" b="1" dirty="0"/>
              <a:t>): </a:t>
            </a:r>
            <a:r>
              <a:rPr lang="en-US" sz="4000" dirty="0"/>
              <a:t>came together; assembled; “resorted” (KJV</a:t>
            </a:r>
            <a:r>
              <a:rPr lang="en-US" sz="4000" dirty="0" smtClean="0"/>
              <a:t>).</a:t>
            </a:r>
          </a:p>
          <a:p>
            <a:pPr marL="0" indent="0">
              <a:buNone/>
            </a:pPr>
            <a:endParaRPr lang="en-US" sz="4000" dirty="0"/>
          </a:p>
          <a:p>
            <a:pPr marL="0" indent="0">
              <a:buNone/>
            </a:pPr>
            <a:r>
              <a:rPr lang="en-US" sz="4000" b="1" dirty="0"/>
              <a:t>Heart (Acts 16:14)—Greek: </a:t>
            </a:r>
            <a:r>
              <a:rPr lang="en-US" sz="4000" b="1" i="1" dirty="0" err="1"/>
              <a:t>kardia</a:t>
            </a:r>
            <a:r>
              <a:rPr lang="en-US" sz="4000" b="1" dirty="0"/>
              <a:t> (</a:t>
            </a:r>
            <a:r>
              <a:rPr lang="en-US" sz="4000" b="1" dirty="0" err="1"/>
              <a:t>kar</a:t>
            </a:r>
            <a:r>
              <a:rPr lang="en-US" sz="4000" b="1" dirty="0"/>
              <a:t>-dee’-ah): </a:t>
            </a:r>
            <a:r>
              <a:rPr lang="en-US" sz="4000" dirty="0"/>
              <a:t>the heart, mind, character, inner self, will, intention, center</a:t>
            </a:r>
            <a:r>
              <a:rPr lang="en-US" sz="4000" dirty="0" smtClean="0"/>
              <a:t>.</a:t>
            </a:r>
            <a:endParaRPr lang="en-US" sz="4000" dirty="0"/>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23900" y="1446028"/>
            <a:ext cx="10629896" cy="4788385"/>
          </a:xfrm>
        </p:spPr>
        <p:txBody>
          <a:bodyPr>
            <a:noAutofit/>
          </a:bodyPr>
          <a:lstStyle/>
          <a:p>
            <a:pPr marL="0" indent="0">
              <a:buNone/>
            </a:pPr>
            <a:r>
              <a:rPr lang="en-US" sz="4000" b="1" dirty="0"/>
              <a:t>Persuaded (Acts 16:15)—Greek: </a:t>
            </a:r>
            <a:r>
              <a:rPr lang="en-US" sz="4000" b="1" i="1" dirty="0" err="1"/>
              <a:t>parabiazomai</a:t>
            </a:r>
            <a:r>
              <a:rPr lang="en-US" sz="4000" b="1" dirty="0"/>
              <a:t> (par-ab-</a:t>
            </a:r>
            <a:r>
              <a:rPr lang="en-US" sz="4000" b="1" dirty="0" err="1"/>
              <a:t>ee</a:t>
            </a:r>
            <a:r>
              <a:rPr lang="en-US" sz="4000" b="1" dirty="0"/>
              <a:t>-ad’-</a:t>
            </a:r>
            <a:r>
              <a:rPr lang="en-US" sz="4000" b="1" dirty="0" err="1"/>
              <a:t>zom</a:t>
            </a:r>
            <a:r>
              <a:rPr lang="en-US" sz="4000" b="1" dirty="0"/>
              <a:t>-</a:t>
            </a:r>
            <a:r>
              <a:rPr lang="en-US" sz="4000" b="1" dirty="0" err="1"/>
              <a:t>ahee</a:t>
            </a:r>
            <a:r>
              <a:rPr lang="en-US" sz="4000" b="1" dirty="0"/>
              <a:t>): </a:t>
            </a:r>
            <a:r>
              <a:rPr lang="en-US" sz="4000" dirty="0"/>
              <a:t>employed force; pressed; was constrained by entreaties; “constrained” (KJV</a:t>
            </a:r>
            <a:r>
              <a:rPr lang="en-US" sz="4000" dirty="0" smtClean="0"/>
              <a:t>).</a:t>
            </a:r>
          </a:p>
          <a:p>
            <a:pPr marL="0" indent="0">
              <a:buNone/>
            </a:pPr>
            <a:endParaRPr lang="en-US" sz="4000" dirty="0"/>
          </a:p>
          <a:p>
            <a:pPr marL="0" indent="0">
              <a:buNone/>
            </a:pPr>
            <a:r>
              <a:rPr lang="en-US" sz="4000" b="1" dirty="0"/>
              <a:t>Speaking (Acts 16:13, NASB)—Greek: </a:t>
            </a:r>
            <a:r>
              <a:rPr lang="en-US" sz="4000" b="1" i="1" dirty="0" err="1"/>
              <a:t>laleó</a:t>
            </a:r>
            <a:r>
              <a:rPr lang="en-US" sz="4000" b="1" dirty="0"/>
              <a:t> (</a:t>
            </a:r>
            <a:r>
              <a:rPr lang="en-US" sz="4000" b="1" dirty="0" err="1"/>
              <a:t>lal</a:t>
            </a:r>
            <a:r>
              <a:rPr lang="en-US" sz="4000" b="1" dirty="0"/>
              <a:t>-eh’-o): </a:t>
            </a:r>
            <a:r>
              <a:rPr lang="en-US" sz="4000" dirty="0"/>
              <a:t>to talk; “</a:t>
            </a:r>
            <a:r>
              <a:rPr lang="en-US" sz="4000" dirty="0" err="1"/>
              <a:t>spake</a:t>
            </a:r>
            <a:r>
              <a:rPr lang="en-US" sz="4000" dirty="0"/>
              <a:t>” (KJV); “speak” (NIV).</a:t>
            </a:r>
            <a:endParaRPr lang="en-US" sz="4000" dirty="0"/>
          </a:p>
        </p:txBody>
      </p:sp>
    </p:spTree>
    <p:extLst>
      <p:ext uri="{BB962C8B-B14F-4D97-AF65-F5344CB8AC3E}">
        <p14:creationId xmlns:p14="http://schemas.microsoft.com/office/powerpoint/2010/main" val="1672523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50DC9A-DE1B-3445-9235-D130B32D40E2}"/>
              </a:ext>
            </a:extLst>
          </p:cNvPr>
          <p:cNvSpPr>
            <a:spLocks noGrp="1"/>
          </p:cNvSpPr>
          <p:nvPr>
            <p:ph type="title"/>
          </p:nvPr>
        </p:nvSpPr>
        <p:spPr>
          <a:xfrm>
            <a:off x="557560" y="365125"/>
            <a:ext cx="11012140" cy="1285875"/>
          </a:xfrm>
        </p:spPr>
        <p:txBody>
          <a:bodyPr>
            <a:normAutofit fontScale="90000"/>
          </a:bodyPr>
          <a:lstStyle/>
          <a:p>
            <a:pPr lvl="0"/>
            <a:r>
              <a:rPr lang="en-US" b="1" dirty="0">
                <a:solidFill>
                  <a:schemeClr val="bg1"/>
                </a:solidFill>
              </a:rPr>
              <a:t/>
            </a:r>
            <a:br>
              <a:rPr lang="en-US" b="1" dirty="0">
                <a:solidFill>
                  <a:schemeClr val="bg1"/>
                </a:solidFill>
              </a:rPr>
            </a:br>
            <a:r>
              <a:rPr lang="en-US" b="1" dirty="0">
                <a:solidFill>
                  <a:schemeClr val="bg1"/>
                </a:solidFill>
              </a:rPr>
              <a:t>ANALYSIS OF THE BIBLICAL TEXT </a:t>
            </a:r>
            <a:r>
              <a:rPr lang="en-US" b="1" dirty="0" smtClean="0">
                <a:solidFill>
                  <a:schemeClr val="bg1"/>
                </a:solidFill>
              </a:rPr>
              <a:t/>
            </a:r>
            <a:br>
              <a:rPr lang="en-US" b="1" dirty="0" smtClean="0">
                <a:solidFill>
                  <a:schemeClr val="bg1"/>
                </a:solidFill>
              </a:rPr>
            </a:br>
            <a:r>
              <a:rPr lang="en-US" b="1" dirty="0" smtClean="0">
                <a:solidFill>
                  <a:schemeClr val="bg1"/>
                </a:solidFill>
              </a:rPr>
              <a:t>(</a:t>
            </a:r>
            <a:r>
              <a:rPr lang="en-US" b="1" dirty="0">
                <a:solidFill>
                  <a:schemeClr val="bg1"/>
                </a:solidFill>
              </a:rPr>
              <a:t>Lesson Outline)</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xmlns="" id="{7981A529-A655-214B-BE92-BA133D0F50C3}"/>
              </a:ext>
            </a:extLst>
          </p:cNvPr>
          <p:cNvSpPr>
            <a:spLocks noGrp="1"/>
          </p:cNvSpPr>
          <p:nvPr>
            <p:ph idx="1"/>
          </p:nvPr>
        </p:nvSpPr>
        <p:spPr>
          <a:xfrm>
            <a:off x="751840" y="2194559"/>
            <a:ext cx="10444480" cy="3796329"/>
          </a:xfrm>
        </p:spPr>
        <p:txBody>
          <a:bodyPr>
            <a:noAutofit/>
          </a:bodyPr>
          <a:lstStyle/>
          <a:p>
            <a:pPr marL="857250" lvl="0" indent="-857250">
              <a:buFont typeface="+mj-lt"/>
              <a:buAutoNum type="romanUcPeriod"/>
            </a:pPr>
            <a:r>
              <a:rPr lang="en-US" sz="4800" b="1" dirty="0"/>
              <a:t>Serving by the River for Christ </a:t>
            </a:r>
            <a:r>
              <a:rPr lang="en-US" sz="4800" dirty="0"/>
              <a:t>(Acts 16:11-15, 40, NIV)</a:t>
            </a:r>
          </a:p>
          <a:p>
            <a:pPr marL="857250" lvl="0" indent="-857250">
              <a:buFont typeface="+mj-lt"/>
              <a:buAutoNum type="romanUcPeriod"/>
            </a:pPr>
            <a:r>
              <a:rPr lang="en-US" sz="4800" b="1" dirty="0"/>
              <a:t>Serving for the Righteousness of Christ </a:t>
            </a:r>
            <a:r>
              <a:rPr lang="en-US" sz="4800" dirty="0"/>
              <a:t>(1 Corinthians 1:26-30, NIV)</a:t>
            </a:r>
            <a:endParaRPr lang="en-US" sz="4800" dirty="0"/>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19" cy="4933581"/>
            <a:chOff x="557560" y="1315844"/>
            <a:chExt cx="11300219" cy="4933581"/>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7619999" y="1315844"/>
              <a:ext cx="4237780"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50DC9A-DE1B-3445-9235-D130B32D40E2}"/>
              </a:ext>
            </a:extLst>
          </p:cNvPr>
          <p:cNvSpPr>
            <a:spLocks noGrp="1"/>
          </p:cNvSpPr>
          <p:nvPr>
            <p:ph type="title"/>
          </p:nvPr>
        </p:nvSpPr>
        <p:spPr>
          <a:xfrm>
            <a:off x="431800" y="365125"/>
            <a:ext cx="11137900" cy="1285875"/>
          </a:xfrm>
        </p:spPr>
        <p:txBody>
          <a:bodyPr>
            <a:normAutofit fontScale="90000"/>
          </a:bodyPr>
          <a:lstStyle/>
          <a:p>
            <a:pPr marL="857250" lvl="0" indent="-857250">
              <a:buFont typeface="+mj-lt"/>
              <a:buAutoNum type="romanUcPeriod"/>
              <a:tabLst>
                <a:tab pos="1652588" algn="l"/>
              </a:tabLst>
            </a:pPr>
            <a:r>
              <a:rPr lang="en-US" sz="6000" b="1" dirty="0">
                <a:solidFill>
                  <a:schemeClr val="bg1"/>
                </a:solidFill>
              </a:rPr>
              <a:t>Serving by the River for Christ</a:t>
            </a:r>
            <a:br>
              <a:rPr lang="en-US" sz="6000" b="1" dirty="0">
                <a:solidFill>
                  <a:schemeClr val="bg1"/>
                </a:solidFill>
              </a:rPr>
            </a:br>
            <a:r>
              <a:rPr lang="en-US" b="1" dirty="0">
                <a:solidFill>
                  <a:schemeClr val="bg1"/>
                </a:solidFill>
              </a:rPr>
              <a:t>(Acts 16:11-15, 40, NIV)</a:t>
            </a:r>
            <a:endParaRPr lang="en-US" dirty="0">
              <a:solidFill>
                <a:schemeClr val="bg1"/>
              </a:solidFill>
            </a:endParaRPr>
          </a:p>
        </p:txBody>
      </p:sp>
      <p:sp>
        <p:nvSpPr>
          <p:cNvPr id="3" name="Content Placeholder 2">
            <a:extLst>
              <a:ext uri="{FF2B5EF4-FFF2-40B4-BE49-F238E27FC236}">
                <a16:creationId xmlns:a16="http://schemas.microsoft.com/office/drawing/2014/main" xmlns=""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3200" b="1" dirty="0">
                <a:latin typeface="Calibri" charset="0"/>
                <a:ea typeface="Calibri" charset="0"/>
                <a:cs typeface="Calibri" charset="0"/>
              </a:rPr>
              <a:t>11</a:t>
            </a:r>
            <a:r>
              <a:rPr lang="en-US" sz="3200" dirty="0">
                <a:latin typeface="Calibri" charset="0"/>
                <a:ea typeface="Calibri" charset="0"/>
                <a:cs typeface="Calibri" charset="0"/>
              </a:rPr>
              <a:t> </a:t>
            </a:r>
            <a:r>
              <a:rPr lang="en-US" sz="4000" dirty="0">
                <a:latin typeface="Calibri" charset="0"/>
                <a:ea typeface="Calibri" charset="0"/>
                <a:cs typeface="Calibri" charset="0"/>
              </a:rPr>
              <a:t>From Troas we put out to sea and sailed straight for Samothrace, and the next day we went on to </a:t>
            </a:r>
            <a:r>
              <a:rPr lang="en-US" sz="4000" dirty="0" err="1">
                <a:latin typeface="Calibri" charset="0"/>
                <a:ea typeface="Calibri" charset="0"/>
                <a:cs typeface="Calibri" charset="0"/>
              </a:rPr>
              <a:t>Neapolis</a:t>
            </a:r>
            <a:r>
              <a:rPr lang="en-US" sz="4000" dirty="0">
                <a:latin typeface="Calibri" charset="0"/>
                <a:ea typeface="Calibri" charset="0"/>
                <a:cs typeface="Calibri" charset="0"/>
              </a:rPr>
              <a:t>.</a:t>
            </a:r>
          </a:p>
          <a:p>
            <a:pPr marL="0" indent="0">
              <a:buNone/>
            </a:pPr>
            <a:r>
              <a:rPr lang="en-US" sz="3200" b="1" dirty="0">
                <a:latin typeface="Calibri" charset="0"/>
                <a:ea typeface="Calibri" charset="0"/>
                <a:cs typeface="Calibri" charset="0"/>
              </a:rPr>
              <a:t>12</a:t>
            </a:r>
            <a:r>
              <a:rPr lang="en-US" sz="3200" dirty="0">
                <a:latin typeface="Calibri" charset="0"/>
                <a:ea typeface="Calibri" charset="0"/>
                <a:cs typeface="Calibri" charset="0"/>
              </a:rPr>
              <a:t> </a:t>
            </a:r>
            <a:r>
              <a:rPr lang="en-US" sz="4000" dirty="0">
                <a:latin typeface="Calibri" charset="0"/>
                <a:ea typeface="Calibri" charset="0"/>
                <a:cs typeface="Calibri" charset="0"/>
              </a:rPr>
              <a:t>From there we traveled to Philippi, a Roman colony and the leading city of that district of Macedonia. And we stayed there several days</a:t>
            </a:r>
            <a:r>
              <a:rPr lang="en-US" sz="4000" dirty="0" smtClean="0">
                <a:latin typeface="Calibri" charset="0"/>
                <a:ea typeface="Calibri" charset="0"/>
                <a:cs typeface="Calibri" charset="0"/>
              </a:rPr>
              <a:t>.</a:t>
            </a:r>
            <a:endParaRPr lang="en-US" sz="4000" dirty="0">
              <a:latin typeface="Calibri" charset="0"/>
              <a:ea typeface="Calibri" charset="0"/>
              <a:cs typeface="Calibri" charset="0"/>
            </a:endParaRPr>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548641"/>
            <a:ext cx="11300222" cy="5872479"/>
            <a:chOff x="557560" y="556359"/>
            <a:chExt cx="11300222" cy="6235364"/>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556359"/>
              <a:ext cx="6349080" cy="528210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009447"/>
              <a:ext cx="10796236" cy="57822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126F24C9-E512-564B-99FE-748E4327E418}"/>
              </a:ext>
            </a:extLst>
          </p:cNvPr>
          <p:cNvSpPr>
            <a:spLocks noGrp="1"/>
          </p:cNvSpPr>
          <p:nvPr>
            <p:ph idx="1"/>
          </p:nvPr>
        </p:nvSpPr>
        <p:spPr>
          <a:xfrm>
            <a:off x="838196" y="1239520"/>
            <a:ext cx="10515600" cy="4264096"/>
          </a:xfrm>
        </p:spPr>
        <p:txBody>
          <a:bodyPr>
            <a:noAutofit/>
          </a:bodyPr>
          <a:lstStyle/>
          <a:p>
            <a:pPr marL="0" indent="0">
              <a:buNone/>
            </a:pPr>
            <a:r>
              <a:rPr lang="en-US" sz="3200" b="1" dirty="0">
                <a:latin typeface="Calibri" charset="0"/>
                <a:ea typeface="Calibri" charset="0"/>
                <a:cs typeface="Calibri" charset="0"/>
              </a:rPr>
              <a:t>13</a:t>
            </a:r>
            <a:r>
              <a:rPr lang="en-US" sz="4000" dirty="0">
                <a:latin typeface="Calibri" charset="0"/>
                <a:ea typeface="Calibri" charset="0"/>
                <a:cs typeface="Calibri" charset="0"/>
              </a:rPr>
              <a:t> On the Sabbath we went outside the city gate to the river, where we expected to find a place of prayer. We sat down and began to speak to the women who had gathered there</a:t>
            </a:r>
            <a:r>
              <a:rPr lang="en-US" sz="4000" dirty="0" smtClean="0">
                <a:latin typeface="Calibri" charset="0"/>
                <a:ea typeface="Calibri" charset="0"/>
                <a:cs typeface="Calibri" charset="0"/>
              </a:rPr>
              <a:t>.</a:t>
            </a:r>
          </a:p>
          <a:p>
            <a:pPr marL="0" indent="0">
              <a:buNone/>
            </a:pPr>
            <a:r>
              <a:rPr lang="en-US" sz="3200" b="1" dirty="0"/>
              <a:t>14</a:t>
            </a:r>
            <a:r>
              <a:rPr lang="en-US" sz="4000" dirty="0"/>
              <a:t> One of those listening was a woman from the city of Thyatira named Lydia, a dealer in purple cloth. She was a worshiper of God. The Lord opened her heart to respond to Paul’s message</a:t>
            </a:r>
            <a:r>
              <a:rPr lang="en-US" sz="4000" dirty="0" smtClean="0"/>
              <a:t>.</a:t>
            </a:r>
            <a:r>
              <a:rPr lang="en-US" sz="4000" dirty="0"/>
              <a:t/>
            </a:r>
            <a:br>
              <a:rPr lang="en-US" sz="4000" dirty="0"/>
            </a:br>
            <a:endParaRPr lang="en-US" sz="4000" dirty="0"/>
          </a:p>
          <a:p>
            <a:pPr marL="0" indent="0">
              <a:buNone/>
            </a:pPr>
            <a:endParaRPr lang="en-US" sz="4000" dirty="0">
              <a:latin typeface="Calibri" charset="0"/>
              <a:ea typeface="Calibri" charset="0"/>
              <a:cs typeface="Calibri" charset="0"/>
            </a:endParaRPr>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548641"/>
            <a:ext cx="11300222" cy="5872479"/>
            <a:chOff x="557560" y="556359"/>
            <a:chExt cx="11300222" cy="6235364"/>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556359"/>
              <a:ext cx="6349080" cy="528210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009447"/>
              <a:ext cx="10796236" cy="57822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126F24C9-E512-564B-99FE-748E4327E418}"/>
              </a:ext>
            </a:extLst>
          </p:cNvPr>
          <p:cNvSpPr>
            <a:spLocks noGrp="1"/>
          </p:cNvSpPr>
          <p:nvPr>
            <p:ph idx="1"/>
          </p:nvPr>
        </p:nvSpPr>
        <p:spPr>
          <a:xfrm>
            <a:off x="838196" y="1239520"/>
            <a:ext cx="10515600" cy="4264096"/>
          </a:xfrm>
        </p:spPr>
        <p:txBody>
          <a:bodyPr>
            <a:noAutofit/>
          </a:bodyPr>
          <a:lstStyle/>
          <a:p>
            <a:pPr marL="0" indent="0">
              <a:buNone/>
            </a:pPr>
            <a:r>
              <a:rPr lang="en-US" sz="3200" b="1" dirty="0"/>
              <a:t>15</a:t>
            </a:r>
            <a:r>
              <a:rPr lang="en-US" sz="4000" dirty="0"/>
              <a:t> </a:t>
            </a:r>
            <a:r>
              <a:rPr lang="en-US" sz="3800" dirty="0"/>
              <a:t>When she and the members of her household were baptized, she invited us to her home. “If you consider me a believer in the Lord,” she said, “come and stay at my house.” And she persuaded us</a:t>
            </a:r>
          </a:p>
          <a:p>
            <a:pPr marL="0" indent="0" algn="ctr">
              <a:buNone/>
            </a:pPr>
            <a:r>
              <a:rPr lang="is-IS" sz="4000" dirty="0" smtClean="0"/>
              <a:t>….....</a:t>
            </a:r>
            <a:endParaRPr lang="en-US" sz="4000" dirty="0"/>
          </a:p>
          <a:p>
            <a:pPr marL="0" indent="0">
              <a:buNone/>
            </a:pPr>
            <a:r>
              <a:rPr lang="en-US" sz="3200" b="1" dirty="0"/>
              <a:t>40</a:t>
            </a:r>
            <a:r>
              <a:rPr lang="en-US" sz="4000" dirty="0"/>
              <a:t> </a:t>
            </a:r>
            <a:r>
              <a:rPr lang="en-US" sz="3800" dirty="0"/>
              <a:t>After Paul and Silas came out of the prison, they went to Lydia’s house, where they met with the brothers and sisters and encouraged them. Then they left.</a:t>
            </a:r>
            <a:endParaRPr lang="en-US" sz="3800" dirty="0">
              <a:latin typeface="Calibri" charset="0"/>
              <a:ea typeface="Calibri" charset="0"/>
              <a:cs typeface="Calibri" charset="0"/>
            </a:endParaRPr>
          </a:p>
        </p:txBody>
      </p:sp>
    </p:spTree>
    <p:extLst>
      <p:ext uri="{BB962C8B-B14F-4D97-AF65-F5344CB8AC3E}">
        <p14:creationId xmlns:p14="http://schemas.microsoft.com/office/powerpoint/2010/main" val="168698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369423D3-AA17-034A-AEED-688F02260DFC}"/>
              </a:ext>
            </a:extLst>
          </p:cNvPr>
          <p:cNvSpPr>
            <a:spLocks noGrp="1"/>
          </p:cNvSpPr>
          <p:nvPr>
            <p:ph idx="1"/>
          </p:nvPr>
        </p:nvSpPr>
        <p:spPr>
          <a:xfrm>
            <a:off x="838200" y="1913860"/>
            <a:ext cx="10256520" cy="2502023"/>
          </a:xfrm>
        </p:spPr>
        <p:txBody>
          <a:bodyPr>
            <a:noAutofit/>
          </a:bodyPr>
          <a:lstStyle/>
          <a:p>
            <a:pPr marL="0" indent="0">
              <a:buNone/>
            </a:pPr>
            <a:r>
              <a:rPr lang="en-US" sz="5400" dirty="0">
                <a:latin typeface="Calibri" charset="0"/>
                <a:ea typeface="Calibri" charset="0"/>
                <a:cs typeface="Calibri" charset="0"/>
              </a:rPr>
              <a:t>When designated leaders are not available, how should laypeople carry on?</a:t>
            </a:r>
            <a:endParaRPr lang="en-US" sz="5400" dirty="0">
              <a:latin typeface="Calibri" charset="0"/>
              <a:ea typeface="Calibri" charset="0"/>
              <a:cs typeface="Calibri" charset="0"/>
            </a:endParaRPr>
          </a:p>
        </p:txBody>
      </p:sp>
    </p:spTree>
    <p:extLst>
      <p:ext uri="{BB962C8B-B14F-4D97-AF65-F5344CB8AC3E}">
        <p14:creationId xmlns:p14="http://schemas.microsoft.com/office/powerpoint/2010/main" val="2812734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82233"/>
            <a:ext cx="11300219" cy="5140487"/>
            <a:chOff x="557560" y="1505738"/>
            <a:chExt cx="11300219" cy="4832895"/>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9314121" y="1505738"/>
              <a:ext cx="2543658" cy="433272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974772"/>
              <a:ext cx="10796236" cy="436386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D1FAF3AE-BBA5-E14B-93BE-5802EFD082E0}"/>
              </a:ext>
            </a:extLst>
          </p:cNvPr>
          <p:cNvSpPr>
            <a:spLocks noGrp="1"/>
          </p:cNvSpPr>
          <p:nvPr>
            <p:ph type="title"/>
          </p:nvPr>
        </p:nvSpPr>
        <p:spPr>
          <a:xfrm>
            <a:off x="557568" y="487045"/>
            <a:ext cx="10417098" cy="1082675"/>
          </a:xfrm>
        </p:spPr>
        <p:txBody>
          <a:bodyPr>
            <a:normAutofit fontScale="90000"/>
          </a:bodyPr>
          <a:lstStyle/>
          <a:p>
            <a:pPr marL="1143000" indent="-1143000">
              <a:buFont typeface="+mj-lt"/>
              <a:buAutoNum type="romanUcPeriod" startAt="2"/>
            </a:pPr>
            <a:r>
              <a:rPr lang="en-US" sz="5400" dirty="0">
                <a:solidFill>
                  <a:schemeClr val="bg1"/>
                </a:solidFill>
                <a:latin typeface="Calibri" panose="020F0502020204030204" pitchFamily="34" charset="0"/>
                <a:ea typeface="Calibri" panose="020F0502020204030204" pitchFamily="34" charset="0"/>
                <a:cs typeface="Times New Roman" panose="02020603050405020304" pitchFamily="18" charset="0"/>
              </a:rPr>
              <a:t>Serving for the Righteousness of Christ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(1 Corinthians 1:26-30, NIV)</a:t>
            </a:r>
            <a:endParaRPr lang="en-US" dirty="0">
              <a:solidFill>
                <a:schemeClr val="bg1"/>
              </a:solidFill>
            </a:endParaRPr>
          </a:p>
        </p:txBody>
      </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669066" y="2011680"/>
            <a:ext cx="10593664" cy="4159649"/>
          </a:xfrm>
        </p:spPr>
        <p:txBody>
          <a:bodyPr>
            <a:noAutofit/>
          </a:bodyPr>
          <a:lstStyle/>
          <a:p>
            <a:pPr marL="0" indent="0">
              <a:buNone/>
            </a:pPr>
            <a:r>
              <a:rPr lang="en-US" sz="3200" b="1" dirty="0"/>
              <a:t>26</a:t>
            </a:r>
            <a:r>
              <a:rPr lang="en-US" sz="4000" dirty="0"/>
              <a:t> Brothers and sisters, think of what you were when you were called. Not many of you were wise by human standards; not many were influential; not many were of noble birth.</a:t>
            </a:r>
          </a:p>
          <a:p>
            <a:pPr marL="0" indent="0">
              <a:buNone/>
            </a:pPr>
            <a:r>
              <a:rPr lang="en-US" sz="3200" b="1" dirty="0"/>
              <a:t>27</a:t>
            </a:r>
            <a:r>
              <a:rPr lang="en-US" sz="4000" dirty="0"/>
              <a:t> But God chose the foolish things of the world to shame the wise; God chose the weak things of the world to shame the strong.</a:t>
            </a:r>
            <a:endParaRPr lang="en-US" sz="5400" dirty="0"/>
          </a:p>
        </p:txBody>
      </p:sp>
    </p:spTree>
    <p:extLst>
      <p:ext uri="{BB962C8B-B14F-4D97-AF65-F5344CB8AC3E}">
        <p14:creationId xmlns:p14="http://schemas.microsoft.com/office/powerpoint/2010/main" val="2475504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6B25F5EF-38C6-F946-AD83-7EA6A1200037}"/>
              </a:ext>
            </a:extLst>
          </p:cNvPr>
          <p:cNvSpPr>
            <a:spLocks noGrp="1"/>
          </p:cNvSpPr>
          <p:nvPr>
            <p:ph idx="1"/>
          </p:nvPr>
        </p:nvSpPr>
        <p:spPr>
          <a:xfrm>
            <a:off x="838200" y="1254642"/>
            <a:ext cx="10515600" cy="4922320"/>
          </a:xfrm>
        </p:spPr>
        <p:txBody>
          <a:bodyPr>
            <a:noAutofit/>
          </a:bodyPr>
          <a:lstStyle/>
          <a:p>
            <a:pPr marL="0" indent="0">
              <a:buNone/>
            </a:pPr>
            <a:r>
              <a:rPr lang="en-US" sz="3200" b="1" dirty="0"/>
              <a:t>28</a:t>
            </a:r>
            <a:r>
              <a:rPr lang="en-US" sz="4000" dirty="0"/>
              <a:t> God chose the lowly things of this world and the despised things—and the things that are not—to nullify the things that are,</a:t>
            </a:r>
            <a:br>
              <a:rPr lang="en-US" sz="4000" dirty="0"/>
            </a:br>
            <a:r>
              <a:rPr lang="en-US" sz="3200" b="1" dirty="0"/>
              <a:t>29</a:t>
            </a:r>
            <a:r>
              <a:rPr lang="en-US" sz="4000" dirty="0"/>
              <a:t> so that no one may boast before him.</a:t>
            </a:r>
            <a:br>
              <a:rPr lang="en-US" sz="4000" dirty="0"/>
            </a:br>
            <a:r>
              <a:rPr lang="en-US" sz="3200" b="1" dirty="0"/>
              <a:t>30</a:t>
            </a:r>
            <a:r>
              <a:rPr lang="en-US" sz="4000" dirty="0"/>
              <a:t> It is because of him that you are in Christ Jesus, who has become for us wisdom from God— that is, our righteousness, holiness and redemption</a:t>
            </a:r>
            <a:r>
              <a:rPr lang="en-US" sz="4000" dirty="0" smtClean="0"/>
              <a:t>.</a:t>
            </a:r>
            <a:endParaRPr lang="en-US" sz="4000" dirty="0"/>
          </a:p>
        </p:txBody>
      </p:sp>
    </p:spTree>
    <p:extLst>
      <p:ext uri="{BB962C8B-B14F-4D97-AF65-F5344CB8AC3E}">
        <p14:creationId xmlns:p14="http://schemas.microsoft.com/office/powerpoint/2010/main" val="2014130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xmlns=""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9553FAFA-8B57-6E41-BDFC-074B3AD437BC}"/>
              </a:ext>
            </a:extLst>
          </p:cNvPr>
          <p:cNvSpPr>
            <a:spLocks noGrp="1"/>
          </p:cNvSpPr>
          <p:nvPr>
            <p:ph idx="1"/>
          </p:nvPr>
        </p:nvSpPr>
        <p:spPr>
          <a:xfrm>
            <a:off x="1099820" y="1838992"/>
            <a:ext cx="9992360" cy="3708368"/>
          </a:xfrm>
        </p:spPr>
        <p:txBody>
          <a:bodyPr>
            <a:normAutofit/>
          </a:bodyPr>
          <a:lstStyle/>
          <a:p>
            <a:pPr marL="0" indent="0">
              <a:buNone/>
            </a:pPr>
            <a:r>
              <a:rPr lang="en-US" sz="4800" dirty="0"/>
              <a:t>When opportunities arise, do you glory in personal recognition or do all you can to promote Jesus Christ instead?</a:t>
            </a:r>
            <a:endParaRPr lang="en-US" sz="4800" dirty="0"/>
          </a:p>
        </p:txBody>
      </p:sp>
    </p:spTree>
    <p:extLst>
      <p:ext uri="{BB962C8B-B14F-4D97-AF65-F5344CB8AC3E}">
        <p14:creationId xmlns:p14="http://schemas.microsoft.com/office/powerpoint/2010/main" val="2517986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xmlns=""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xmlns=""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xmlns="" id="{8E1496D8-400A-5B47-8EB7-1C1777E3A561}"/>
              </a:ext>
            </a:extLst>
          </p:cNvPr>
          <p:cNvSpPr>
            <a:spLocks noGrp="1"/>
          </p:cNvSpPr>
          <p:nvPr>
            <p:ph idx="1"/>
          </p:nvPr>
        </p:nvSpPr>
        <p:spPr>
          <a:xfrm>
            <a:off x="990600" y="1843088"/>
            <a:ext cx="10034093" cy="4333875"/>
          </a:xfrm>
        </p:spPr>
        <p:txBody>
          <a:bodyPr>
            <a:noAutofit/>
          </a:bodyPr>
          <a:lstStyle/>
          <a:p>
            <a:pPr marL="0" indent="0">
              <a:lnSpc>
                <a:spcPct val="100000"/>
              </a:lnSpc>
              <a:buNone/>
            </a:pPr>
            <a:r>
              <a:rPr lang="en-US" sz="3200" dirty="0"/>
              <a:t>Lord, please help us to be inclusive in the ministry work that You have planned for us. Remind us by Your Spirit that the work is not for self-glory but for Your glory. Let everything we do be pleasing in Your sight, and teach us to graciously receive all who accept Your Word and proclaim You as their personal Lord and Savior. Help us to understand that You are more than able to work anywhere through anyone. In Jesus’ name we pray. Amen.</a:t>
            </a:r>
            <a:endParaRPr lang="en-US" sz="3200" dirty="0"/>
          </a:p>
        </p:txBody>
      </p:sp>
    </p:spTree>
    <p:extLst>
      <p:ext uri="{BB962C8B-B14F-4D97-AF65-F5344CB8AC3E}">
        <p14:creationId xmlns:p14="http://schemas.microsoft.com/office/powerpoint/2010/main" val="355320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xmlns="" id="{43F48B9D-EC76-4F49-BB61-718166E0DC70}"/>
              </a:ext>
            </a:extLst>
          </p:cNvPr>
          <p:cNvSpPr>
            <a:spLocks noGrp="1"/>
          </p:cNvSpPr>
          <p:nvPr>
            <p:ph idx="1"/>
          </p:nvPr>
        </p:nvSpPr>
        <p:spPr>
          <a:xfrm>
            <a:off x="945992" y="1920774"/>
            <a:ext cx="10515600" cy="4430166"/>
          </a:xfrm>
        </p:spPr>
        <p:txBody>
          <a:bodyPr>
            <a:normAutofit fontScale="92500" lnSpcReduction="10000"/>
          </a:bodyPr>
          <a:lstStyle/>
          <a:p>
            <a:r>
              <a:rPr lang="en-US" sz="4000" dirty="0"/>
              <a:t>Reflect on the fact that following the command of God, the people of Israel left Egypt under the leadership of a faithful prophet, Moses, who became a model for prophets to come.</a:t>
            </a:r>
          </a:p>
          <a:p>
            <a:r>
              <a:rPr lang="en-US" sz="4000" dirty="0"/>
              <a:t>The lesson topic for Sunday, March 7, 2021, is “Following True Leaders.” The Devotional Reading is Psalm 77:11-20, the Background Scriptures are Exodus 12:28-50; Deuteronomy 18:15-22, and the Printed Text is Deuteronomy 18:15-22.</a:t>
            </a:r>
            <a:endParaRPr lang="en-US" sz="4000"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926</TotalTime>
  <Words>849</Words>
  <Application>Microsoft Macintosh PowerPoint</Application>
  <PresentationFormat>Widescreen</PresentationFormat>
  <Paragraphs>53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Calibri Light</vt:lpstr>
      <vt:lpstr>Times New Roman</vt:lpstr>
      <vt:lpstr>Arial</vt:lpstr>
      <vt:lpstr>Office Theme</vt:lpstr>
      <vt:lpstr>PowerPoint Presentation</vt:lpstr>
      <vt:lpstr>WINTER QUARTER THEME:  “The Call of God in the New Testament”  UNIT III:   “The Call of Women”</vt:lpstr>
      <vt:lpstr>LESSON 13: February 28, 2021</vt:lpstr>
      <vt:lpstr>Devotional Reading: Psalm 33:1-12   Background Scriptures:   Acts 16:11-15, 40; 1 Corinthians 1:26-30    Print Passages:   Acts 16:11-15, 40; 1 Corinthians 1:26-30 </vt:lpstr>
      <vt:lpstr>KEY VERSE:</vt:lpstr>
      <vt:lpstr>LESSON AIMS:</vt:lpstr>
      <vt:lpstr>KEY TERMS:</vt:lpstr>
      <vt:lpstr>KEY TERMS:</vt:lpstr>
      <vt:lpstr>INTRODUCTION</vt:lpstr>
      <vt:lpstr>BIBLICAL CONTEXT</vt:lpstr>
      <vt:lpstr> ANALYSIS OF THE BIBLICAL TEXT  (Lesson Outline) </vt:lpstr>
      <vt:lpstr>Serving by the River for Christ (Acts 16:11-15, 40, NIV)</vt:lpstr>
      <vt:lpstr>PowerPoint Presentation</vt:lpstr>
      <vt:lpstr>PowerPoint Presentation</vt:lpstr>
      <vt:lpstr>What Do You Think? </vt:lpstr>
      <vt:lpstr>Serving for the Righteousness of Christ (1 Corinthians 1:26-30, NIV)</vt:lpstr>
      <vt:lpstr>PowerPoint Presentation</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Hardin</cp:lastModifiedBy>
  <cp:revision>45</cp:revision>
  <dcterms:created xsi:type="dcterms:W3CDTF">2020-10-13T22:27:56Z</dcterms:created>
  <dcterms:modified xsi:type="dcterms:W3CDTF">2021-01-28T21:22:11Z</dcterms:modified>
</cp:coreProperties>
</file>