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57" r:id="rId3"/>
    <p:sldId id="259" r:id="rId4"/>
    <p:sldId id="260" r:id="rId5"/>
    <p:sldId id="261" r:id="rId6"/>
    <p:sldId id="264" r:id="rId7"/>
    <p:sldId id="283" r:id="rId8"/>
    <p:sldId id="267" r:id="rId9"/>
    <p:sldId id="269" r:id="rId10"/>
    <p:sldId id="270" r:id="rId11"/>
    <p:sldId id="266" r:id="rId12"/>
    <p:sldId id="284" r:id="rId13"/>
    <p:sldId id="268" r:id="rId14"/>
    <p:sldId id="275" r:id="rId15"/>
    <p:sldId id="271" r:id="rId16"/>
    <p:sldId id="276" r:id="rId17"/>
    <p:sldId id="278" r:id="rId18"/>
    <p:sldId id="280" r:id="rId19"/>
    <p:sldId id="27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E97"/>
    <a:srgbClr val="FFD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348"/>
    <p:restoredTop sz="95385"/>
  </p:normalViewPr>
  <p:slideViewPr>
    <p:cSldViewPr snapToGrid="0" snapToObjects="1">
      <p:cViewPr varScale="1">
        <p:scale>
          <a:sx n="57" d="100"/>
          <a:sy n="57" d="100"/>
        </p:scale>
        <p:origin x="192" y="2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4E9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1814107" y="1403690"/>
            <a:ext cx="4364069" cy="477327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4B52C7E-3049-4545-956A-6D8F73F234DB}"/>
              </a:ext>
              <a:ext uri="{C183D7F6-B498-43B3-948B-1728B52AA6E4}">
                <adec:decorative xmlns:adec="http://schemas.microsoft.com/office/drawing/2017/decorative" val="1"/>
              </a:ext>
            </a:extLst>
          </p:cNvPr>
          <p:cNvSpPr/>
          <p:nvPr/>
        </p:nvSpPr>
        <p:spPr>
          <a:xfrm>
            <a:off x="883522" y="408327"/>
            <a:ext cx="4351912" cy="4773273"/>
          </a:xfrm>
          <a:prstGeom prst="rect">
            <a:avLst/>
          </a:prstGeom>
          <a:solidFill>
            <a:srgbClr val="074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Graphic 12">
            <a:extLst>
              <a:ext uri="{FF2B5EF4-FFF2-40B4-BE49-F238E27FC236}">
                <a16:creationId xmlns:a16="http://schemas.microsoft.com/office/drawing/2014/main" id="{46669882-9FD4-41D7-A5A6-A4A2E44A2ABF}"/>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9938" y="1088572"/>
            <a:ext cx="4572001" cy="4572000"/>
          </a:xfrm>
          <a:prstGeom prst="rect">
            <a:avLst/>
          </a:prstGeom>
          <a:solidFill>
            <a:srgbClr val="074E97"/>
          </a:solidFill>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9503" y="1460842"/>
            <a:ext cx="4088450" cy="3389388"/>
          </a:xfrm>
          <a:prstGeom prst="rect">
            <a:avLst/>
          </a:prstGeom>
        </p:spPr>
      </p:pic>
      <p:sp>
        <p:nvSpPr>
          <p:cNvPr id="7" name="Rectangle 6"/>
          <p:cNvSpPr/>
          <p:nvPr/>
        </p:nvSpPr>
        <p:spPr>
          <a:xfrm>
            <a:off x="6572625" y="3120686"/>
            <a:ext cx="4935434" cy="1569660"/>
          </a:xfrm>
          <a:prstGeom prst="rect">
            <a:avLst/>
          </a:prstGeom>
        </p:spPr>
        <p:txBody>
          <a:bodyPr wrap="square">
            <a:spAutoFit/>
          </a:bodyPr>
          <a:lstStyle/>
          <a:p>
            <a:pPr algn="ctr"/>
            <a:r>
              <a:rPr lang="en-US" sz="3200" b="1" dirty="0">
                <a:solidFill>
                  <a:schemeClr val="bg1"/>
                </a:solidFill>
                <a:latin typeface="Arial" panose="020B0604020202020204" pitchFamily="34" charset="0"/>
                <a:cs typeface="Arial" panose="020B0604020202020204" pitchFamily="34" charset="0"/>
              </a:rPr>
              <a:t>FAITH PATHWAY </a:t>
            </a:r>
            <a:r>
              <a:rPr lang="en" sz="3200" b="1" dirty="0">
                <a:solidFill>
                  <a:schemeClr val="bg1"/>
                </a:solidFill>
                <a:latin typeface="Arial" panose="020B0604020202020204" pitchFamily="34" charset="0"/>
                <a:cs typeface="Arial" panose="020B0604020202020204" pitchFamily="34" charset="0"/>
              </a:rPr>
              <a:t>SPRING QUARTER</a:t>
            </a:r>
            <a:r>
              <a:rPr lang="en-US" sz="3200" b="1" dirty="0">
                <a:solidFill>
                  <a:schemeClr val="bg1"/>
                </a:solidFill>
                <a:latin typeface="Arial" panose="020B0604020202020204" pitchFamily="34" charset="0"/>
                <a:cs typeface="Arial" panose="020B0604020202020204" pitchFamily="34" charset="0"/>
              </a:rPr>
              <a:t> 2021</a:t>
            </a:r>
          </a:p>
          <a:p>
            <a:pPr algn="ctr"/>
            <a:r>
              <a:rPr lang="en-US" sz="3200" b="1" dirty="0">
                <a:solidFill>
                  <a:schemeClr val="bg1"/>
                </a:solidFill>
                <a:latin typeface="Arial" panose="020B0604020202020204" pitchFamily="34" charset="0"/>
                <a:cs typeface="Arial" panose="020B0604020202020204" pitchFamily="34" charset="0"/>
              </a:rPr>
              <a:t>UNIT I</a:t>
            </a:r>
            <a:endParaRPr lang="en-US" sz="3200" dirty="0">
              <a:solidFill>
                <a:schemeClr val="bg1"/>
              </a:solidFill>
            </a:endParaRPr>
          </a:p>
        </p:txBody>
      </p:sp>
    </p:spTree>
    <p:extLst>
      <p:ext uri="{BB962C8B-B14F-4D97-AF65-F5344CB8AC3E}">
        <p14:creationId xmlns:p14="http://schemas.microsoft.com/office/powerpoint/2010/main" val="102580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20310" y="895609"/>
            <a:ext cx="10228018" cy="5316932"/>
            <a:chOff x="1154122" y="895609"/>
            <a:chExt cx="10228018" cy="5316932"/>
          </a:xfrm>
        </p:grpSpPr>
        <p:sp>
          <p:nvSpPr>
            <p:cNvPr id="4" name="Rectangle 3">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userDrawn="1"/>
          </p:nvSpPr>
          <p:spPr>
            <a:xfrm flipH="1">
              <a:off x="1656222" y="1608665"/>
              <a:ext cx="8692037" cy="46038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CBF662F-A198-4AD3-8EBC-0EC9A52B2994}"/>
                </a:ext>
                <a:ext uri="{C183D7F6-B498-43B3-948B-1728B52AA6E4}">
                  <adec:decorative xmlns:adec="http://schemas.microsoft.com/office/drawing/2017/decorative" val="1"/>
                </a:ext>
              </a:extLst>
            </p:cNvPr>
            <p:cNvSpPr/>
            <p:nvPr userDrawn="1"/>
          </p:nvSpPr>
          <p:spPr>
            <a:xfrm flipH="1">
              <a:off x="1154122" y="895609"/>
              <a:ext cx="9684863" cy="446141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42E86C5-8E5F-4620-A4FB-D1F926179D18}"/>
                </a:ext>
                <a:ext uri="{C183D7F6-B498-43B3-948B-1728B52AA6E4}">
                  <adec:decorative xmlns:adec="http://schemas.microsoft.com/office/drawing/2017/decorative" val="1"/>
                </a:ext>
              </a:extLst>
            </p:cNvPr>
            <p:cNvSpPr/>
            <p:nvPr userDrawn="1"/>
          </p:nvSpPr>
          <p:spPr>
            <a:xfrm flipH="1">
              <a:off x="2182073" y="1388060"/>
              <a:ext cx="9200067" cy="432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2341757" y="1962613"/>
            <a:ext cx="8664715" cy="3306861"/>
          </a:xfrm>
          <a:ln>
            <a:noFill/>
          </a:ln>
        </p:spPr>
        <p:txBody>
          <a:bodyPr>
            <a:normAutofit fontScale="90000"/>
          </a:bodyPr>
          <a:lstStyle/>
          <a:p>
            <a:pPr algn="ctr"/>
            <a:r>
              <a:rPr lang="en" b="1" dirty="0">
                <a:solidFill>
                  <a:srgbClr val="074E97"/>
                </a:solidFill>
                <a:latin typeface="Arial" panose="020B0604020202020204" pitchFamily="34" charset="0"/>
                <a:cs typeface="Arial" panose="020B0604020202020204" pitchFamily="34" charset="0"/>
              </a:rPr>
              <a:t>SPRING QUARTER THEME: </a:t>
            </a:r>
            <a:br>
              <a:rPr lang="en" b="1" dirty="0">
                <a:solidFill>
                  <a:srgbClr val="074E97"/>
                </a:solidFill>
                <a:latin typeface="Arial" panose="020B0604020202020204" pitchFamily="34" charset="0"/>
                <a:cs typeface="Arial" panose="020B0604020202020204" pitchFamily="34" charset="0"/>
              </a:rPr>
            </a:br>
            <a:r>
              <a:rPr lang="en-US" sz="5400" dirty="0">
                <a:solidFill>
                  <a:srgbClr val="074E97"/>
                </a:solidFill>
                <a:latin typeface="Calibri" panose="020F0502020204030204" pitchFamily="34" charset="0"/>
                <a:cs typeface="Calibri" panose="020F0502020204030204" pitchFamily="34" charset="0"/>
              </a:rPr>
              <a:t>“Prophets Faithful to God’s Covenant</a:t>
            </a:r>
            <a:r>
              <a:rPr lang="en" sz="5400" dirty="0">
                <a:solidFill>
                  <a:srgbClr val="074E97"/>
                </a:solidFill>
                <a:latin typeface="Calibri" panose="020F0502020204030204" pitchFamily="34" charset="0"/>
                <a:cs typeface="Calibri" panose="020F0502020204030204" pitchFamily="34" charset="0"/>
              </a:rPr>
              <a:t>”</a:t>
            </a:r>
            <a:br>
              <a:rPr lang="en" dirty="0">
                <a:solidFill>
                  <a:srgbClr val="074E97"/>
                </a:solidFill>
                <a:latin typeface="Arial" panose="020B0604020202020204" pitchFamily="34" charset="0"/>
                <a:cs typeface="Arial" panose="020B0604020202020204" pitchFamily="34" charset="0"/>
              </a:rPr>
            </a:br>
            <a:br>
              <a:rPr lang="en" dirty="0">
                <a:solidFill>
                  <a:srgbClr val="074E97"/>
                </a:solidFill>
                <a:latin typeface="Arial" panose="020B0604020202020204" pitchFamily="34" charset="0"/>
                <a:cs typeface="Arial" panose="020B0604020202020204" pitchFamily="34" charset="0"/>
              </a:rPr>
            </a:br>
            <a:r>
              <a:rPr lang="en" b="1" dirty="0">
                <a:solidFill>
                  <a:srgbClr val="074E97"/>
                </a:solidFill>
                <a:latin typeface="Arial" panose="020B0604020202020204" pitchFamily="34" charset="0"/>
                <a:cs typeface="Arial" panose="020B0604020202020204" pitchFamily="34" charset="0"/>
              </a:rPr>
              <a:t>UNIT </a:t>
            </a:r>
            <a:r>
              <a:rPr lang="en-US" b="1" dirty="0">
                <a:solidFill>
                  <a:srgbClr val="074E97"/>
                </a:solidFill>
                <a:latin typeface="Arial" panose="020B0604020202020204" pitchFamily="34" charset="0"/>
                <a:cs typeface="Arial" panose="020B0604020202020204" pitchFamily="34" charset="0"/>
              </a:rPr>
              <a:t>II</a:t>
            </a:r>
            <a:r>
              <a:rPr lang="en" b="1" dirty="0">
                <a:solidFill>
                  <a:srgbClr val="074E97"/>
                </a:solidFill>
                <a:latin typeface="Arial" panose="020B0604020202020204" pitchFamily="34" charset="0"/>
                <a:cs typeface="Arial" panose="020B0604020202020204" pitchFamily="34" charset="0"/>
              </a:rPr>
              <a:t>I: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Calibri" panose="020F0502020204030204" pitchFamily="34" charset="0"/>
                <a:cs typeface="Calibri" panose="020F0502020204030204" pitchFamily="34" charset="0"/>
              </a:rPr>
              <a:t>“</a:t>
            </a:r>
            <a:r>
              <a:rPr lang="en-US" sz="5400" dirty="0">
                <a:solidFill>
                  <a:srgbClr val="074E97"/>
                </a:solidFill>
                <a:latin typeface="Calibri" panose="020F0502020204030204" pitchFamily="34" charset="0"/>
                <a:cs typeface="Calibri" panose="020F0502020204030204" pitchFamily="34" charset="0"/>
              </a:rPr>
              <a:t>Faithful Prophets</a:t>
            </a:r>
            <a:r>
              <a:rPr lang="en" sz="5400" dirty="0">
                <a:solidFill>
                  <a:srgbClr val="074E97"/>
                </a:solidFill>
                <a:latin typeface="Calibri" panose="020F0502020204030204" pitchFamily="34" charset="0"/>
                <a:cs typeface="Calibri" panose="020F0502020204030204" pitchFamily="34" charset="0"/>
              </a:rPr>
              <a:t>”</a:t>
            </a:r>
            <a:endParaRPr lang="en-US" sz="5400" dirty="0">
              <a:solidFill>
                <a:srgbClr val="074E97"/>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3092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4" y="1923433"/>
            <a:ext cx="4921723" cy="3407602"/>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2408663"/>
            <a:ext cx="10796236" cy="34076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b="1" dirty="0">
                <a:solidFill>
                  <a:schemeClr val="bg1"/>
                </a:solidFill>
                <a:ea typeface="Calibri" panose="020F0502020204030204" pitchFamily="34" charset="0"/>
                <a:cs typeface="Times New Roman" panose="02020603050405020304" pitchFamily="18" charset="0"/>
              </a:rPr>
              <a:t>LESSON 1: March 7, 2021</a:t>
            </a:r>
            <a:endParaRPr lang="en-US" sz="5400" b="1" dirty="0">
              <a:solidFill>
                <a:schemeClr val="bg1"/>
              </a:solidFill>
            </a:endParaRP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a:xfrm>
            <a:off x="697882" y="2837964"/>
            <a:ext cx="10796236" cy="3411461"/>
          </a:xfrm>
        </p:spPr>
        <p:txBody>
          <a:bodyPr>
            <a:normAutofit/>
          </a:bodyPr>
          <a:lstStyle/>
          <a:p>
            <a:r>
              <a:rPr lang="en-US" sz="4200" b="1" dirty="0"/>
              <a:t>Lesson Title: </a:t>
            </a:r>
            <a:r>
              <a:rPr lang="en-US" sz="4200" dirty="0">
                <a:latin typeface="Calibri" panose="020F0502020204030204" pitchFamily="34" charset="0"/>
                <a:cs typeface="Calibri" panose="020F0502020204030204" pitchFamily="34" charset="0"/>
              </a:rPr>
              <a:t>“</a:t>
            </a:r>
            <a:r>
              <a:rPr lang="en-US" sz="4200" dirty="0">
                <a:latin typeface="Calibri" panose="020F0502020204030204" pitchFamily="34" charset="0"/>
                <a:ea typeface="Calibri" panose="020F0502020204030204" pitchFamily="34" charset="0"/>
                <a:cs typeface="Calibri" panose="020F0502020204030204" pitchFamily="34" charset="0"/>
              </a:rPr>
              <a:t>Following True Leaders</a:t>
            </a:r>
            <a:r>
              <a:rPr lang="en-US" sz="4200" dirty="0">
                <a:latin typeface="Calibri" panose="020F0502020204030204" pitchFamily="34" charset="0"/>
                <a:cs typeface="Calibri" panose="020F0502020204030204" pitchFamily="34" charset="0"/>
              </a:rPr>
              <a:t>”</a:t>
            </a:r>
            <a:r>
              <a:rPr lang="en-US" sz="4200" dirty="0">
                <a:latin typeface="Calibri" panose="020F0502020204030204" pitchFamily="34" charset="0"/>
                <a:ea typeface="Calibri" charset="0"/>
                <a:cs typeface="Calibri" panose="020F0502020204030204" pitchFamily="34" charset="0"/>
              </a:rPr>
              <a:t> </a:t>
            </a:r>
            <a:br>
              <a:rPr lang="en-US" sz="4200" dirty="0">
                <a:latin typeface="Calibri" panose="020F0502020204030204" pitchFamily="34" charset="0"/>
                <a:ea typeface="Calibri" charset="0"/>
                <a:cs typeface="Calibri" panose="020F0502020204030204" pitchFamily="34" charset="0"/>
              </a:rPr>
            </a:br>
            <a:r>
              <a:rPr lang="en-US" sz="4200" dirty="0">
                <a:latin typeface="Calibri" panose="020F0502020204030204" pitchFamily="34" charset="0"/>
                <a:ea typeface="Calibri" charset="0"/>
                <a:cs typeface="Calibri" panose="020F0502020204030204" pitchFamily="34" charset="0"/>
              </a:rPr>
              <a:t>(</a:t>
            </a:r>
            <a:r>
              <a:rPr lang="en-US" sz="4200" dirty="0">
                <a:latin typeface="Calibri" charset="0"/>
                <a:ea typeface="Calibri" charset="0"/>
                <a:cs typeface="Calibri" charset="0"/>
              </a:rPr>
              <a:t>Faith Pathway</a:t>
            </a:r>
            <a:r>
              <a:rPr lang="en-US" sz="4200" b="1" dirty="0"/>
              <a:t>)</a:t>
            </a:r>
          </a:p>
          <a:p>
            <a:r>
              <a:rPr lang="en-US" sz="4200" b="1" dirty="0"/>
              <a:t>Lesson Title: </a:t>
            </a:r>
            <a:r>
              <a:rPr lang="en-US" sz="4200" dirty="0">
                <a:latin typeface="Calibri" panose="020F0502020204030204" pitchFamily="34" charset="0"/>
                <a:cs typeface="Calibri" panose="020F0502020204030204" pitchFamily="34" charset="0"/>
              </a:rPr>
              <a:t>“</a:t>
            </a:r>
            <a:r>
              <a:rPr lang="en-US" sz="4200" dirty="0">
                <a:solidFill>
                  <a:srgbClr val="000000"/>
                </a:solidFill>
                <a:latin typeface="Calibri" panose="020F0502020204030204" pitchFamily="34" charset="0"/>
                <a:ea typeface="Calibri" panose="020F0502020204030204" pitchFamily="34" charset="0"/>
                <a:cs typeface="Calibri" panose="020F0502020204030204" pitchFamily="34" charset="0"/>
              </a:rPr>
              <a:t>Moses: Prophet of Deliverance </a:t>
            </a:r>
            <a:r>
              <a:rPr lang="en-US" sz="4200" dirty="0">
                <a:latin typeface="Calibri" panose="020F0502020204030204" pitchFamily="34" charset="0"/>
                <a:cs typeface="Calibri" panose="020F0502020204030204" pitchFamily="34" charset="0"/>
              </a:rPr>
              <a:t>” </a:t>
            </a:r>
            <a:r>
              <a:rPr lang="en-US" sz="4200" dirty="0">
                <a:latin typeface="Calibri" charset="0"/>
                <a:ea typeface="Calibri" charset="0"/>
                <a:cs typeface="Calibri" charset="0"/>
              </a:rPr>
              <a:t>(Townsend Press SS Commentary)</a:t>
            </a:r>
          </a:p>
        </p:txBody>
      </p:sp>
    </p:spTree>
    <p:extLst>
      <p:ext uri="{BB962C8B-B14F-4D97-AF65-F5344CB8AC3E}">
        <p14:creationId xmlns:p14="http://schemas.microsoft.com/office/powerpoint/2010/main" val="288621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1225066" y="1381760"/>
            <a:ext cx="6475341" cy="4706805"/>
          </a:xfrm>
        </p:spPr>
        <p:txBody>
          <a:bodyPr>
            <a:noAutofit/>
          </a:bodyPr>
          <a:lstStyle/>
          <a:p>
            <a:pPr algn="ctr"/>
            <a:r>
              <a:rPr lang="en-US" sz="4000" b="1" dirty="0">
                <a:solidFill>
                  <a:srgbClr val="074E97"/>
                </a:solidFill>
                <a:latin typeface="Calibri" panose="020F0502020204030204" pitchFamily="34" charset="0"/>
                <a:ea typeface="Calibri" panose="020F0502020204030204" pitchFamily="34" charset="0"/>
                <a:cs typeface="Calibri" panose="020F0502020204030204" pitchFamily="34" charset="0"/>
              </a:rPr>
              <a:t>Devotional Reading</a:t>
            </a: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Psalm 77:11-20</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br>
              <a:rPr lang="en-US" sz="32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b="1" dirty="0">
                <a:solidFill>
                  <a:srgbClr val="074E97"/>
                </a:solidFill>
                <a:latin typeface="Calibri" panose="020F0502020204030204" pitchFamily="34" charset="0"/>
                <a:ea typeface="Calibri" panose="020F0502020204030204" pitchFamily="34" charset="0"/>
                <a:cs typeface="Calibri" panose="020F0502020204030204" pitchFamily="34" charset="0"/>
              </a:rPr>
              <a:t>Background Scriptures</a:t>
            </a: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Exodus 12:28-50; Deuteronomy 18:15-22</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br>
              <a:rPr lang="en-US" sz="32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b="1" dirty="0">
                <a:solidFill>
                  <a:srgbClr val="074E97"/>
                </a:solidFill>
                <a:latin typeface="Calibri" panose="020F0502020204030204" pitchFamily="34" charset="0"/>
                <a:ea typeface="Calibri" panose="020F0502020204030204" pitchFamily="34" charset="0"/>
                <a:cs typeface="Calibri" panose="020F0502020204030204" pitchFamily="34" charset="0"/>
              </a:rPr>
              <a:t>Print Passage</a:t>
            </a: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Deuteronomy 18:15-22</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endParaRPr lang="en-US" sz="4000" dirty="0">
              <a:solidFill>
                <a:srgbClr val="074E97"/>
              </a:solidFill>
              <a:latin typeface="Calibri" panose="020F0502020204030204" pitchFamily="34" charset="0"/>
              <a:ea typeface="Calibri" charset="0"/>
              <a:cs typeface="Calibri" panose="020F050202020403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Tree>
    <p:extLst>
      <p:ext uri="{BB962C8B-B14F-4D97-AF65-F5344CB8AC3E}">
        <p14:creationId xmlns:p14="http://schemas.microsoft.com/office/powerpoint/2010/main" val="179889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3" cy="5276968"/>
            <a:chOff x="557560" y="972458"/>
            <a:chExt cx="11300223" cy="5276968"/>
          </a:xfrm>
        </p:grpSpPr>
        <p:sp>
          <p:nvSpPr>
            <p:cNvPr id="4" name="Rectangle 3">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429124" y="972458"/>
              <a:ext cx="7428659"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p:txBody>
          <a:bodyPr>
            <a:normAutofit/>
          </a:bodyPr>
          <a:lstStyle/>
          <a:p>
            <a:r>
              <a:rPr lang="en-US" sz="5400" dirty="0">
                <a:solidFill>
                  <a:schemeClr val="bg1"/>
                </a:solidFill>
                <a:latin typeface="Calibri" charset="0"/>
                <a:ea typeface="Calibri" charset="0"/>
                <a:cs typeface="Calibri" charset="0"/>
              </a:rPr>
              <a:t>KEY VERSE:</a:t>
            </a: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726690" y="1825625"/>
            <a:ext cx="10515600" cy="4351338"/>
          </a:xfrm>
        </p:spPr>
        <p:txBody>
          <a:bodyPr>
            <a:noAutofit/>
          </a:bodyPr>
          <a:lstStyle/>
          <a:p>
            <a:pPr>
              <a:lnSpc>
                <a:spcPct val="107000"/>
              </a:lnSpc>
              <a:spcBef>
                <a:spcPts val="0"/>
              </a:spcBef>
              <a:spcAft>
                <a:spcPts val="800"/>
              </a:spcAft>
            </a:pPr>
            <a:r>
              <a:rPr lang="en-US" sz="3600" dirty="0">
                <a:latin typeface="Calibri" panose="020F0502020204030204" pitchFamily="34" charset="0"/>
                <a:ea typeface="Calibri" panose="020F0502020204030204" pitchFamily="34" charset="0"/>
                <a:cs typeface="Calibri" panose="020F0502020204030204" pitchFamily="34" charset="0"/>
              </a:rPr>
              <a:t>The Lord thy God will raise up unto thee a Prophet from the midst of thee, of thy brethren, like unto me; unto him ye shall hearken</a:t>
            </a:r>
            <a:r>
              <a:rPr lang="en-US" sz="3200" dirty="0">
                <a:latin typeface="Calibri" panose="020F0502020204030204" pitchFamily="34" charset="0"/>
                <a:ea typeface="Calibri" panose="020F0502020204030204" pitchFamily="34" charset="0"/>
                <a:cs typeface="Calibri" panose="020F0502020204030204" pitchFamily="34" charset="0"/>
              </a:rPr>
              <a:t>. (Deuteronomy 18:15, KJV)</a:t>
            </a:r>
          </a:p>
          <a:p>
            <a:pPr marL="0" indent="0" algn="ctr">
              <a:lnSpc>
                <a:spcPct val="107000"/>
              </a:lnSpc>
              <a:spcBef>
                <a:spcPts val="0"/>
              </a:spcBef>
              <a:spcAft>
                <a:spcPts val="800"/>
              </a:spcAft>
              <a:buNone/>
            </a:pPr>
            <a:r>
              <a:rPr lang="en-US" sz="2000" dirty="0">
                <a:latin typeface="Calibri" panose="020F0502020204030204" pitchFamily="34" charset="0"/>
                <a:ea typeface="Calibri" panose="020F0502020204030204" pitchFamily="34" charset="0"/>
                <a:cs typeface="Calibri" panose="020F0502020204030204" pitchFamily="34" charset="0"/>
              </a:rPr>
              <a:t>•••••••</a:t>
            </a:r>
          </a:p>
          <a:p>
            <a:pPr>
              <a:lnSpc>
                <a:spcPct val="107000"/>
              </a:lnSpc>
              <a:spcBef>
                <a:spcPts val="0"/>
              </a:spcBef>
              <a:spcAft>
                <a:spcPts val="800"/>
              </a:spcAft>
            </a:pPr>
            <a:r>
              <a:rPr lang="en-US" sz="3600" dirty="0">
                <a:latin typeface="Calibri" panose="020F0502020204030204" pitchFamily="34" charset="0"/>
                <a:ea typeface="Calibri" panose="020F0502020204030204" pitchFamily="34" charset="0"/>
                <a:cs typeface="Calibri" panose="020F0502020204030204" pitchFamily="34" charset="0"/>
              </a:rPr>
              <a:t>The Lord your God will raise up for you a prophet like me from among you, from your fellow Israelites. You must listen to him. </a:t>
            </a:r>
            <a:r>
              <a:rPr lang="en-US" sz="3200" dirty="0">
                <a:latin typeface="Calibri" panose="020F0502020204030204" pitchFamily="34" charset="0"/>
                <a:ea typeface="Calibri" panose="020F0502020204030204" pitchFamily="34" charset="0"/>
                <a:cs typeface="Calibri" panose="020F0502020204030204" pitchFamily="34" charset="0"/>
              </a:rPr>
              <a:t>(Deuteronomy 18:15, NIV) </a:t>
            </a:r>
          </a:p>
        </p:txBody>
      </p:sp>
    </p:spTree>
    <p:extLst>
      <p:ext uri="{BB962C8B-B14F-4D97-AF65-F5344CB8AC3E}">
        <p14:creationId xmlns:p14="http://schemas.microsoft.com/office/powerpoint/2010/main" val="1254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50538"/>
            <a:ext cx="11300222" cy="5448662"/>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557560" y="480650"/>
            <a:ext cx="4269059" cy="942975"/>
          </a:xfrm>
        </p:spPr>
        <p:txBody>
          <a:bodyPr>
            <a:normAutofit/>
          </a:bodyPr>
          <a:lstStyle/>
          <a:p>
            <a:r>
              <a:rPr lang="en-US" sz="5300" b="1" dirty="0">
                <a:solidFill>
                  <a:schemeClr val="bg1"/>
                </a:solidFill>
              </a:rPr>
              <a:t>LESSON AIMS:</a:t>
            </a:r>
            <a:endParaRPr lang="en-US" sz="6600" b="1" dirty="0">
              <a:solidFill>
                <a:schemeClr val="bg1"/>
              </a:solidFill>
            </a:endParaRPr>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716280" y="1595369"/>
            <a:ext cx="10515600" cy="4202166"/>
          </a:xfrm>
        </p:spPr>
        <p:txBody>
          <a:bodyPr>
            <a:noAutofit/>
          </a:bodyPr>
          <a:lstStyle/>
          <a:p>
            <a:pPr marL="0" indent="0">
              <a:buNone/>
            </a:pPr>
            <a:r>
              <a:rPr lang="en-US" sz="3800" dirty="0"/>
              <a:t>As a result of experiencing this lesson, you should be able to do these things: </a:t>
            </a:r>
          </a:p>
          <a:p>
            <a:pPr marL="342900" marR="0" lvl="0" indent="-342900">
              <a:lnSpc>
                <a:spcPct val="107000"/>
              </a:lnSpc>
              <a:spcBef>
                <a:spcPts val="0"/>
              </a:spcBef>
              <a:spcAft>
                <a:spcPts val="0"/>
              </a:spcAft>
              <a:buFont typeface="Symbol" panose="05050102010706020507" pitchFamily="18" charset="2"/>
              <a:buChar char=""/>
            </a:pPr>
            <a:r>
              <a:rPr lang="en-US" sz="3600" dirty="0">
                <a:latin typeface="Calibri" panose="020F0502020204030204" pitchFamily="34" charset="0"/>
                <a:ea typeface="Calibri" panose="020F0502020204030204" pitchFamily="34" charset="0"/>
                <a:cs typeface="Calibri" panose="020F0502020204030204" pitchFamily="34" charset="0"/>
              </a:rPr>
              <a:t>Study Moses’ role as a prophet of God in leading the Israelites out of Egypt. </a:t>
            </a:r>
          </a:p>
          <a:p>
            <a:pPr marL="342900" marR="0" lvl="0" indent="-342900">
              <a:lnSpc>
                <a:spcPct val="107000"/>
              </a:lnSpc>
              <a:spcBef>
                <a:spcPts val="0"/>
              </a:spcBef>
              <a:spcAft>
                <a:spcPts val="0"/>
              </a:spcAft>
              <a:buFont typeface="Symbol" panose="05050102010706020507" pitchFamily="18" charset="2"/>
              <a:buChar char=""/>
            </a:pPr>
            <a:r>
              <a:rPr lang="en-US" sz="3600" dirty="0">
                <a:latin typeface="Calibri" panose="020F0502020204030204" pitchFamily="34" charset="0"/>
                <a:ea typeface="Calibri" panose="020F0502020204030204" pitchFamily="34" charset="0"/>
                <a:cs typeface="Calibri" panose="020F0502020204030204" pitchFamily="34" charset="0"/>
              </a:rPr>
              <a:t>Reflect on leaders who guide us through seemingly impossible situations. </a:t>
            </a:r>
          </a:p>
          <a:p>
            <a:pPr marL="342900" marR="0" lvl="0" indent="-342900">
              <a:lnSpc>
                <a:spcPct val="107000"/>
              </a:lnSpc>
              <a:spcBef>
                <a:spcPts val="0"/>
              </a:spcBef>
              <a:spcAft>
                <a:spcPts val="800"/>
              </a:spcAft>
              <a:buFont typeface="Symbol" panose="05050102010706020507" pitchFamily="18" charset="2"/>
              <a:buChar char=""/>
            </a:pPr>
            <a:r>
              <a:rPr lang="en-US" sz="3600" dirty="0">
                <a:latin typeface="Calibri" panose="020F0502020204030204" pitchFamily="34" charset="0"/>
                <a:ea typeface="Calibri" panose="020F0502020204030204" pitchFamily="34" charset="0"/>
                <a:cs typeface="Calibri" panose="020F0502020204030204" pitchFamily="34" charset="0"/>
              </a:rPr>
              <a:t>Completely rely on God in resolving challenging situations. </a:t>
            </a:r>
          </a:p>
        </p:txBody>
      </p:sp>
    </p:spTree>
    <p:extLst>
      <p:ext uri="{BB962C8B-B14F-4D97-AF65-F5344CB8AC3E}">
        <p14:creationId xmlns:p14="http://schemas.microsoft.com/office/powerpoint/2010/main" val="394553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3614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1123328" y="1504219"/>
            <a:ext cx="9664700" cy="4334243"/>
          </a:xfrm>
        </p:spPr>
        <p:txBody>
          <a:bodyPr>
            <a:noAutofit/>
          </a:bodyPr>
          <a:lstStyle/>
          <a:p>
            <a:r>
              <a:rPr lang="en-US" sz="4000" b="1" dirty="0">
                <a:solidFill>
                  <a:srgbClr val="074E97"/>
                </a:solidFill>
                <a:latin typeface="Calibri" panose="020F0502020204030204" pitchFamily="34" charset="0"/>
                <a:cs typeface="Calibri" panose="020F0502020204030204" pitchFamily="34" charset="0"/>
              </a:rPr>
              <a:t>Message (verse 21)—Hebrew: </a:t>
            </a:r>
            <a:r>
              <a:rPr lang="en-US" sz="4000" b="1" i="1" dirty="0" err="1">
                <a:solidFill>
                  <a:srgbClr val="074E97"/>
                </a:solidFill>
                <a:latin typeface="Calibri" panose="020F0502020204030204" pitchFamily="34" charset="0"/>
                <a:cs typeface="Calibri" panose="020F0502020204030204" pitchFamily="34" charset="0"/>
              </a:rPr>
              <a:t>dabar</a:t>
            </a:r>
            <a:br>
              <a:rPr lang="en-US" sz="4000" b="1" i="1" dirty="0">
                <a:solidFill>
                  <a:srgbClr val="074E97"/>
                </a:solidFill>
                <a:latin typeface="Calibri" panose="020F0502020204030204" pitchFamily="34" charset="0"/>
                <a:cs typeface="Calibri" panose="020F0502020204030204" pitchFamily="34" charset="0"/>
              </a:rPr>
            </a:br>
            <a:r>
              <a:rPr lang="en-US" sz="4000" b="1" dirty="0">
                <a:solidFill>
                  <a:srgbClr val="074E97"/>
                </a:solidFill>
                <a:latin typeface="Calibri" panose="020F0502020204030204" pitchFamily="34" charset="0"/>
                <a:cs typeface="Calibri" panose="020F0502020204030204" pitchFamily="34" charset="0"/>
              </a:rPr>
              <a:t>(</a:t>
            </a:r>
            <a:r>
              <a:rPr lang="en-US" sz="4000" b="1" dirty="0" err="1">
                <a:solidFill>
                  <a:srgbClr val="074E97"/>
                </a:solidFill>
                <a:latin typeface="Calibri" panose="020F0502020204030204" pitchFamily="34" charset="0"/>
                <a:cs typeface="Calibri" panose="020F0502020204030204" pitchFamily="34" charset="0"/>
              </a:rPr>
              <a:t>daw-baw</a:t>
            </a:r>
            <a:r>
              <a:rPr lang="en-US" sz="4000" b="1" dirty="0">
                <a:solidFill>
                  <a:srgbClr val="074E97"/>
                </a:solidFill>
                <a:latin typeface="Calibri" panose="020F0502020204030204" pitchFamily="34" charset="0"/>
                <a:cs typeface="Calibri" panose="020F0502020204030204" pitchFamily="34" charset="0"/>
              </a:rPr>
              <a:t>’): </a:t>
            </a:r>
            <a:r>
              <a:rPr lang="en-US" sz="4000" dirty="0">
                <a:latin typeface="Calibri" panose="020F0502020204030204" pitchFamily="34" charset="0"/>
                <a:cs typeface="Calibri" panose="020F0502020204030204" pitchFamily="34" charset="0"/>
              </a:rPr>
              <a:t>speech; utterance; “word” (KJV). </a:t>
            </a:r>
            <a:br>
              <a:rPr lang="en-US" sz="4000" dirty="0">
                <a:latin typeface="Calibri" panose="020F0502020204030204" pitchFamily="34" charset="0"/>
                <a:cs typeface="Calibri" panose="020F0502020204030204" pitchFamily="34" charset="0"/>
              </a:rPr>
            </a:br>
            <a:endParaRPr lang="en-US" sz="4000" dirty="0">
              <a:latin typeface="Calibri" panose="020F0502020204030204" pitchFamily="34" charset="0"/>
              <a:cs typeface="Calibri" panose="020F0502020204030204" pitchFamily="34" charset="0"/>
            </a:endParaRPr>
          </a:p>
          <a:p>
            <a:r>
              <a:rPr lang="en-US" sz="4000" b="1" dirty="0">
                <a:solidFill>
                  <a:srgbClr val="074E97"/>
                </a:solidFill>
                <a:latin typeface="Calibri" panose="020F0502020204030204" pitchFamily="34" charset="0"/>
                <a:cs typeface="Calibri" panose="020F0502020204030204" pitchFamily="34" charset="0"/>
              </a:rPr>
              <a:t>Moses (Exodus 12:50 [Background Scripture])—Hebrew: </a:t>
            </a:r>
            <a:r>
              <a:rPr lang="en-US" sz="4000" b="1" i="1" dirty="0" err="1">
                <a:latin typeface="Calibri" panose="020F0502020204030204" pitchFamily="34" charset="0"/>
                <a:cs typeface="Calibri" panose="020F0502020204030204" pitchFamily="34" charset="0"/>
              </a:rPr>
              <a:t>Mosheh</a:t>
            </a:r>
            <a:r>
              <a:rPr lang="en-US" sz="4000" b="1" dirty="0">
                <a:latin typeface="Calibri" panose="020F0502020204030204" pitchFamily="34" charset="0"/>
                <a:cs typeface="Calibri" panose="020F0502020204030204" pitchFamily="34" charset="0"/>
              </a:rPr>
              <a:t> (</a:t>
            </a:r>
            <a:r>
              <a:rPr lang="en-US" sz="4000" b="1" dirty="0" err="1">
                <a:latin typeface="Calibri" panose="020F0502020204030204" pitchFamily="34" charset="0"/>
                <a:cs typeface="Calibri" panose="020F0502020204030204" pitchFamily="34" charset="0"/>
              </a:rPr>
              <a:t>mo-sheh</a:t>
            </a:r>
            <a:r>
              <a:rPr lang="en-US" sz="4000" b="1" dirty="0">
                <a:latin typeface="Calibri" panose="020F0502020204030204" pitchFamily="34" charset="0"/>
                <a:cs typeface="Calibri" panose="020F0502020204030204" pitchFamily="34" charset="0"/>
              </a:rPr>
              <a:t>’): </a:t>
            </a:r>
            <a:r>
              <a:rPr lang="en-US" sz="4000" dirty="0">
                <a:latin typeface="Calibri" panose="020F0502020204030204" pitchFamily="34" charset="0"/>
                <a:cs typeface="Calibri" panose="020F0502020204030204" pitchFamily="34" charset="0"/>
              </a:rPr>
              <a:t>a great Israelite leader, prophet, and law giver. </a:t>
            </a:r>
          </a:p>
        </p:txBody>
      </p:sp>
    </p:spTree>
    <p:extLst>
      <p:ext uri="{BB962C8B-B14F-4D97-AF65-F5344CB8AC3E}">
        <p14:creationId xmlns:p14="http://schemas.microsoft.com/office/powerpoint/2010/main" val="162148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198880"/>
            <a:ext cx="11300222" cy="4713132"/>
            <a:chOff x="557560" y="1747520"/>
            <a:chExt cx="11300222" cy="4713132"/>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1747520"/>
              <a:ext cx="6349080" cy="4090942"/>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2336799"/>
              <a:ext cx="10796236" cy="41238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1116600"/>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49662" y="2439941"/>
            <a:ext cx="10223498" cy="2682240"/>
          </a:xfrm>
        </p:spPr>
        <p:txBody>
          <a:bodyPr>
            <a:noAutofit/>
          </a:bodyPr>
          <a:lstStyle/>
          <a:p>
            <a:r>
              <a:rPr lang="en-US" sz="4000" b="1" dirty="0">
                <a:solidFill>
                  <a:srgbClr val="074E97"/>
                </a:solidFill>
                <a:latin typeface="Calibri" panose="020F0502020204030204" pitchFamily="34" charset="0"/>
                <a:cs typeface="Calibri" panose="020F0502020204030204" pitchFamily="34" charset="0"/>
              </a:rPr>
              <a:t>Prophet (verse 15)—Hebrew: </a:t>
            </a:r>
            <a:r>
              <a:rPr lang="en-US" sz="4000" b="1" i="1" dirty="0" err="1">
                <a:solidFill>
                  <a:srgbClr val="074E97"/>
                </a:solidFill>
                <a:latin typeface="Calibri" panose="020F0502020204030204" pitchFamily="34" charset="0"/>
                <a:cs typeface="Calibri" panose="020F0502020204030204" pitchFamily="34" charset="0"/>
              </a:rPr>
              <a:t>nabi</a:t>
            </a:r>
            <a:r>
              <a:rPr lang="en-US" sz="4000" b="1" dirty="0">
                <a:solidFill>
                  <a:srgbClr val="074E97"/>
                </a:solidFill>
                <a:latin typeface="Calibri" panose="020F0502020204030204" pitchFamily="34" charset="0"/>
                <a:cs typeface="Calibri" panose="020F0502020204030204" pitchFamily="34" charset="0"/>
              </a:rPr>
              <a:t> (</a:t>
            </a:r>
            <a:r>
              <a:rPr lang="en-US" sz="4000" b="1" dirty="0" err="1">
                <a:solidFill>
                  <a:srgbClr val="074E97"/>
                </a:solidFill>
                <a:latin typeface="Calibri" panose="020F0502020204030204" pitchFamily="34" charset="0"/>
                <a:cs typeface="Calibri" panose="020F0502020204030204" pitchFamily="34" charset="0"/>
              </a:rPr>
              <a:t>naw</a:t>
            </a:r>
            <a:r>
              <a:rPr lang="en-US" sz="4000" b="1" dirty="0">
                <a:solidFill>
                  <a:srgbClr val="074E97"/>
                </a:solidFill>
                <a:latin typeface="Calibri" panose="020F0502020204030204" pitchFamily="34" charset="0"/>
                <a:cs typeface="Calibri" panose="020F0502020204030204" pitchFamily="34" charset="0"/>
              </a:rPr>
              <a:t>-bee’): </a:t>
            </a:r>
            <a:r>
              <a:rPr lang="en-US" sz="4000" dirty="0">
                <a:latin typeface="Calibri" panose="020F0502020204030204" pitchFamily="34" charset="0"/>
                <a:cs typeface="Calibri" panose="020F0502020204030204" pitchFamily="34" charset="0"/>
              </a:rPr>
              <a:t>a spokesman, speaker. </a:t>
            </a:r>
            <a:br>
              <a:rPr lang="en-US" sz="4000" dirty="0">
                <a:latin typeface="Calibri" panose="020F0502020204030204" pitchFamily="34" charset="0"/>
                <a:cs typeface="Calibri" panose="020F0502020204030204" pitchFamily="34" charset="0"/>
              </a:rPr>
            </a:br>
            <a:endParaRPr lang="en-US" sz="4000" dirty="0">
              <a:latin typeface="Calibri" panose="020F0502020204030204" pitchFamily="34" charset="0"/>
              <a:cs typeface="Calibri" panose="020F0502020204030204" pitchFamily="34" charset="0"/>
            </a:endParaRPr>
          </a:p>
          <a:p>
            <a:r>
              <a:rPr lang="en-US" sz="4000" b="1" dirty="0">
                <a:solidFill>
                  <a:srgbClr val="074E97"/>
                </a:solidFill>
                <a:latin typeface="Calibri" panose="020F0502020204030204" pitchFamily="34" charset="0"/>
                <a:cs typeface="Calibri" panose="020F0502020204030204" pitchFamily="34" charset="0"/>
              </a:rPr>
              <a:t>Raise up(verse 18)—Hebrew:</a:t>
            </a:r>
            <a:r>
              <a:rPr lang="en-US" sz="4000" b="1" i="1" dirty="0">
                <a:solidFill>
                  <a:srgbClr val="074E97"/>
                </a:solidFill>
                <a:latin typeface="Calibri" panose="020F0502020204030204" pitchFamily="34" charset="0"/>
                <a:cs typeface="Calibri" panose="020F0502020204030204" pitchFamily="34" charset="0"/>
              </a:rPr>
              <a:t> </a:t>
            </a:r>
            <a:r>
              <a:rPr lang="en-US" sz="4000" b="1" i="1" dirty="0" err="1">
                <a:solidFill>
                  <a:srgbClr val="074E97"/>
                </a:solidFill>
                <a:latin typeface="Calibri" panose="020F0502020204030204" pitchFamily="34" charset="0"/>
                <a:cs typeface="Calibri" panose="020F0502020204030204" pitchFamily="34" charset="0"/>
              </a:rPr>
              <a:t>qum</a:t>
            </a:r>
            <a:r>
              <a:rPr lang="en-US" sz="4000" b="1" i="1" dirty="0">
                <a:solidFill>
                  <a:srgbClr val="074E97"/>
                </a:solidFill>
                <a:latin typeface="Calibri" panose="020F0502020204030204" pitchFamily="34" charset="0"/>
                <a:cs typeface="Calibri" panose="020F0502020204030204" pitchFamily="34" charset="0"/>
              </a:rPr>
              <a:t> </a:t>
            </a:r>
            <a:r>
              <a:rPr lang="en-US" sz="4000" b="1" dirty="0">
                <a:solidFill>
                  <a:srgbClr val="074E97"/>
                </a:solidFill>
                <a:latin typeface="Calibri" panose="020F0502020204030204" pitchFamily="34" charset="0"/>
                <a:cs typeface="Calibri" panose="020F0502020204030204" pitchFamily="34" charset="0"/>
              </a:rPr>
              <a:t>(</a:t>
            </a:r>
            <a:r>
              <a:rPr lang="en-US" sz="4000" b="1" dirty="0" err="1">
                <a:solidFill>
                  <a:srgbClr val="074E97"/>
                </a:solidFill>
                <a:latin typeface="Calibri" panose="020F0502020204030204" pitchFamily="34" charset="0"/>
                <a:cs typeface="Calibri" panose="020F0502020204030204" pitchFamily="34" charset="0"/>
              </a:rPr>
              <a:t>koom</a:t>
            </a:r>
            <a:r>
              <a:rPr lang="en-US" sz="4000" b="1" dirty="0">
                <a:solidFill>
                  <a:srgbClr val="074E97"/>
                </a:solidFill>
                <a:latin typeface="Calibri" panose="020F0502020204030204" pitchFamily="34" charset="0"/>
                <a:cs typeface="Calibri" panose="020F0502020204030204" pitchFamily="34" charset="0"/>
              </a:rPr>
              <a:t>): </a:t>
            </a:r>
            <a:r>
              <a:rPr lang="en-US" sz="4000" dirty="0">
                <a:latin typeface="Calibri" panose="020F0502020204030204" pitchFamily="34" charset="0"/>
                <a:cs typeface="Calibri" panose="020F0502020204030204" pitchFamily="34" charset="0"/>
              </a:rPr>
              <a:t>rise up; stand; “raise . . . up” (KJV). </a:t>
            </a:r>
          </a:p>
        </p:txBody>
      </p:sp>
    </p:spTree>
    <p:extLst>
      <p:ext uri="{BB962C8B-B14F-4D97-AF65-F5344CB8AC3E}">
        <p14:creationId xmlns:p14="http://schemas.microsoft.com/office/powerpoint/2010/main" val="207904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a:xfrm>
            <a:off x="446050" y="570309"/>
            <a:ext cx="4603595" cy="804297"/>
          </a:xfrm>
          <a:solidFill>
            <a:srgbClr val="074E97"/>
          </a:solidFill>
        </p:spPr>
        <p:txBody>
          <a:bodyPr/>
          <a:lstStyle/>
          <a:p>
            <a:r>
              <a:rPr lang="en-US" sz="4800" dirty="0">
                <a:solidFill>
                  <a:schemeClr val="bg1"/>
                </a:solidFill>
                <a:latin typeface="+mn-lt"/>
                <a:ea typeface="Calibri" charset="0"/>
                <a:cs typeface="Calibri" charset="0"/>
              </a:rPr>
              <a:t>INTRODUCTION</a:t>
            </a:r>
          </a:p>
        </p:txBody>
      </p:sp>
      <p:grpSp>
        <p:nvGrpSpPr>
          <p:cNvPr id="4" name="Group 3"/>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1574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a:xfrm>
            <a:off x="490654" y="515265"/>
            <a:ext cx="4759712" cy="956693"/>
          </a:xfrm>
        </p:spPr>
        <p:txBody>
          <a:bodyPr>
            <a:normAutofit fontScale="90000"/>
          </a:bodyPr>
          <a:lstStyle/>
          <a:p>
            <a:r>
              <a:rPr lang="en-US" sz="4800" b="1" dirty="0">
                <a:solidFill>
                  <a:schemeClr val="bg1"/>
                </a:solidFill>
              </a:rPr>
              <a:t>BIBLICAL CONTEXT</a:t>
            </a:r>
          </a:p>
        </p:txBody>
      </p:sp>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972458"/>
              <a:ext cx="6349080"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484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557560" y="365125"/>
            <a:ext cx="11012140" cy="1285875"/>
          </a:xfrm>
        </p:spPr>
        <p:txBody>
          <a:bodyPr>
            <a:normAutofit fontScale="90000"/>
          </a:bodyPr>
          <a:lstStyle/>
          <a:p>
            <a:pPr lvl="0"/>
            <a:br>
              <a:rPr lang="en-US" b="1" dirty="0">
                <a:solidFill>
                  <a:schemeClr val="bg1"/>
                </a:solidFill>
              </a:rPr>
            </a:br>
            <a:r>
              <a:rPr lang="en-US" b="1" dirty="0">
                <a:solidFill>
                  <a:schemeClr val="bg1"/>
                </a:solidFill>
              </a:rPr>
              <a:t>ANALYSIS OF THE BIBLICAL TEXT </a:t>
            </a:r>
            <a:br>
              <a:rPr lang="en-US" b="1" dirty="0">
                <a:solidFill>
                  <a:schemeClr val="bg1"/>
                </a:solidFill>
              </a:rPr>
            </a:br>
            <a:r>
              <a:rPr lang="en-US" b="1" dirty="0">
                <a:solidFill>
                  <a:schemeClr val="bg1"/>
                </a:solidFill>
              </a:rPr>
              <a:t>(Lesson Outline)</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4" y="2260599"/>
            <a:ext cx="10404086" cy="3281557"/>
          </a:xfrm>
        </p:spPr>
        <p:txBody>
          <a:bodyPr>
            <a:normAutofit/>
          </a:bodyPr>
          <a:lstStyle/>
          <a:p>
            <a:pPr marL="1143000" indent="-1143000">
              <a:buFont typeface="+mj-lt"/>
              <a:buAutoNum type="romanUcPeriod"/>
            </a:pPr>
            <a:r>
              <a:rPr lang="en-US" sz="4800" b="1" dirty="0"/>
              <a:t>The Request for the Lord’s Prophet </a:t>
            </a:r>
            <a:r>
              <a:rPr lang="en-US" sz="4800" dirty="0"/>
              <a:t>(Deuteronomy 18:15-19) </a:t>
            </a:r>
          </a:p>
          <a:p>
            <a:pPr marL="1143000" indent="-1143000">
              <a:buFont typeface="+mj-lt"/>
              <a:buAutoNum type="romanUcPeriod"/>
            </a:pPr>
            <a:r>
              <a:rPr lang="en-US" sz="4800" b="1" dirty="0"/>
              <a:t>The Test of the Lord’s Prophet </a:t>
            </a:r>
            <a:r>
              <a:rPr lang="en-US" sz="4800" dirty="0"/>
              <a:t>(Deuteronomy 18:20-22)</a:t>
            </a:r>
          </a:p>
        </p:txBody>
      </p:sp>
    </p:spTree>
    <p:extLst>
      <p:ext uri="{BB962C8B-B14F-4D97-AF65-F5344CB8AC3E}">
        <p14:creationId xmlns:p14="http://schemas.microsoft.com/office/powerpoint/2010/main" val="4198350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19" cy="4933581"/>
            <a:chOff x="557560" y="1315844"/>
            <a:chExt cx="11300219" cy="493358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7924799" y="1315844"/>
              <a:ext cx="3932980"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557560" y="441325"/>
            <a:ext cx="11012140" cy="1285875"/>
          </a:xfrm>
        </p:spPr>
        <p:txBody>
          <a:bodyPr>
            <a:normAutofit/>
          </a:bodyPr>
          <a:lstStyle/>
          <a:p>
            <a:pPr marL="857250" lvl="0" indent="-857250">
              <a:buFont typeface="+mj-lt"/>
              <a:buAutoNum type="romanUcPeriod"/>
            </a:pPr>
            <a:r>
              <a:rPr lang="en-US" sz="4000" b="1" dirty="0">
                <a:solidFill>
                  <a:schemeClr val="bg1"/>
                </a:solidFill>
                <a:latin typeface="Calibri" panose="020F0502020204030204" pitchFamily="34" charset="0"/>
                <a:cs typeface="Calibri" panose="020F0502020204030204" pitchFamily="34" charset="0"/>
              </a:rPr>
              <a:t>The Request for the Lord’s Prophet        </a:t>
            </a:r>
            <a:r>
              <a:rPr lang="en-US" sz="4000" dirty="0">
                <a:solidFill>
                  <a:schemeClr val="bg1"/>
                </a:solidFill>
                <a:latin typeface="Calibri" panose="020F0502020204030204" pitchFamily="34" charset="0"/>
                <a:cs typeface="Calibri" panose="020F0502020204030204" pitchFamily="34" charset="0"/>
              </a:rPr>
              <a:t>(Deuteronomy 18:15-19, NIV)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726690" y="2074127"/>
            <a:ext cx="10627106" cy="3916762"/>
          </a:xfrm>
        </p:spPr>
        <p:txBody>
          <a:bodyPr>
            <a:noAutofit/>
          </a:bodyPr>
          <a:lstStyle/>
          <a:p>
            <a:pPr marL="0" indent="0">
              <a:buNone/>
            </a:pPr>
            <a:r>
              <a:rPr lang="en-US" sz="3800" b="1" baseline="30000" dirty="0">
                <a:latin typeface="Calibri" panose="020F0502020204030204" pitchFamily="34" charset="0"/>
                <a:cs typeface="Calibri" panose="020F0502020204030204" pitchFamily="34" charset="0"/>
              </a:rPr>
              <a:t>15</a:t>
            </a:r>
            <a:r>
              <a:rPr lang="en-US" sz="3800" dirty="0">
                <a:latin typeface="Calibri" panose="020F0502020204030204" pitchFamily="34" charset="0"/>
                <a:cs typeface="Calibri" panose="020F0502020204030204" pitchFamily="34" charset="0"/>
              </a:rPr>
              <a:t> The Lord your God will raise up for you a prophet like me from among you, from your fellow Israelites. You must listen to him. </a:t>
            </a:r>
            <a:r>
              <a:rPr lang="en-US" sz="3800" b="1" baseline="30000" dirty="0">
                <a:latin typeface="Calibri" panose="020F0502020204030204" pitchFamily="34" charset="0"/>
                <a:cs typeface="Calibri" panose="020F0502020204030204" pitchFamily="34" charset="0"/>
              </a:rPr>
              <a:t>16</a:t>
            </a:r>
            <a:r>
              <a:rPr lang="en-US" sz="3800" dirty="0">
                <a:latin typeface="Calibri" panose="020F0502020204030204" pitchFamily="34" charset="0"/>
                <a:cs typeface="Calibri" panose="020F0502020204030204" pitchFamily="34" charset="0"/>
              </a:rPr>
              <a:t> For this is what you asked of the Lord your God at Horeb on the day of the assembly when you said, “Let us not hear the voice of the Lord our God nor see this great fire anymore, or we will die.”</a:t>
            </a:r>
          </a:p>
        </p:txBody>
      </p:sp>
    </p:spTree>
    <p:extLst>
      <p:ext uri="{BB962C8B-B14F-4D97-AF65-F5344CB8AC3E}">
        <p14:creationId xmlns:p14="http://schemas.microsoft.com/office/powerpoint/2010/main" val="992874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57560" y="863600"/>
            <a:ext cx="11300222" cy="5130800"/>
            <a:chOff x="557560" y="890780"/>
            <a:chExt cx="11300222" cy="5447854"/>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7366000" y="890780"/>
              <a:ext cx="4491782" cy="494768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390953"/>
              <a:ext cx="10796236" cy="494768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126F24C9-E512-564B-99FE-748E4327E418}"/>
              </a:ext>
            </a:extLst>
          </p:cNvPr>
          <p:cNvSpPr>
            <a:spLocks noGrp="1"/>
          </p:cNvSpPr>
          <p:nvPr>
            <p:ph idx="1"/>
          </p:nvPr>
        </p:nvSpPr>
        <p:spPr>
          <a:xfrm>
            <a:off x="1219198" y="1890624"/>
            <a:ext cx="9753604" cy="3547816"/>
          </a:xfrm>
        </p:spPr>
        <p:txBody>
          <a:bodyPr>
            <a:noAutofit/>
          </a:bodyPr>
          <a:lstStyle/>
          <a:p>
            <a:pPr marL="0" indent="0">
              <a:buNone/>
            </a:pPr>
            <a:r>
              <a:rPr lang="en-US" sz="3800" b="1" baseline="30000" dirty="0">
                <a:latin typeface="Calibri" panose="020F0502020204030204" pitchFamily="34" charset="0"/>
                <a:cs typeface="Calibri" panose="020F0502020204030204" pitchFamily="34" charset="0"/>
              </a:rPr>
              <a:t>17</a:t>
            </a:r>
            <a:r>
              <a:rPr lang="en-US" sz="3800" dirty="0">
                <a:latin typeface="Calibri" panose="020F0502020204030204" pitchFamily="34" charset="0"/>
                <a:cs typeface="Calibri" panose="020F0502020204030204" pitchFamily="34" charset="0"/>
              </a:rPr>
              <a:t> The Lord said to me: “What they say is good. </a:t>
            </a:r>
            <a:r>
              <a:rPr lang="en-US" sz="3800" b="1" baseline="30000" dirty="0">
                <a:latin typeface="Calibri" panose="020F0502020204030204" pitchFamily="34" charset="0"/>
                <a:cs typeface="Calibri" panose="020F0502020204030204" pitchFamily="34" charset="0"/>
              </a:rPr>
              <a:t>18 </a:t>
            </a:r>
            <a:r>
              <a:rPr lang="en-US" sz="3800" dirty="0">
                <a:latin typeface="Calibri" panose="020F0502020204030204" pitchFamily="34" charset="0"/>
                <a:cs typeface="Calibri" panose="020F0502020204030204" pitchFamily="34" charset="0"/>
              </a:rPr>
              <a:t>I will raise up for them a prophet like you from among their fellow Israelites, and I will put my words in his mouth. He will tell them everything I command him. </a:t>
            </a:r>
            <a:r>
              <a:rPr lang="en-US" sz="3800" b="1" baseline="30000" dirty="0">
                <a:latin typeface="Calibri" panose="020F0502020204030204" pitchFamily="34" charset="0"/>
                <a:cs typeface="Calibri" panose="020F0502020204030204" pitchFamily="34" charset="0"/>
              </a:rPr>
              <a:t>19</a:t>
            </a:r>
            <a:r>
              <a:rPr lang="en-US" sz="3800" dirty="0">
                <a:latin typeface="Calibri" panose="020F0502020204030204" pitchFamily="34" charset="0"/>
                <a:cs typeface="Calibri" panose="020F0502020204030204" pitchFamily="34" charset="0"/>
              </a:rPr>
              <a:t> I myself will call to account anyone who does not listen to my words that the prophet speaks in my name.</a:t>
            </a:r>
          </a:p>
        </p:txBody>
      </p:sp>
    </p:spTree>
    <p:extLst>
      <p:ext uri="{BB962C8B-B14F-4D97-AF65-F5344CB8AC3E}">
        <p14:creationId xmlns:p14="http://schemas.microsoft.com/office/powerpoint/2010/main" val="717446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a:xfrm>
            <a:off x="1070517" y="2217661"/>
            <a:ext cx="9790772" cy="2198222"/>
          </a:xfrm>
        </p:spPr>
        <p:txBody>
          <a:bodyPr>
            <a:noAutofit/>
          </a:bodyPr>
          <a:lstStyle/>
          <a:p>
            <a:pPr marL="0" indent="0">
              <a:buNone/>
            </a:pPr>
            <a:r>
              <a:rPr lang="en-US" sz="5400" dirty="0">
                <a:latin typeface="Calibri" panose="020F0502020204030204" pitchFamily="34" charset="0"/>
                <a:cs typeface="Calibri" panose="020F0502020204030204" pitchFamily="34" charset="0"/>
              </a:rPr>
              <a:t>Name some ways that Christians position themselves to obey those whom God sends to deliver His Word.</a:t>
            </a:r>
          </a:p>
        </p:txBody>
      </p:sp>
    </p:spTree>
    <p:extLst>
      <p:ext uri="{BB962C8B-B14F-4D97-AF65-F5344CB8AC3E}">
        <p14:creationId xmlns:p14="http://schemas.microsoft.com/office/powerpoint/2010/main" val="2812734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143000"/>
            <a:ext cx="11300218" cy="5190889"/>
            <a:chOff x="557560" y="1111848"/>
            <a:chExt cx="11300218" cy="5190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7" y="1111848"/>
              <a:ext cx="2840781" cy="4726613"/>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706738"/>
              <a:ext cx="10796236" cy="4595999"/>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4" y="2043702"/>
            <a:ext cx="10390468" cy="4058049"/>
          </a:xfrm>
        </p:spPr>
        <p:txBody>
          <a:bodyPr>
            <a:noAutofit/>
          </a:bodyPr>
          <a:lstStyle/>
          <a:p>
            <a:pPr marL="0" indent="0">
              <a:buNone/>
            </a:pPr>
            <a:r>
              <a:rPr lang="en-US" sz="3200" b="1" baseline="30000" dirty="0">
                <a:latin typeface="Calibri" panose="020F0502020204030204" pitchFamily="34" charset="0"/>
                <a:cs typeface="Calibri" panose="020F0502020204030204" pitchFamily="34" charset="0"/>
              </a:rPr>
              <a:t>20</a:t>
            </a:r>
            <a:r>
              <a:rPr lang="en-US" sz="3200" dirty="0">
                <a:latin typeface="Calibri" panose="020F0502020204030204" pitchFamily="34" charset="0"/>
                <a:cs typeface="Calibri" panose="020F0502020204030204" pitchFamily="34" charset="0"/>
              </a:rPr>
              <a:t> But a prophet who presumes to speak in my name anything I have not commanded, or a prophet who speaks in the name of other gods, is to be put to death.”</a:t>
            </a:r>
          </a:p>
          <a:p>
            <a:pPr marL="0" indent="0">
              <a:buNone/>
            </a:pPr>
            <a:r>
              <a:rPr lang="en-US" sz="3200" b="1" baseline="30000" dirty="0">
                <a:latin typeface="Calibri" panose="020F0502020204030204" pitchFamily="34" charset="0"/>
                <a:cs typeface="Calibri" panose="020F0502020204030204" pitchFamily="34" charset="0"/>
              </a:rPr>
              <a:t>21</a:t>
            </a:r>
            <a:r>
              <a:rPr lang="en-US" sz="3200" dirty="0">
                <a:latin typeface="Calibri" panose="020F0502020204030204" pitchFamily="34" charset="0"/>
                <a:cs typeface="Calibri" panose="020F0502020204030204" pitchFamily="34" charset="0"/>
              </a:rPr>
              <a:t> You may say to yourselves, “How can we know when a message has not been spoken by the Lord?” </a:t>
            </a:r>
            <a:r>
              <a:rPr lang="en-US" sz="3200" b="1" baseline="30000" dirty="0">
                <a:latin typeface="Calibri" panose="020F0502020204030204" pitchFamily="34" charset="0"/>
                <a:cs typeface="Calibri" panose="020F0502020204030204" pitchFamily="34" charset="0"/>
              </a:rPr>
              <a:t>22</a:t>
            </a:r>
            <a:r>
              <a:rPr lang="en-US" sz="3200" dirty="0">
                <a:latin typeface="Calibri" panose="020F0502020204030204" pitchFamily="34" charset="0"/>
                <a:cs typeface="Calibri" panose="020F0502020204030204" pitchFamily="34" charset="0"/>
              </a:rPr>
              <a:t> If what a prophet proclaims in the name of the Lord does not take place or come true, that is a message the Lord has not spoken. That prophet has spoken presumptuously, so do not be alarmed.</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441325"/>
            <a:ext cx="11012140" cy="1285875"/>
          </a:xfrm>
        </p:spPr>
        <p:txBody>
          <a:bodyPr>
            <a:normAutofit/>
          </a:bodyPr>
          <a:lstStyle/>
          <a:p>
            <a:pPr marL="857250" lvl="0" indent="-857250">
              <a:buFont typeface="+mj-lt"/>
              <a:buAutoNum type="romanUcPeriod" startAt="2"/>
            </a:pPr>
            <a:r>
              <a:rPr lang="en-US" sz="4000" b="1" dirty="0">
                <a:solidFill>
                  <a:schemeClr val="bg1"/>
                </a:solidFill>
                <a:latin typeface="Calibri" panose="020F0502020204030204" pitchFamily="34" charset="0"/>
                <a:cs typeface="Calibri" panose="020F0502020204030204" pitchFamily="34" charset="0"/>
              </a:rPr>
              <a:t>The Test of the Lord’s Prophet        </a:t>
            </a:r>
            <a:r>
              <a:rPr lang="en-US" sz="4000" dirty="0">
                <a:solidFill>
                  <a:schemeClr val="bg1"/>
                </a:solidFill>
                <a:latin typeface="Calibri" panose="020F0502020204030204" pitchFamily="34" charset="0"/>
                <a:cs typeface="Calibri" panose="020F0502020204030204" pitchFamily="34" charset="0"/>
              </a:rPr>
              <a:t>(Deuteronomy 18:20-22, NIV) </a:t>
            </a:r>
          </a:p>
        </p:txBody>
      </p:sp>
    </p:spTree>
    <p:extLst>
      <p:ext uri="{BB962C8B-B14F-4D97-AF65-F5344CB8AC3E}">
        <p14:creationId xmlns:p14="http://schemas.microsoft.com/office/powerpoint/2010/main" val="2475504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0" cy="4946364"/>
            <a:chOff x="557560" y="892098"/>
            <a:chExt cx="11300220" cy="4946364"/>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7" y="892098"/>
              <a:ext cx="5010933" cy="4332042"/>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33204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1016000" y="2031999"/>
            <a:ext cx="10215880" cy="3073401"/>
          </a:xfrm>
        </p:spPr>
        <p:txBody>
          <a:bodyPr>
            <a:normAutofit/>
          </a:bodyPr>
          <a:lstStyle/>
          <a:p>
            <a:pPr marL="0" indent="0">
              <a:buNone/>
            </a:pPr>
            <a:r>
              <a:rPr lang="en-US" sz="4800" dirty="0">
                <a:latin typeface="Calibri" panose="020F0502020204030204" pitchFamily="34" charset="0"/>
                <a:cs typeface="Calibri" panose="020F0502020204030204" pitchFamily="34" charset="0"/>
              </a:rPr>
              <a:t>Why must there be a balance between inspiration and information in the presentation of God’s Word? </a:t>
            </a:r>
          </a:p>
        </p:txBody>
      </p:sp>
    </p:spTree>
    <p:extLst>
      <p:ext uri="{BB962C8B-B14F-4D97-AF65-F5344CB8AC3E}">
        <p14:creationId xmlns:p14="http://schemas.microsoft.com/office/powerpoint/2010/main" val="2517986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1876897" y="1820068"/>
            <a:ext cx="5114386" cy="3335128"/>
          </a:xfrm>
        </p:spPr>
        <p:txBody>
          <a:bodyPr/>
          <a:lstStyle/>
          <a:p>
            <a:r>
              <a:rPr lang="en-US" sz="4400" b="1" dirty="0">
                <a:solidFill>
                  <a:srgbClr val="074E97"/>
                </a:solidFill>
              </a:rPr>
              <a:t>A Closing Thought</a:t>
            </a:r>
          </a:p>
          <a:p>
            <a:r>
              <a:rPr lang="en-US" sz="4400" b="1" dirty="0">
                <a:solidFill>
                  <a:srgbClr val="074E97"/>
                </a:solidFill>
              </a:rPr>
              <a:t>Your Life</a:t>
            </a:r>
            <a:endParaRPr lang="en-US" sz="4400" dirty="0">
              <a:solidFill>
                <a:srgbClr val="074E97"/>
              </a:solidFill>
            </a:endParaRPr>
          </a:p>
          <a:p>
            <a:r>
              <a:rPr lang="en-US" sz="4400" b="1" dirty="0">
                <a:solidFill>
                  <a:srgbClr val="074E97"/>
                </a:solidFill>
              </a:rPr>
              <a:t>Your World!</a:t>
            </a:r>
            <a:endParaRPr lang="en-US" sz="4400" dirty="0">
              <a:solidFill>
                <a:srgbClr val="074E97"/>
              </a:solidFill>
            </a:endParaRPr>
          </a:p>
          <a:p>
            <a:endParaRPr lang="en-US" dirty="0">
              <a:solidFill>
                <a:srgbClr val="074E97"/>
              </a:solidFill>
            </a:endParaRPr>
          </a:p>
        </p:txBody>
      </p:sp>
    </p:spTree>
    <p:extLst>
      <p:ext uri="{BB962C8B-B14F-4D97-AF65-F5344CB8AC3E}">
        <p14:creationId xmlns:p14="http://schemas.microsoft.com/office/powerpoint/2010/main" val="1926609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709960" y="1658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a:xfrm>
            <a:off x="1118836" y="544326"/>
            <a:ext cx="10515600" cy="1325563"/>
          </a:xfrm>
        </p:spPr>
        <p:txBody>
          <a:bodyPr>
            <a:normAutofit fontScale="90000"/>
          </a:bodyPr>
          <a:lstStyle/>
          <a:p>
            <a:r>
              <a:rPr lang="en-US" b="1" dirty="0">
                <a:solidFill>
                  <a:schemeClr val="bg1"/>
                </a:solidFill>
              </a:rPr>
              <a:t>Conclusion (Preparing for Next Week’s Lesson)</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a:xfrm>
            <a:off x="945992" y="1920774"/>
            <a:ext cx="10515600" cy="4430166"/>
          </a:xfrm>
        </p:spPr>
        <p:txBody>
          <a:bodyPr>
            <a:normAutofit/>
          </a:bodyPr>
          <a:lstStyle/>
          <a:p>
            <a:r>
              <a:rPr lang="en-US" sz="3200" dirty="0">
                <a:latin typeface="Calibri" panose="020F0502020204030204" pitchFamily="34" charset="0"/>
                <a:cs typeface="Calibri" panose="020F0502020204030204" pitchFamily="34" charset="0"/>
              </a:rPr>
              <a:t>The key to making wise choices is following God’s agenda even when we do not understand it. Next week, we will see this played out in the leadership of Joshua as he unquestioningly follows God’s unique strategy for conquering Jericho.</a:t>
            </a:r>
          </a:p>
          <a:p>
            <a:r>
              <a:rPr lang="en-US" sz="3200" dirty="0">
                <a:latin typeface="Calibri" panose="020F0502020204030204" pitchFamily="34" charset="0"/>
                <a:cs typeface="Calibri" panose="020F0502020204030204" pitchFamily="34" charset="0"/>
              </a:rPr>
              <a:t>The lesson topic for Sunday, March 14, 2021, is “Making Wise Choices.” The Devotional Reading is Hebrews 11:2331, the Background Scriptures are Joshua 5:13–6:27, and the Printed Text is Joshua 5:13-15; 6:1-5, 15-16, 20.</a:t>
            </a:r>
          </a:p>
        </p:txBody>
      </p:sp>
    </p:spTree>
    <p:extLst>
      <p:ext uri="{BB962C8B-B14F-4D97-AF65-F5344CB8AC3E}">
        <p14:creationId xmlns:p14="http://schemas.microsoft.com/office/powerpoint/2010/main" val="2784195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9961" y="1044498"/>
            <a:ext cx="10796240" cy="5132465"/>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664927" y="892098"/>
              <a:ext cx="7192854"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id="{1067BC01-61A8-1B4F-90D2-7B90A5D9A6A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Closing Prayer</a:t>
            </a:r>
            <a:endParaRPr lang="en-US" dirty="0">
              <a:solidFill>
                <a:schemeClr val="bg1"/>
              </a:solidFill>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a:xfrm>
            <a:off x="990600" y="1843088"/>
            <a:ext cx="10034093" cy="4333875"/>
          </a:xfrm>
        </p:spPr>
        <p:txBody>
          <a:bodyPr>
            <a:normAutofit/>
          </a:bodyPr>
          <a:lstStyle/>
          <a:p>
            <a:pPr marL="0" indent="0">
              <a:buNone/>
            </a:pPr>
            <a:r>
              <a:rPr lang="en-US" sz="4800" dirty="0">
                <a:latin typeface="Calibri" panose="020F0502020204030204" pitchFamily="34" charset="0"/>
                <a:cs typeface="Calibri" panose="020F0502020204030204" pitchFamily="34" charset="0"/>
              </a:rPr>
              <a:t>Dear God, help us to continuously develop the power of discernment through prayer and the study of Your Word so that we can hear and obey Your voice as the only source of truth. In Jesus’ name we pray. Amen. </a:t>
            </a:r>
          </a:p>
        </p:txBody>
      </p:sp>
    </p:spTree>
    <p:extLst>
      <p:ext uri="{BB962C8B-B14F-4D97-AF65-F5344CB8AC3E}">
        <p14:creationId xmlns:p14="http://schemas.microsoft.com/office/powerpoint/2010/main" val="35532016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886</TotalTime>
  <Words>829</Words>
  <Application>Microsoft Macintosh PowerPoint</Application>
  <PresentationFormat>Widescreen</PresentationFormat>
  <Paragraphs>45</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Symbol</vt:lpstr>
      <vt:lpstr>Office Theme</vt:lpstr>
      <vt:lpstr>PowerPoint Presentation</vt:lpstr>
      <vt:lpstr>SPRING QUARTER THEME:  “Prophets Faithful to God’s Covenant”  UNIT III:  “Faithful Prophets”</vt:lpstr>
      <vt:lpstr>LESSON 1: March 7, 2021</vt:lpstr>
      <vt:lpstr>Devotional Reading: Psalm 77:11-20  Background Scriptures: Exodus 12:28-50; Deuteronomy 18:15-22  Print Passage: Deuteronomy 18:15-22 </vt:lpstr>
      <vt:lpstr>KEY VERSE:</vt:lpstr>
      <vt:lpstr>LESSON AIMS:</vt:lpstr>
      <vt:lpstr>KEY TERMS:</vt:lpstr>
      <vt:lpstr>KEY TERMS:</vt:lpstr>
      <vt:lpstr>INTRODUCTION</vt:lpstr>
      <vt:lpstr>BIBLICAL CONTEXT</vt:lpstr>
      <vt:lpstr> ANALYSIS OF THE BIBLICAL TEXT  (Lesson Outline) </vt:lpstr>
      <vt:lpstr>The Request for the Lord’s Prophet        (Deuteronomy 18:15-19, NIV) </vt:lpstr>
      <vt:lpstr>PowerPoint Presentation</vt:lpstr>
      <vt:lpstr>What Do You Think? </vt:lpstr>
      <vt:lpstr>The Test of the Lord’s Prophet        (Deuteronomy 18:20-22, NIV) </vt:lpstr>
      <vt:lpstr>What Do You Think? </vt:lpstr>
      <vt:lpstr>PowerPoint Presentation</vt:lpstr>
      <vt:lpstr>Conclusion (Preparing for Next Week’s Lesson)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Sharon Barksdale</cp:lastModifiedBy>
  <cp:revision>41</cp:revision>
  <dcterms:created xsi:type="dcterms:W3CDTF">2020-10-13T22:27:56Z</dcterms:created>
  <dcterms:modified xsi:type="dcterms:W3CDTF">2021-02-26T20:42:34Z</dcterms:modified>
</cp:coreProperties>
</file>