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84" r:id="rId13"/>
    <p:sldId id="268" r:id="rId14"/>
    <p:sldId id="275" r:id="rId15"/>
    <p:sldId id="271" r:id="rId16"/>
    <p:sldId id="285" r:id="rId17"/>
    <p:sldId id="276" r:id="rId18"/>
    <p:sldId id="286" r:id="rId19"/>
    <p:sldId id="287" r:id="rId20"/>
    <p:sldId id="288" r:id="rId21"/>
    <p:sldId id="278" r:id="rId22"/>
    <p:sldId id="280"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5704"/>
    <p:restoredTop sz="95385"/>
  </p:normalViewPr>
  <p:slideViewPr>
    <p:cSldViewPr snapToGrid="0" snapToObjects="1">
      <p:cViewPr varScale="1">
        <p:scale>
          <a:sx n="57" d="100"/>
          <a:sy n="57" d="100"/>
        </p:scale>
        <p:origin x="192" y="2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SPRING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SPRING QUARTER THEME: </a:t>
            </a:r>
            <a:br>
              <a:rPr lang="en" b="1" dirty="0">
                <a:solidFill>
                  <a:srgbClr val="074E97"/>
                </a:solidFill>
                <a:latin typeface="Arial" panose="020B0604020202020204" pitchFamily="34" charset="0"/>
                <a:cs typeface="Arial" panose="020B0604020202020204" pitchFamily="34" charset="0"/>
              </a:rPr>
            </a:br>
            <a:r>
              <a:rPr lang="en-US" sz="5400" dirty="0">
                <a:solidFill>
                  <a:srgbClr val="074E97"/>
                </a:solidFill>
                <a:latin typeface="Calibri" panose="020F0502020204030204" pitchFamily="34" charset="0"/>
                <a:cs typeface="Calibri" panose="020F0502020204030204" pitchFamily="34" charset="0"/>
              </a:rPr>
              <a:t>“Prophets Faithful to God’s Covenant</a:t>
            </a:r>
            <a:r>
              <a:rPr lang="en" sz="5400" dirty="0">
                <a:solidFill>
                  <a:srgbClr val="074E97"/>
                </a:solidFill>
                <a:latin typeface="Calibri" panose="020F0502020204030204" pitchFamily="34" charset="0"/>
                <a:cs typeface="Calibri" panose="020F0502020204030204" pitchFamily="34" charset="0"/>
              </a:rPr>
              <a: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a:solidFill>
                  <a:srgbClr val="074E97"/>
                </a:solidFill>
                <a:latin typeface="Arial" panose="020B0604020202020204" pitchFamily="34" charset="0"/>
                <a:cs typeface="Arial" panose="020B0604020202020204" pitchFamily="34" charset="0"/>
              </a:rPr>
              <a:t>II</a:t>
            </a:r>
            <a:r>
              <a:rPr lang="en" b="1" dirty="0">
                <a:solidFill>
                  <a:srgbClr val="074E97"/>
                </a:solidFill>
                <a:latin typeface="Arial" panose="020B0604020202020204" pitchFamily="34" charset="0"/>
                <a:cs typeface="Arial" panose="020B0604020202020204" pitchFamily="34" charset="0"/>
              </a:rPr>
              <a:t>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Calibri" panose="020F0502020204030204" pitchFamily="34" charset="0"/>
                <a:cs typeface="Calibri" panose="020F0502020204030204" pitchFamily="34" charset="0"/>
              </a:rPr>
              <a:t>“</a:t>
            </a:r>
            <a:r>
              <a:rPr lang="en-US" sz="5400" dirty="0">
                <a:solidFill>
                  <a:srgbClr val="074E97"/>
                </a:solidFill>
                <a:latin typeface="Calibri" panose="020F0502020204030204" pitchFamily="34" charset="0"/>
                <a:cs typeface="Calibri" panose="020F0502020204030204" pitchFamily="34" charset="0"/>
              </a:rPr>
              <a:t>Faithful Prophets</a:t>
            </a:r>
            <a:r>
              <a:rPr lang="en" sz="5400" dirty="0">
                <a:solidFill>
                  <a:srgbClr val="074E97"/>
                </a:solidFill>
                <a:latin typeface="Calibri" panose="020F0502020204030204" pitchFamily="34" charset="0"/>
                <a:cs typeface="Calibri" panose="020F0502020204030204" pitchFamily="34" charset="0"/>
              </a:rPr>
              <a:t>”</a:t>
            </a:r>
            <a:endParaRPr lang="en-US" sz="5400" dirty="0">
              <a:solidFill>
                <a:srgbClr val="074E9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4" y="1923433"/>
            <a:ext cx="4921723" cy="340760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407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ea typeface="Calibri" panose="020F0502020204030204" pitchFamily="34" charset="0"/>
                <a:cs typeface="Times New Roman" panose="02020603050405020304" pitchFamily="18" charset="0"/>
              </a:rPr>
              <a:t>LESSON 2: March 14, 2021</a:t>
            </a:r>
            <a:endParaRPr lang="en-US" sz="5400" b="1" dirty="0">
              <a:solidFill>
                <a:schemeClr val="bg1"/>
              </a:solidFill>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697882" y="2837964"/>
            <a:ext cx="10796236" cy="3411461"/>
          </a:xfrm>
        </p:spPr>
        <p:txBody>
          <a:bodyPr>
            <a:normAutofit/>
          </a:bodyPr>
          <a:lstStyle/>
          <a:p>
            <a:r>
              <a:rPr lang="en-US" sz="4200" b="1" dirty="0">
                <a:latin typeface="Calibri" panose="020F0502020204030204" pitchFamily="34" charset="0"/>
                <a:cs typeface="Calibri" panose="020F0502020204030204" pitchFamily="34" charset="0"/>
              </a:rPr>
              <a:t>Lesson Title: </a:t>
            </a:r>
            <a:r>
              <a:rPr lang="en-US" sz="4400" dirty="0">
                <a:latin typeface="Calibri" panose="020F0502020204030204" pitchFamily="34" charset="0"/>
                <a:cs typeface="Calibri" panose="020F0502020204030204" pitchFamily="34" charset="0"/>
              </a:rPr>
              <a:t>“</a:t>
            </a:r>
            <a:r>
              <a:rPr lang="en-US" sz="4400" dirty="0">
                <a:latin typeface="Calibri" panose="020F0502020204030204" pitchFamily="34" charset="0"/>
                <a:ea typeface="Calibri" panose="020F0502020204030204" pitchFamily="34" charset="0"/>
                <a:cs typeface="Calibri" panose="020F0502020204030204" pitchFamily="34" charset="0"/>
              </a:rPr>
              <a:t>Making Wise Choices</a:t>
            </a:r>
            <a:r>
              <a:rPr lang="en-US" sz="4400" dirty="0">
                <a:latin typeface="Calibri" panose="020F0502020204030204" pitchFamily="34" charset="0"/>
                <a:cs typeface="Calibri" panose="020F0502020204030204" pitchFamily="34" charset="0"/>
              </a:rPr>
              <a:t>” </a:t>
            </a:r>
            <a:br>
              <a:rPr lang="en-US" sz="4200" dirty="0">
                <a:latin typeface="Calibri" panose="020F0502020204030204" pitchFamily="34" charset="0"/>
                <a:ea typeface="Calibri" charset="0"/>
                <a:cs typeface="Calibri" panose="020F0502020204030204" pitchFamily="34" charset="0"/>
              </a:rPr>
            </a:br>
            <a:r>
              <a:rPr lang="en-US" sz="4200" dirty="0">
                <a:latin typeface="Calibri" panose="020F0502020204030204" pitchFamily="34" charset="0"/>
                <a:ea typeface="Calibri" charset="0"/>
                <a:cs typeface="Calibri" panose="020F0502020204030204" pitchFamily="34" charset="0"/>
              </a:rPr>
              <a:t>(Faith Pathway</a:t>
            </a:r>
            <a:r>
              <a:rPr lang="en-US" sz="4200" b="1" dirty="0">
                <a:latin typeface="Calibri" panose="020F0502020204030204" pitchFamily="34" charset="0"/>
                <a:cs typeface="Calibri" panose="020F0502020204030204" pitchFamily="34" charset="0"/>
              </a:rPr>
              <a:t>)</a:t>
            </a:r>
          </a:p>
          <a:p>
            <a:r>
              <a:rPr lang="en-US" sz="4200" b="1" dirty="0">
                <a:latin typeface="Calibri" panose="020F0502020204030204" pitchFamily="34" charset="0"/>
                <a:cs typeface="Calibri" panose="020F0502020204030204" pitchFamily="34" charset="0"/>
              </a:rPr>
              <a:t>Lesson Title: </a:t>
            </a:r>
            <a:r>
              <a:rPr lang="en-US" sz="4400" dirty="0">
                <a:latin typeface="Calibri" panose="020F0502020204030204" pitchFamily="34" charset="0"/>
                <a:cs typeface="Calibri" panose="020F0502020204030204" pitchFamily="34" charset="0"/>
              </a:rPr>
              <a:t>“Joshua: Prophet of Conquest” </a:t>
            </a:r>
            <a:r>
              <a:rPr lang="en-US" sz="4200" dirty="0">
                <a:latin typeface="Calibri" panose="020F0502020204030204" pitchFamily="34" charset="0"/>
                <a:ea typeface="Calibri" charset="0"/>
                <a:cs typeface="Calibri" panose="020F0502020204030204" pitchFamily="34" charset="0"/>
              </a:rPr>
              <a:t>(Townsend Press SS Commentary)</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25066" y="1381760"/>
            <a:ext cx="6475341" cy="4706805"/>
          </a:xfrm>
        </p:spPr>
        <p:txBody>
          <a:bodyPr>
            <a:noAutofit/>
          </a:bodyPr>
          <a:lstStyle/>
          <a:p>
            <a:pPr algn="ct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Devotional Reading</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Hebrews 11:23-31</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br>
              <a:rPr lang="en-US" sz="32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Background Scriptures</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Joshua 5:13–6:27</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br>
              <a:rPr lang="en-US" sz="32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Print Passage</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Joshua 5:13-15; 6:1-5,</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15-16, 20</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endParaRPr lang="en-US" sz="4000" dirty="0">
              <a:solidFill>
                <a:srgbClr val="074E97"/>
              </a:solidFill>
              <a:latin typeface="Calibri" panose="020F0502020204030204" pitchFamily="34" charset="0"/>
              <a:ea typeface="Calibri"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957262" y="1870921"/>
            <a:ext cx="10277475" cy="4014621"/>
          </a:xfrm>
        </p:spPr>
        <p:txBody>
          <a:bodyPr>
            <a:noAutofit/>
          </a:bodyPr>
          <a:lstStyle/>
          <a:p>
            <a:pPr>
              <a:lnSpc>
                <a:spcPct val="107000"/>
              </a:lnSpc>
              <a:spcBef>
                <a:spcPts val="0"/>
              </a:spcBef>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The Lord said unto Joshua, See, I have given into thine hand Jericho, and the king thereof, and the mighty men of </a:t>
            </a:r>
            <a:r>
              <a:rPr lang="en-US" sz="3600" dirty="0" err="1">
                <a:latin typeface="Times New Roman" panose="02020603050405020304" pitchFamily="18" charset="0"/>
                <a:ea typeface="Calibri" panose="020F0502020204030204" pitchFamily="34" charset="0"/>
                <a:cs typeface="Times New Roman" panose="02020603050405020304" pitchFamily="18" charset="0"/>
              </a:rPr>
              <a:t>valour</a:t>
            </a:r>
            <a:r>
              <a:rPr lang="en-US" sz="3600" dirty="0">
                <a:latin typeface="Times New Roman" panose="02020603050405020304" pitchFamily="18" charset="0"/>
                <a:ea typeface="Calibri" panose="020F0502020204030204" pitchFamily="34" charset="0"/>
                <a:cs typeface="Times New Roman" panose="02020603050405020304" pitchFamily="18" charset="0"/>
              </a:rPr>
              <a:t>. (Joshua 6:2, KJV) </a:t>
            </a:r>
          </a:p>
          <a:p>
            <a:pPr marL="0" indent="0" algn="ctr">
              <a:lnSpc>
                <a:spcPct val="107000"/>
              </a:lnSpc>
              <a:spcBef>
                <a:spcPts val="0"/>
              </a:spcBef>
              <a:spcAft>
                <a:spcPts val="800"/>
              </a:spcAft>
              <a:buNone/>
            </a:pPr>
            <a:r>
              <a:rPr lang="en-US" sz="2000" dirty="0">
                <a:latin typeface="Calibri" panose="020F0502020204030204" pitchFamily="34" charset="0"/>
                <a:ea typeface="Calibri" panose="020F0502020204030204" pitchFamily="34" charset="0"/>
                <a:cs typeface="Calibri" panose="020F0502020204030204" pitchFamily="34" charset="0"/>
              </a:rPr>
              <a:t>•••••••</a:t>
            </a:r>
          </a:p>
          <a:p>
            <a:pPr>
              <a:lnSpc>
                <a:spcPct val="107000"/>
              </a:lnSpc>
              <a:spcBef>
                <a:spcPts val="0"/>
              </a:spcBef>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The Lord said to Joshua, “See, I have delivered Jericho into your hands, along with its king and its fighting men.” (Joshua 6:2, NIV)</a:t>
            </a:r>
            <a:endParaRPr lang="en-US" sz="2000" dirty="0"/>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448662"/>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4" y="1595369"/>
            <a:ext cx="10393675" cy="4202166"/>
          </a:xfrm>
        </p:spPr>
        <p:txBody>
          <a:bodyPr>
            <a:noAutofit/>
          </a:bodyPr>
          <a:lstStyle/>
          <a:p>
            <a:pPr marL="0" indent="0">
              <a:buNone/>
            </a:pPr>
            <a:r>
              <a:rPr lang="en-US" sz="3800" dirty="0"/>
              <a:t>As a result of experiencing this lesson, you should be able to do these things: </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Explain how Joshua acted obediently to the vision from God. </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Reflect on our inefficiencies when challenges overwhelm us. </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Commit to obeying God especially in challenging times.</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1276699" y="1592925"/>
            <a:ext cx="9077321" cy="4307845"/>
          </a:xfrm>
        </p:spPr>
        <p:txBody>
          <a:bodyPr>
            <a:noAutofit/>
          </a:bodyPr>
          <a:lstStyle/>
          <a:p>
            <a:r>
              <a:rPr lang="en-US" sz="4800" b="1" dirty="0">
                <a:solidFill>
                  <a:srgbClr val="074E97"/>
                </a:solidFill>
                <a:latin typeface="Calibri" panose="020F0502020204030204" pitchFamily="34" charset="0"/>
                <a:cs typeface="Calibri" panose="020F0502020204030204" pitchFamily="34" charset="0"/>
              </a:rPr>
              <a:t>Holy (5:15)—Hebrew: </a:t>
            </a:r>
            <a:r>
              <a:rPr lang="en-US" sz="4800" b="1" dirty="0" err="1">
                <a:solidFill>
                  <a:srgbClr val="074E97"/>
                </a:solidFill>
                <a:latin typeface="Calibri" panose="020F0502020204030204" pitchFamily="34" charset="0"/>
                <a:cs typeface="Calibri" panose="020F0502020204030204" pitchFamily="34" charset="0"/>
              </a:rPr>
              <a:t>qodesh</a:t>
            </a:r>
            <a:r>
              <a:rPr lang="en-US" sz="4800" b="1" dirty="0">
                <a:solidFill>
                  <a:srgbClr val="074E97"/>
                </a:solidFill>
                <a:latin typeface="Calibri" panose="020F0502020204030204" pitchFamily="34" charset="0"/>
                <a:cs typeface="Calibri" panose="020F0502020204030204" pitchFamily="34" charset="0"/>
              </a:rPr>
              <a:t> (ko’-</a:t>
            </a:r>
            <a:r>
              <a:rPr lang="en-US" sz="4800" b="1" dirty="0" err="1">
                <a:solidFill>
                  <a:srgbClr val="074E97"/>
                </a:solidFill>
                <a:latin typeface="Calibri" panose="020F0502020204030204" pitchFamily="34" charset="0"/>
                <a:cs typeface="Calibri" panose="020F0502020204030204" pitchFamily="34" charset="0"/>
              </a:rPr>
              <a:t>desh</a:t>
            </a:r>
            <a:r>
              <a:rPr lang="en-US" sz="4800" b="1" dirty="0">
                <a:solidFill>
                  <a:srgbClr val="074E97"/>
                </a:solidFill>
                <a:latin typeface="Calibri" panose="020F0502020204030204" pitchFamily="34" charset="0"/>
                <a:cs typeface="Calibri" panose="020F0502020204030204" pitchFamily="34" charset="0"/>
              </a:rPr>
              <a:t>): </a:t>
            </a:r>
            <a:r>
              <a:rPr lang="en-US" sz="4800" dirty="0">
                <a:solidFill>
                  <a:srgbClr val="074E97"/>
                </a:solidFill>
                <a:latin typeface="Calibri" panose="020F0502020204030204" pitchFamily="34" charset="0"/>
                <a:cs typeface="Calibri" panose="020F0502020204030204" pitchFamily="34" charset="0"/>
              </a:rPr>
              <a:t>apartness; sacredness. </a:t>
            </a:r>
            <a:br>
              <a:rPr lang="en-US" sz="4800" dirty="0">
                <a:solidFill>
                  <a:srgbClr val="074E97"/>
                </a:solidFill>
                <a:latin typeface="Calibri" panose="020F0502020204030204" pitchFamily="34" charset="0"/>
                <a:cs typeface="Calibri" panose="020F0502020204030204" pitchFamily="34" charset="0"/>
              </a:rPr>
            </a:br>
            <a:endParaRPr lang="en-US" sz="4800" dirty="0">
              <a:solidFill>
                <a:srgbClr val="074E97"/>
              </a:solidFill>
              <a:latin typeface="Calibri" panose="020F0502020204030204" pitchFamily="34" charset="0"/>
              <a:cs typeface="Calibri" panose="020F0502020204030204" pitchFamily="34" charset="0"/>
            </a:endParaRPr>
          </a:p>
          <a:p>
            <a:r>
              <a:rPr lang="en-US" sz="4800" b="1" dirty="0">
                <a:solidFill>
                  <a:srgbClr val="074E97"/>
                </a:solidFill>
                <a:latin typeface="Calibri" panose="020F0502020204030204" pitchFamily="34" charset="0"/>
                <a:cs typeface="Calibri" panose="020F0502020204030204" pitchFamily="34" charset="0"/>
              </a:rPr>
              <a:t>Jericho (6:1)—Hebrew: </a:t>
            </a:r>
            <a:r>
              <a:rPr lang="en-US" sz="4800" b="1" dirty="0" err="1">
                <a:solidFill>
                  <a:srgbClr val="074E97"/>
                </a:solidFill>
                <a:latin typeface="Calibri" panose="020F0502020204030204" pitchFamily="34" charset="0"/>
                <a:cs typeface="Calibri" panose="020F0502020204030204" pitchFamily="34" charset="0"/>
              </a:rPr>
              <a:t>Yericho</a:t>
            </a:r>
            <a:r>
              <a:rPr lang="en-US" sz="4800" b="1" dirty="0">
                <a:solidFill>
                  <a:srgbClr val="074E97"/>
                </a:solidFill>
                <a:latin typeface="Calibri" panose="020F0502020204030204" pitchFamily="34" charset="0"/>
                <a:cs typeface="Calibri" panose="020F0502020204030204" pitchFamily="34" charset="0"/>
              </a:rPr>
              <a:t> (</a:t>
            </a:r>
            <a:r>
              <a:rPr lang="en-US" sz="4800" b="1" dirty="0" err="1">
                <a:solidFill>
                  <a:srgbClr val="074E97"/>
                </a:solidFill>
                <a:latin typeface="Calibri" panose="020F0502020204030204" pitchFamily="34" charset="0"/>
                <a:cs typeface="Calibri" panose="020F0502020204030204" pitchFamily="34" charset="0"/>
              </a:rPr>
              <a:t>yer-ee-kho</a:t>
            </a:r>
            <a:r>
              <a:rPr lang="en-US" sz="4800" b="1" dirty="0">
                <a:solidFill>
                  <a:srgbClr val="074E97"/>
                </a:solidFill>
                <a:latin typeface="Calibri" panose="020F0502020204030204" pitchFamily="34" charset="0"/>
                <a:cs typeface="Calibri" panose="020F0502020204030204" pitchFamily="34" charset="0"/>
              </a:rPr>
              <a:t>’): </a:t>
            </a:r>
            <a:r>
              <a:rPr lang="en-US" sz="4800" dirty="0">
                <a:solidFill>
                  <a:srgbClr val="074E97"/>
                </a:solidFill>
                <a:latin typeface="Calibri" panose="020F0502020204030204" pitchFamily="34" charset="0"/>
                <a:cs typeface="Calibri" panose="020F0502020204030204" pitchFamily="34" charset="0"/>
              </a:rPr>
              <a:t>a city in the Jordan Valley captured by Joshua.</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63293" y="970280"/>
            <a:ext cx="11294489" cy="5142595"/>
            <a:chOff x="563293" y="1518920"/>
            <a:chExt cx="11294489" cy="5142595"/>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1518920"/>
              <a:ext cx="6349080" cy="4520404"/>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63293" y="1915956"/>
              <a:ext cx="10796236" cy="4745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745125"/>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49662" y="1776681"/>
            <a:ext cx="10223498" cy="2682240"/>
          </a:xfrm>
        </p:spPr>
        <p:txBody>
          <a:bodyPr>
            <a:noAutofit/>
          </a:bodyPr>
          <a:lstStyle/>
          <a:p>
            <a:r>
              <a:rPr lang="en-US" sz="4800" b="1" dirty="0">
                <a:solidFill>
                  <a:srgbClr val="074E97"/>
                </a:solidFill>
                <a:latin typeface="Calibri" panose="020F0502020204030204" pitchFamily="34" charset="0"/>
                <a:cs typeface="Calibri" panose="020F0502020204030204" pitchFamily="34" charset="0"/>
              </a:rPr>
              <a:t>Joshua (5:13)—Hebrew: Yehoshua (yeh-ho-shoo’-ah): </a:t>
            </a:r>
            <a:r>
              <a:rPr lang="en-US" sz="4800" dirty="0">
                <a:solidFill>
                  <a:srgbClr val="074E97"/>
                </a:solidFill>
                <a:latin typeface="Calibri" panose="020F0502020204030204" pitchFamily="34" charset="0"/>
                <a:cs typeface="Calibri" panose="020F0502020204030204" pitchFamily="34" charset="0"/>
              </a:rPr>
              <a:t>“the LORD is salvation”; Moses’ successor. </a:t>
            </a:r>
            <a:br>
              <a:rPr lang="en-US" sz="4800" dirty="0">
                <a:solidFill>
                  <a:srgbClr val="074E97"/>
                </a:solidFill>
                <a:latin typeface="Calibri" panose="020F0502020204030204" pitchFamily="34" charset="0"/>
                <a:cs typeface="Calibri" panose="020F0502020204030204" pitchFamily="34" charset="0"/>
              </a:rPr>
            </a:br>
            <a:endParaRPr lang="en-US" sz="4800" dirty="0">
              <a:solidFill>
                <a:srgbClr val="074E97"/>
              </a:solidFill>
              <a:latin typeface="Calibri" panose="020F0502020204030204" pitchFamily="34" charset="0"/>
              <a:cs typeface="Calibri" panose="020F0502020204030204" pitchFamily="34" charset="0"/>
            </a:endParaRPr>
          </a:p>
          <a:p>
            <a:r>
              <a:rPr lang="en-US" sz="4800" b="1" dirty="0">
                <a:solidFill>
                  <a:srgbClr val="074E97"/>
                </a:solidFill>
                <a:latin typeface="Calibri" panose="020F0502020204030204" pitchFamily="34" charset="0"/>
                <a:cs typeface="Calibri" panose="020F0502020204030204" pitchFamily="34" charset="0"/>
              </a:rPr>
              <a:t>Rams’ horns (6:4)—Hebrew: </a:t>
            </a:r>
            <a:r>
              <a:rPr lang="en-US" sz="4800" b="1" dirty="0" err="1">
                <a:solidFill>
                  <a:srgbClr val="074E97"/>
                </a:solidFill>
                <a:latin typeface="Calibri" panose="020F0502020204030204" pitchFamily="34" charset="0"/>
                <a:cs typeface="Calibri" panose="020F0502020204030204" pitchFamily="34" charset="0"/>
              </a:rPr>
              <a:t>yobel</a:t>
            </a:r>
            <a:br>
              <a:rPr lang="en-US" sz="4800" b="1" dirty="0">
                <a:solidFill>
                  <a:srgbClr val="074E97"/>
                </a:solidFill>
                <a:latin typeface="Calibri" panose="020F0502020204030204" pitchFamily="34" charset="0"/>
                <a:cs typeface="Calibri" panose="020F0502020204030204" pitchFamily="34" charset="0"/>
              </a:rPr>
            </a:br>
            <a:r>
              <a:rPr lang="en-US" sz="4800" b="1" dirty="0">
                <a:solidFill>
                  <a:srgbClr val="074E97"/>
                </a:solidFill>
                <a:latin typeface="Calibri" panose="020F0502020204030204" pitchFamily="34" charset="0"/>
                <a:cs typeface="Calibri" panose="020F0502020204030204" pitchFamily="34" charset="0"/>
              </a:rPr>
              <a:t>(</a:t>
            </a:r>
            <a:r>
              <a:rPr lang="en-US" sz="4800" b="1" dirty="0" err="1">
                <a:solidFill>
                  <a:srgbClr val="074E97"/>
                </a:solidFill>
                <a:latin typeface="Calibri" panose="020F0502020204030204" pitchFamily="34" charset="0"/>
                <a:cs typeface="Calibri" panose="020F0502020204030204" pitchFamily="34" charset="0"/>
              </a:rPr>
              <a:t>yo</a:t>
            </a:r>
            <a:r>
              <a:rPr lang="en-US" sz="4800" b="1" dirty="0">
                <a:solidFill>
                  <a:srgbClr val="074E97"/>
                </a:solidFill>
                <a:latin typeface="Calibri" panose="020F0502020204030204" pitchFamily="34" charset="0"/>
                <a:cs typeface="Calibri" panose="020F0502020204030204" pitchFamily="34" charset="0"/>
              </a:rPr>
              <a:t>-bale’): </a:t>
            </a:r>
            <a:r>
              <a:rPr lang="en-US" sz="4800" dirty="0">
                <a:solidFill>
                  <a:srgbClr val="074E97"/>
                </a:solidFill>
                <a:latin typeface="Calibri" panose="020F0502020204030204" pitchFamily="34" charset="0"/>
                <a:cs typeface="Calibri" panose="020F0502020204030204" pitchFamily="34" charset="0"/>
              </a:rPr>
              <a:t>wind instruments. </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br>
              <a:rPr lang="en-US" b="1" dirty="0">
                <a:solidFill>
                  <a:schemeClr val="bg1"/>
                </a:solidFill>
              </a:rPr>
            </a:br>
            <a:r>
              <a:rPr lang="en-US" b="1" dirty="0">
                <a:solidFill>
                  <a:schemeClr val="bg1"/>
                </a:solidFill>
              </a:rPr>
              <a:t>ANALYSIS OF THE BIBLICAL TEXT </a:t>
            </a:r>
            <a:br>
              <a:rPr lang="en-US" b="1" dirty="0">
                <a:solidFill>
                  <a:schemeClr val="bg1"/>
                </a:solidFill>
              </a:rPr>
            </a:br>
            <a:r>
              <a:rPr lang="en-US" b="1" dirty="0">
                <a:solidFill>
                  <a:schemeClr val="bg1"/>
                </a:solidFill>
              </a:rPr>
              <a:t>(Lesson Outline)</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93957" y="2092854"/>
            <a:ext cx="10404086" cy="3281557"/>
          </a:xfrm>
        </p:spPr>
        <p:txBody>
          <a:bodyPr>
            <a:noAutofit/>
          </a:bodyPr>
          <a:lstStyle/>
          <a:p>
            <a:pPr marL="1028700" indent="-1028700">
              <a:lnSpc>
                <a:spcPct val="100000"/>
              </a:lnSpc>
              <a:buFont typeface="+mj-lt"/>
              <a:buAutoNum type="romanUcPeriod"/>
            </a:pPr>
            <a:r>
              <a:rPr lang="en-US" sz="4000" b="1" dirty="0">
                <a:latin typeface="Calibri" panose="020F0502020204030204" pitchFamily="34" charset="0"/>
                <a:cs typeface="Calibri" panose="020F0502020204030204" pitchFamily="34" charset="0"/>
              </a:rPr>
              <a:t> Encountering the Commander- in-Chief</a:t>
            </a:r>
            <a:br>
              <a:rPr lang="en-US" sz="4000" b="1" dirty="0">
                <a:latin typeface="Calibri" panose="020F0502020204030204" pitchFamily="34" charset="0"/>
                <a:cs typeface="Calibri" panose="020F0502020204030204" pitchFamily="34" charset="0"/>
              </a:rPr>
            </a:br>
            <a:r>
              <a:rPr lang="en-US" sz="4000" dirty="0">
                <a:latin typeface="Calibri" panose="020F0502020204030204" pitchFamily="34" charset="0"/>
                <a:cs typeface="Calibri" panose="020F0502020204030204" pitchFamily="34" charset="0"/>
              </a:rPr>
              <a:t>(Joshua 5:13-15)</a:t>
            </a:r>
          </a:p>
          <a:p>
            <a:pPr marL="1028700" indent="-1028700">
              <a:lnSpc>
                <a:spcPct val="100000"/>
              </a:lnSpc>
              <a:buFont typeface="+mj-lt"/>
              <a:buAutoNum type="romanUcPeriod"/>
            </a:pPr>
            <a:r>
              <a:rPr lang="en-US" sz="4000" b="1" dirty="0">
                <a:latin typeface="Calibri" panose="020F0502020204030204" pitchFamily="34" charset="0"/>
                <a:cs typeface="Calibri" panose="020F0502020204030204" pitchFamily="34" charset="0"/>
              </a:rPr>
              <a:t>The Commander-in-Chief’s Battle Strategy </a:t>
            </a:r>
            <a:r>
              <a:rPr lang="en-US" sz="4000" dirty="0">
                <a:latin typeface="Calibri" panose="020F0502020204030204" pitchFamily="34" charset="0"/>
                <a:cs typeface="Calibri" panose="020F0502020204030204" pitchFamily="34" charset="0"/>
              </a:rPr>
              <a:t>(Joshua 6:1-5)</a:t>
            </a:r>
          </a:p>
          <a:p>
            <a:pPr marL="1028700" indent="-1028700">
              <a:lnSpc>
                <a:spcPct val="100000"/>
              </a:lnSpc>
              <a:buFont typeface="+mj-lt"/>
              <a:buAutoNum type="romanUcPeriod"/>
            </a:pPr>
            <a:r>
              <a:rPr lang="en-US" sz="4000" b="1" dirty="0">
                <a:latin typeface="Calibri" panose="020F0502020204030204" pitchFamily="34" charset="0"/>
                <a:cs typeface="Calibri" panose="020F0502020204030204" pitchFamily="34" charset="0"/>
              </a:rPr>
              <a:t>Victory through Obedience</a:t>
            </a:r>
            <a:br>
              <a:rPr lang="en-US" sz="4000" b="1" dirty="0">
                <a:latin typeface="Calibri" panose="020F0502020204030204" pitchFamily="34" charset="0"/>
                <a:cs typeface="Calibri" panose="020F0502020204030204" pitchFamily="34" charset="0"/>
              </a:rPr>
            </a:br>
            <a:r>
              <a:rPr lang="en-US" sz="4000" dirty="0">
                <a:latin typeface="Calibri" panose="020F0502020204030204" pitchFamily="34" charset="0"/>
                <a:cs typeface="Calibri" panose="020F0502020204030204" pitchFamily="34" charset="0"/>
              </a:rPr>
              <a:t>(Joshua 6:15-16, 20) </a:t>
            </a:r>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92464"/>
            <a:ext cx="11300219" cy="4856961"/>
            <a:chOff x="557560" y="1392464"/>
            <a:chExt cx="11300219" cy="485696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924799" y="1392464"/>
              <a:ext cx="3932980" cy="442380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a:pPr>
            <a:r>
              <a:rPr lang="en-US" sz="4000" b="1" dirty="0">
                <a:solidFill>
                  <a:schemeClr val="bg1"/>
                </a:solidFill>
                <a:latin typeface="Calibri" panose="020F0502020204030204" pitchFamily="34" charset="0"/>
                <a:cs typeface="Calibri" panose="020F0502020204030204" pitchFamily="34" charset="0"/>
              </a:rPr>
              <a:t>Encountering the Commander- in-Chief</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(Joshua 5:13-15,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4" y="2057400"/>
            <a:ext cx="10515592" cy="3933489"/>
          </a:xfrm>
        </p:spPr>
        <p:txBody>
          <a:bodyPr>
            <a:noAutofit/>
          </a:bodyPr>
          <a:lstStyle/>
          <a:p>
            <a:pPr marL="0" indent="0">
              <a:buNone/>
            </a:pPr>
            <a:r>
              <a:rPr lang="en-US" sz="4800" b="1" dirty="0">
                <a:latin typeface="Calibri" panose="020F0502020204030204" pitchFamily="34" charset="0"/>
                <a:cs typeface="Calibri" panose="020F0502020204030204" pitchFamily="34" charset="0"/>
              </a:rPr>
              <a:t>13</a:t>
            </a:r>
            <a:r>
              <a:rPr lang="en-US" sz="4800" dirty="0">
                <a:latin typeface="Calibri" panose="020F0502020204030204" pitchFamily="34" charset="0"/>
                <a:cs typeface="Calibri" panose="020F0502020204030204" pitchFamily="34" charset="0"/>
              </a:rPr>
              <a:t> Now when Joshua was near Jericho, he looked up and saw a man standing in front of him with a drawn sword in his hand. Joshua went up to him and asked, “Are you for us or for our enemies?”</a:t>
            </a:r>
          </a:p>
        </p:txBody>
      </p:sp>
    </p:spTree>
    <p:extLst>
      <p:ext uri="{BB962C8B-B14F-4D97-AF65-F5344CB8AC3E}">
        <p14:creationId xmlns:p14="http://schemas.microsoft.com/office/powerpoint/2010/main" val="992874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77694" y="1158103"/>
            <a:ext cx="11300222" cy="5130800"/>
            <a:chOff x="557560" y="890780"/>
            <a:chExt cx="11300222" cy="544785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969190" y="890780"/>
              <a:ext cx="1888592" cy="494768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390953"/>
              <a:ext cx="10796236" cy="494768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05834" y="1775808"/>
            <a:ext cx="10515592" cy="3895390"/>
          </a:xfrm>
        </p:spPr>
        <p:txBody>
          <a:bodyPr>
            <a:noAutofit/>
          </a:bodyPr>
          <a:lstStyle/>
          <a:p>
            <a:pPr marL="0" indent="0">
              <a:buNone/>
            </a:pPr>
            <a:r>
              <a:rPr lang="en-US" sz="4000" b="1" dirty="0">
                <a:latin typeface="Calibri" panose="020F0502020204030204" pitchFamily="34" charset="0"/>
                <a:cs typeface="Calibri" panose="020F0502020204030204" pitchFamily="34" charset="0"/>
              </a:rPr>
              <a:t>14</a:t>
            </a:r>
            <a:r>
              <a:rPr lang="en-US" sz="4000" dirty="0">
                <a:latin typeface="Calibri" panose="020F0502020204030204" pitchFamily="34" charset="0"/>
                <a:cs typeface="Calibri" panose="020F0502020204030204" pitchFamily="34" charset="0"/>
              </a:rPr>
              <a:t> “Neither,” he replied, “but as commander of the army of the Lord I have now come.” Then Joshua fell facedown to the ground in reverence, and asked him, “What message does my Lord have for his servant?” </a:t>
            </a:r>
            <a:r>
              <a:rPr lang="en-US" sz="4000" b="1" dirty="0">
                <a:latin typeface="Calibri" panose="020F0502020204030204" pitchFamily="34" charset="0"/>
                <a:cs typeface="Calibri" panose="020F0502020204030204" pitchFamily="34" charset="0"/>
              </a:rPr>
              <a:t>15</a:t>
            </a:r>
            <a:r>
              <a:rPr lang="en-US" sz="4000" dirty="0">
                <a:latin typeface="Calibri" panose="020F0502020204030204" pitchFamily="34" charset="0"/>
                <a:cs typeface="Calibri" panose="020F0502020204030204" pitchFamily="34" charset="0"/>
              </a:rPr>
              <a:t> The commander of the Lord’s army replied, “Take off your sandals, for the place where you are standing is holy.” And Joshua did so. </a:t>
            </a:r>
          </a:p>
        </p:txBody>
      </p:sp>
      <p:sp>
        <p:nvSpPr>
          <p:cNvPr id="12" name="Title 1">
            <a:extLst>
              <a:ext uri="{FF2B5EF4-FFF2-40B4-BE49-F238E27FC236}">
                <a16:creationId xmlns:a16="http://schemas.microsoft.com/office/drawing/2014/main" id="{5400AF05-2206-BB4C-BC98-68833959D464}"/>
              </a:ext>
            </a:extLst>
          </p:cNvPr>
          <p:cNvSpPr>
            <a:spLocks noGrp="1"/>
          </p:cNvSpPr>
          <p:nvPr>
            <p:ph type="title"/>
          </p:nvPr>
        </p:nvSpPr>
        <p:spPr>
          <a:xfrm>
            <a:off x="557560" y="307513"/>
            <a:ext cx="11012140" cy="1285875"/>
          </a:xfrm>
        </p:spPr>
        <p:txBody>
          <a:bodyPr>
            <a:normAutofit/>
          </a:bodyPr>
          <a:lstStyle/>
          <a:p>
            <a:pPr marL="857250" lvl="0" indent="-857250">
              <a:buFont typeface="+mj-lt"/>
              <a:buAutoNum type="romanUcPeriod"/>
            </a:pPr>
            <a:r>
              <a:rPr lang="en-US" sz="4000" b="1" dirty="0">
                <a:solidFill>
                  <a:schemeClr val="bg1"/>
                </a:solidFill>
                <a:latin typeface="Calibri" panose="020F0502020204030204" pitchFamily="34" charset="0"/>
                <a:cs typeface="Calibri" panose="020F0502020204030204" pitchFamily="34" charset="0"/>
              </a:rPr>
              <a:t>Encountering the Commander- in-Chief</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(Joshua 5:13-15, NIV)</a:t>
            </a:r>
          </a:p>
        </p:txBody>
      </p:sp>
    </p:spTree>
    <p:extLst>
      <p:ext uri="{BB962C8B-B14F-4D97-AF65-F5344CB8AC3E}">
        <p14:creationId xmlns:p14="http://schemas.microsoft.com/office/powerpoint/2010/main" val="71744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0" cy="4946364"/>
            <a:chOff x="557560" y="892098"/>
            <a:chExt cx="11300220" cy="494636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918811" y="2217661"/>
            <a:ext cx="10073733" cy="2198222"/>
          </a:xfrm>
        </p:spPr>
        <p:txBody>
          <a:bodyPr>
            <a:noAutofit/>
          </a:bodyPr>
          <a:lstStyle/>
          <a:p>
            <a:pPr marL="0" indent="0">
              <a:buNone/>
            </a:pPr>
            <a:r>
              <a:rPr lang="en-US" sz="5400" dirty="0">
                <a:latin typeface="Calibri" panose="020F0502020204030204" pitchFamily="34" charset="0"/>
                <a:cs typeface="Calibri" panose="020F0502020204030204" pitchFamily="34" charset="0"/>
              </a:rPr>
              <a:t>How does Joshua’s encounter with God compare with that of Moses’ at the burning bush? What spiritual lessons does the text teach us? </a:t>
            </a:r>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485900"/>
            <a:ext cx="11300217" cy="4847989"/>
            <a:chOff x="557560" y="1454748"/>
            <a:chExt cx="11300217" cy="48479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6" y="1454748"/>
              <a:ext cx="2840781" cy="43837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05834" y="2006864"/>
            <a:ext cx="10515592" cy="4058049"/>
          </a:xfrm>
        </p:spPr>
        <p:txBody>
          <a:bodyPr>
            <a:noAutofit/>
          </a:bodyPr>
          <a:lstStyle/>
          <a:p>
            <a:pPr marL="0" indent="0">
              <a:buNone/>
            </a:pPr>
            <a:r>
              <a:rPr lang="en-US" sz="4000" b="1" dirty="0">
                <a:latin typeface="Calibri" panose="020F0502020204030204" pitchFamily="34" charset="0"/>
                <a:cs typeface="Calibri" panose="020F0502020204030204" pitchFamily="34" charset="0"/>
              </a:rPr>
              <a:t>1 </a:t>
            </a:r>
            <a:r>
              <a:rPr lang="en-US" sz="4000" dirty="0">
                <a:latin typeface="Calibri" panose="020F0502020204030204" pitchFamily="34" charset="0"/>
                <a:cs typeface="Calibri" panose="020F0502020204030204" pitchFamily="34" charset="0"/>
              </a:rPr>
              <a:t>Now the gates of Jericho were securely barred because of the Israelites. No one went out and no one came in.</a:t>
            </a:r>
          </a:p>
          <a:p>
            <a:pPr marL="0" indent="0">
              <a:buNone/>
            </a:pPr>
            <a:r>
              <a:rPr lang="en-US" sz="4000" b="1" dirty="0">
                <a:latin typeface="Calibri" panose="020F0502020204030204" pitchFamily="34" charset="0"/>
                <a:cs typeface="Calibri" panose="020F0502020204030204" pitchFamily="34" charset="0"/>
              </a:rPr>
              <a:t>2</a:t>
            </a:r>
            <a:r>
              <a:rPr lang="en-US" sz="4000" dirty="0">
                <a:latin typeface="Calibri" panose="020F0502020204030204" pitchFamily="34" charset="0"/>
                <a:cs typeface="Calibri" panose="020F0502020204030204" pitchFamily="34" charset="0"/>
              </a:rPr>
              <a:t> Then the Lord said to Joshua, “See, I have delivered Jericho into your hands, along with its king and its fighting men. </a:t>
            </a:r>
            <a:r>
              <a:rPr lang="en-US" sz="4000" b="1" dirty="0">
                <a:latin typeface="Calibri" panose="020F0502020204030204" pitchFamily="34" charset="0"/>
                <a:cs typeface="Calibri" panose="020F0502020204030204" pitchFamily="34" charset="0"/>
              </a:rPr>
              <a:t>3</a:t>
            </a:r>
            <a:r>
              <a:rPr lang="en-US" sz="4000" dirty="0">
                <a:latin typeface="Calibri" panose="020F0502020204030204" pitchFamily="34" charset="0"/>
                <a:cs typeface="Calibri" panose="020F0502020204030204" pitchFamily="34" charset="0"/>
              </a:rPr>
              <a:t> March around the city once with all the armed men. Do this for six days.</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The Commander-in-Chief’s Battle Strategy </a:t>
            </a:r>
            <a:r>
              <a:rPr lang="en-US" sz="4000" dirty="0">
                <a:solidFill>
                  <a:schemeClr val="bg1"/>
                </a:solidFill>
                <a:latin typeface="Calibri" panose="020F0502020204030204" pitchFamily="34" charset="0"/>
                <a:cs typeface="Calibri" panose="020F0502020204030204" pitchFamily="34" charset="0"/>
              </a:rPr>
              <a:t>(Joshua 6:1-5)</a:t>
            </a: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77200"/>
            <a:ext cx="11300216" cy="5156690"/>
            <a:chOff x="557560" y="1146048"/>
            <a:chExt cx="11300216" cy="515669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5" y="1146048"/>
              <a:ext cx="2840781" cy="469241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10324"/>
              <a:ext cx="10796236" cy="46924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05834" y="1800225"/>
            <a:ext cx="10515592" cy="4121813"/>
          </a:xfrm>
        </p:spPr>
        <p:txBody>
          <a:bodyPr>
            <a:noAutofit/>
          </a:bodyPr>
          <a:lstStyle/>
          <a:p>
            <a:pPr marL="0" indent="0">
              <a:buNone/>
            </a:pPr>
            <a:r>
              <a:rPr lang="en-US" sz="4000" b="1" dirty="0">
                <a:latin typeface="Calibri" panose="020F0502020204030204" pitchFamily="34" charset="0"/>
                <a:cs typeface="Calibri" panose="020F0502020204030204" pitchFamily="34" charset="0"/>
              </a:rPr>
              <a:t>4</a:t>
            </a:r>
            <a:r>
              <a:rPr lang="en-US" sz="4000" dirty="0">
                <a:latin typeface="Calibri" panose="020F0502020204030204" pitchFamily="34" charset="0"/>
                <a:cs typeface="Calibri" panose="020F0502020204030204" pitchFamily="34" charset="0"/>
              </a:rPr>
              <a:t> Have seven priests carry trumpets of rams’ horns in front of the ark. On the seventh day, march around the city seven times, with the priests blowing the trumpets. </a:t>
            </a:r>
            <a:r>
              <a:rPr lang="en-US" sz="4000" b="1" dirty="0">
                <a:latin typeface="Calibri" panose="020F0502020204030204" pitchFamily="34" charset="0"/>
                <a:cs typeface="Calibri" panose="020F0502020204030204" pitchFamily="34" charset="0"/>
              </a:rPr>
              <a:t>5</a:t>
            </a:r>
            <a:r>
              <a:rPr lang="en-US" sz="4000" dirty="0">
                <a:latin typeface="Calibri" panose="020F0502020204030204" pitchFamily="34" charset="0"/>
                <a:cs typeface="Calibri" panose="020F0502020204030204" pitchFamily="34" charset="0"/>
              </a:rPr>
              <a:t> When you hear them sound a long blast on the trumpets, have the whole army give a loud shout; then the wall of the city will collapse and the army will go up, everyone straight in.”</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55600"/>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The Commander-in-Chief’s Battle Strategy </a:t>
            </a:r>
            <a:r>
              <a:rPr lang="en-US" sz="4000" dirty="0">
                <a:solidFill>
                  <a:schemeClr val="bg1"/>
                </a:solidFill>
                <a:latin typeface="Calibri" panose="020F0502020204030204" pitchFamily="34" charset="0"/>
                <a:cs typeface="Calibri" panose="020F0502020204030204" pitchFamily="34" charset="0"/>
              </a:rPr>
              <a:t>(Joshua 6:1-5)</a:t>
            </a:r>
          </a:p>
        </p:txBody>
      </p:sp>
    </p:spTree>
    <p:extLst>
      <p:ext uri="{BB962C8B-B14F-4D97-AF65-F5344CB8AC3E}">
        <p14:creationId xmlns:p14="http://schemas.microsoft.com/office/powerpoint/2010/main" val="740210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1016000" y="2031999"/>
            <a:ext cx="10215880" cy="3073401"/>
          </a:xfrm>
        </p:spPr>
        <p:txBody>
          <a:bodyPr>
            <a:normAutofit/>
          </a:bodyPr>
          <a:lstStyle/>
          <a:p>
            <a:pPr marL="0" indent="0">
              <a:buNone/>
            </a:pPr>
            <a:r>
              <a:rPr lang="en-US" sz="4800" dirty="0">
                <a:latin typeface="Times New Roman" panose="02020603050405020304" pitchFamily="18" charset="0"/>
                <a:cs typeface="Times New Roman" panose="02020603050405020304" pitchFamily="18" charset="0"/>
              </a:rPr>
              <a:t>Why does God call us to follow directions we may not fully understand?</a:t>
            </a:r>
          </a:p>
        </p:txBody>
      </p:sp>
    </p:spTree>
    <p:extLst>
      <p:ext uri="{BB962C8B-B14F-4D97-AF65-F5344CB8AC3E}">
        <p14:creationId xmlns:p14="http://schemas.microsoft.com/office/powerpoint/2010/main" val="2517986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273614"/>
            <a:ext cx="11300215" cy="5060275"/>
            <a:chOff x="557560" y="1242462"/>
            <a:chExt cx="11300215" cy="5060275"/>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4" y="1242462"/>
              <a:ext cx="2840781" cy="4596000"/>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05834" y="2006864"/>
            <a:ext cx="10515592" cy="4058049"/>
          </a:xfrm>
        </p:spPr>
        <p:txBody>
          <a:bodyPr>
            <a:noAutofit/>
          </a:bodyPr>
          <a:lstStyle/>
          <a:p>
            <a:pPr marL="0" indent="0">
              <a:buNone/>
            </a:pPr>
            <a:r>
              <a:rPr lang="en-US" sz="4000" b="1" dirty="0">
                <a:latin typeface="Calibri" panose="020F0502020204030204" pitchFamily="34" charset="0"/>
                <a:cs typeface="Calibri" panose="020F0502020204030204" pitchFamily="34" charset="0"/>
              </a:rPr>
              <a:t>15</a:t>
            </a:r>
            <a:r>
              <a:rPr lang="en-US" sz="4000" dirty="0">
                <a:latin typeface="Calibri" panose="020F0502020204030204" pitchFamily="34" charset="0"/>
                <a:cs typeface="Calibri" panose="020F0502020204030204" pitchFamily="34" charset="0"/>
              </a:rPr>
              <a:t> On the seventh day, they got up at daybreak and marched around the city seven times in the same manner, except that on that day they circled the city seven times. </a:t>
            </a:r>
            <a:r>
              <a:rPr lang="en-US" sz="4000" b="1" dirty="0">
                <a:latin typeface="Calibri" panose="020F0502020204030204" pitchFamily="34" charset="0"/>
                <a:cs typeface="Calibri" panose="020F0502020204030204" pitchFamily="34" charset="0"/>
              </a:rPr>
              <a:t>16</a:t>
            </a:r>
            <a:r>
              <a:rPr lang="en-US" sz="4000" dirty="0">
                <a:latin typeface="Calibri" panose="020F0502020204030204" pitchFamily="34" charset="0"/>
                <a:cs typeface="Calibri" panose="020F0502020204030204" pitchFamily="34" charset="0"/>
              </a:rPr>
              <a:t> The seventh time around, when the priests sounded the trumpet blast, Joshua commanded the army, “Shout! For the Lord has given you the city!</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245327"/>
            <a:ext cx="11012140" cy="1481873"/>
          </a:xfrm>
        </p:spPr>
        <p:txBody>
          <a:bodyPr>
            <a:normAutofit/>
          </a:bodyPr>
          <a:lstStyle/>
          <a:p>
            <a:pPr marL="857250" lvl="0" indent="-857250">
              <a:buFont typeface="+mj-lt"/>
              <a:buAutoNum type="romanUcPeriod" startAt="3"/>
            </a:pPr>
            <a:r>
              <a:rPr lang="en-US" sz="4000" b="1" dirty="0">
                <a:solidFill>
                  <a:schemeClr val="bg1"/>
                </a:solidFill>
                <a:latin typeface="Calibri" panose="020F0502020204030204" pitchFamily="34" charset="0"/>
                <a:cs typeface="Calibri" panose="020F0502020204030204" pitchFamily="34" charset="0"/>
              </a:rPr>
              <a:t>Victory through Obedience</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(Joshua 6:15-16, 20)</a:t>
            </a:r>
          </a:p>
        </p:txBody>
      </p:sp>
    </p:spTree>
    <p:extLst>
      <p:ext uri="{BB962C8B-B14F-4D97-AF65-F5344CB8AC3E}">
        <p14:creationId xmlns:p14="http://schemas.microsoft.com/office/powerpoint/2010/main" val="1833319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77200"/>
            <a:ext cx="11300215" cy="4503600"/>
            <a:chOff x="557560" y="1146048"/>
            <a:chExt cx="11300215" cy="450360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4" y="1146048"/>
              <a:ext cx="2840781" cy="379624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10324"/>
              <a:ext cx="10796236" cy="403932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2096429"/>
            <a:ext cx="10202578" cy="2877015"/>
          </a:xfrm>
        </p:spPr>
        <p:txBody>
          <a:bodyPr>
            <a:noAutofit/>
          </a:bodyPr>
          <a:lstStyle/>
          <a:p>
            <a:pPr marL="0" indent="0">
              <a:buNone/>
            </a:pPr>
            <a:r>
              <a:rPr lang="en-US" sz="4000" b="1" dirty="0">
                <a:latin typeface="Calibri" panose="020F0502020204030204" pitchFamily="34" charset="0"/>
                <a:cs typeface="Calibri" panose="020F0502020204030204" pitchFamily="34" charset="0"/>
              </a:rPr>
              <a:t>20</a:t>
            </a:r>
            <a:r>
              <a:rPr lang="en-US" sz="4000" dirty="0">
                <a:latin typeface="Calibri" panose="020F0502020204030204" pitchFamily="34" charset="0"/>
                <a:cs typeface="Calibri" panose="020F0502020204030204" pitchFamily="34" charset="0"/>
              </a:rPr>
              <a:t> When the trumpets sounded, the army shouted, and at the sound of the trumpet, when the men gave a loud shout, the wall collapsed; so everyone charged straight in, and they took the city.</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55600"/>
            <a:ext cx="11012140" cy="1285875"/>
          </a:xfrm>
        </p:spPr>
        <p:txBody>
          <a:bodyPr>
            <a:normAutofit/>
          </a:bodyPr>
          <a:lstStyle/>
          <a:p>
            <a:pPr marL="857250" lvl="0" indent="-857250">
              <a:buFont typeface="+mj-lt"/>
              <a:buAutoNum type="romanUcPeriod" startAt="3"/>
            </a:pPr>
            <a:r>
              <a:rPr lang="en-US" sz="4000" b="1" dirty="0">
                <a:solidFill>
                  <a:schemeClr val="bg1"/>
                </a:solidFill>
                <a:latin typeface="Calibri" panose="020F0502020204030204" pitchFamily="34" charset="0"/>
                <a:cs typeface="Calibri" panose="020F0502020204030204" pitchFamily="34" charset="0"/>
              </a:rPr>
              <a:t>Victory through Obedience</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(Joshua 6:15-16, 20)</a:t>
            </a:r>
          </a:p>
        </p:txBody>
      </p:sp>
    </p:spTree>
    <p:extLst>
      <p:ext uri="{BB962C8B-B14F-4D97-AF65-F5344CB8AC3E}">
        <p14:creationId xmlns:p14="http://schemas.microsoft.com/office/powerpoint/2010/main" val="2462504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1016000" y="2031999"/>
            <a:ext cx="10215880" cy="3073401"/>
          </a:xfrm>
        </p:spPr>
        <p:txBody>
          <a:bodyPr>
            <a:normAutofit/>
          </a:bodyPr>
          <a:lstStyle/>
          <a:p>
            <a:pPr marL="0" indent="0">
              <a:buNone/>
            </a:pPr>
            <a:r>
              <a:rPr lang="en-US" sz="4800" dirty="0">
                <a:latin typeface="Calibri" panose="020F0502020204030204" pitchFamily="34" charset="0"/>
                <a:cs typeface="Calibri" panose="020F0502020204030204" pitchFamily="34" charset="0"/>
              </a:rPr>
              <a:t>What was Christ’s purpose for making obedience a proof of our love for Him?</a:t>
            </a:r>
          </a:p>
        </p:txBody>
      </p:sp>
    </p:spTree>
    <p:extLst>
      <p:ext uri="{BB962C8B-B14F-4D97-AF65-F5344CB8AC3E}">
        <p14:creationId xmlns:p14="http://schemas.microsoft.com/office/powerpoint/2010/main" val="1197186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709960" y="1920774"/>
            <a:ext cx="10772080" cy="4430166"/>
          </a:xfrm>
        </p:spPr>
        <p:txBody>
          <a:bodyPr>
            <a:noAutofit/>
          </a:bodyPr>
          <a:lstStyle/>
          <a:p>
            <a:r>
              <a:rPr lang="en-US" sz="3700" dirty="0">
                <a:latin typeface="Calibri" panose="020F0502020204030204" pitchFamily="34" charset="0"/>
                <a:cs typeface="Calibri" panose="020F0502020204030204" pitchFamily="34" charset="0"/>
              </a:rPr>
              <a:t>The focus of next week’s lesson is on the need for and quest of godly wisdom. Read 2 Kings 22 in preparation for this study.</a:t>
            </a:r>
            <a:br>
              <a:rPr lang="en-US" sz="3700" dirty="0">
                <a:latin typeface="Calibri" panose="020F0502020204030204" pitchFamily="34" charset="0"/>
                <a:cs typeface="Calibri" panose="020F0502020204030204" pitchFamily="34" charset="0"/>
              </a:rPr>
            </a:br>
            <a:endParaRPr lang="en-US" sz="3700" dirty="0">
              <a:latin typeface="Calibri" panose="020F0502020204030204" pitchFamily="34" charset="0"/>
              <a:cs typeface="Calibri" panose="020F0502020204030204" pitchFamily="34" charset="0"/>
            </a:endParaRPr>
          </a:p>
          <a:p>
            <a:r>
              <a:rPr lang="en-US" sz="3700" dirty="0">
                <a:latin typeface="Calibri" panose="020F0502020204030204" pitchFamily="34" charset="0"/>
                <a:cs typeface="Calibri" panose="020F0502020204030204" pitchFamily="34" charset="0"/>
              </a:rPr>
              <a:t> The lesson topic for Sunday, March 21, 2021, is “Seeking Wisdom for the Future.” The Devotional Reading is Psalm 25:1-10, the Background Scripture is 2 Kings 22, and the Printed Text is 2 Kings 22:14-20.</a:t>
            </a:r>
          </a:p>
        </p:txBody>
      </p:sp>
    </p:spTree>
    <p:extLst>
      <p:ext uri="{BB962C8B-B14F-4D97-AF65-F5344CB8AC3E}">
        <p14:creationId xmlns:p14="http://schemas.microsoft.com/office/powerpoint/2010/main" val="2784195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990600" y="1843088"/>
            <a:ext cx="10034093" cy="4333875"/>
          </a:xfrm>
        </p:spPr>
        <p:txBody>
          <a:bodyPr>
            <a:normAutofit lnSpcReduction="10000"/>
          </a:bodyPr>
          <a:lstStyle/>
          <a:p>
            <a:pPr marL="0" indent="0">
              <a:buNone/>
            </a:pPr>
            <a:r>
              <a:rPr lang="en-US" sz="4800" dirty="0">
                <a:latin typeface="Calibri" panose="020F0502020204030204" pitchFamily="34" charset="0"/>
                <a:cs typeface="Calibri" panose="020F0502020204030204" pitchFamily="34" charset="0"/>
              </a:rPr>
              <a:t>Dear God, forgive us when we attempt to try to make sense of things before choosing to obey Your will. Help us to continue to grow spiritually so that our obedience will be immediate and unquestioning. In Jesus’ name we pray. Amen.</a:t>
            </a:r>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1131</TotalTime>
  <Words>984</Words>
  <Application>Microsoft Macintosh PowerPoint</Application>
  <PresentationFormat>Widescreen</PresentationFormat>
  <Paragraphs>55</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Times New Roman</vt:lpstr>
      <vt:lpstr>Office Theme</vt:lpstr>
      <vt:lpstr>PowerPoint Presentation</vt:lpstr>
      <vt:lpstr>SPRING QUARTER THEME:  “Prophets Faithful to God’s Covenant”  UNIT III:  “Faithful Prophets”</vt:lpstr>
      <vt:lpstr>LESSON 2: March 14, 2021</vt:lpstr>
      <vt:lpstr>Devotional Reading: Hebrews 11:23-31  Background Scriptures: Joshua 5:13–6:27  Print Passage: Joshua 5:13-15; 6:1-5, 15-16, 20 </vt:lpstr>
      <vt:lpstr>KEY VERSE:</vt:lpstr>
      <vt:lpstr>LESSON AIMS:</vt:lpstr>
      <vt:lpstr>KEY TERMS:</vt:lpstr>
      <vt:lpstr>KEY TERMS:</vt:lpstr>
      <vt:lpstr>INTRODUCTION</vt:lpstr>
      <vt:lpstr>BIBLICAL CONTEXT</vt:lpstr>
      <vt:lpstr> ANALYSIS OF THE BIBLICAL TEXT  (Lesson Outline) </vt:lpstr>
      <vt:lpstr>Encountering the Commander- in-Chief (Joshua 5:13-15, NIV)</vt:lpstr>
      <vt:lpstr>Encountering the Commander- in-Chief (Joshua 5:13-15, NIV)</vt:lpstr>
      <vt:lpstr>What Do You Think? </vt:lpstr>
      <vt:lpstr>The Commander-in-Chief’s Battle Strategy (Joshua 6:1-5)</vt:lpstr>
      <vt:lpstr>The Commander-in-Chief’s Battle Strategy (Joshua 6:1-5)</vt:lpstr>
      <vt:lpstr>What Do You Think? </vt:lpstr>
      <vt:lpstr>Victory through Obedience (Joshua 6:15-16, 20)</vt:lpstr>
      <vt:lpstr>Victory through Obedience (Joshua 6:15-16, 20)</vt:lpstr>
      <vt:lpstr>What Do You Think? </vt:lpstr>
      <vt:lpstr>PowerPoint Presentation</vt:lpstr>
      <vt:lpstr>Conclusion (Preparing for Next Week’s Lesson)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Barksdale</cp:lastModifiedBy>
  <cp:revision>45</cp:revision>
  <dcterms:created xsi:type="dcterms:W3CDTF">2020-10-13T22:27:56Z</dcterms:created>
  <dcterms:modified xsi:type="dcterms:W3CDTF">2021-02-26T20:44:30Z</dcterms:modified>
</cp:coreProperties>
</file>