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82" r:id="rId2"/>
    <p:sldId id="257" r:id="rId3"/>
    <p:sldId id="259" r:id="rId4"/>
    <p:sldId id="260" r:id="rId5"/>
    <p:sldId id="261" r:id="rId6"/>
    <p:sldId id="264" r:id="rId7"/>
    <p:sldId id="283" r:id="rId8"/>
    <p:sldId id="267" r:id="rId9"/>
    <p:sldId id="269" r:id="rId10"/>
    <p:sldId id="270" r:id="rId11"/>
    <p:sldId id="266" r:id="rId12"/>
    <p:sldId id="284" r:id="rId13"/>
    <p:sldId id="268" r:id="rId14"/>
    <p:sldId id="275" r:id="rId15"/>
    <p:sldId id="271" r:id="rId16"/>
    <p:sldId id="285" r:id="rId17"/>
    <p:sldId id="276" r:id="rId18"/>
    <p:sldId id="278" r:id="rId19"/>
    <p:sldId id="280" r:id="rId20"/>
    <p:sldId id="279"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4E97"/>
    <a:srgbClr val="FFD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5704"/>
    <p:restoredTop sz="95385"/>
  </p:normalViewPr>
  <p:slideViewPr>
    <p:cSldViewPr snapToGrid="0" snapToObjects="1">
      <p:cViewPr varScale="1">
        <p:scale>
          <a:sx n="57" d="100"/>
          <a:sy n="57" d="100"/>
        </p:scale>
        <p:origin x="192" y="24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5" name="Footer Placeholder 4">
            <a:extLst>
              <a:ext uri="{FF2B5EF4-FFF2-40B4-BE49-F238E27FC236}">
                <a16:creationId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5" name="Footer Placeholder 4">
            <a:extLst>
              <a:ext uri="{FF2B5EF4-FFF2-40B4-BE49-F238E27FC236}">
                <a16:creationId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5" name="Footer Placeholder 4">
            <a:extLst>
              <a:ext uri="{FF2B5EF4-FFF2-40B4-BE49-F238E27FC236}">
                <a16:creationId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6" name="Footer Placeholder 5">
            <a:extLst>
              <a:ext uri="{FF2B5EF4-FFF2-40B4-BE49-F238E27FC236}">
                <a16:creationId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8" name="Footer Placeholder 7">
            <a:extLst>
              <a:ext uri="{FF2B5EF4-FFF2-40B4-BE49-F238E27FC236}">
                <a16:creationId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4" name="Footer Placeholder 3">
            <a:extLst>
              <a:ext uri="{FF2B5EF4-FFF2-40B4-BE49-F238E27FC236}">
                <a16:creationId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3" name="Footer Placeholder 2">
            <a:extLst>
              <a:ext uri="{FF2B5EF4-FFF2-40B4-BE49-F238E27FC236}">
                <a16:creationId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6" name="Footer Placeholder 5">
            <a:extLst>
              <a:ext uri="{FF2B5EF4-FFF2-40B4-BE49-F238E27FC236}">
                <a16:creationId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6" name="Footer Placeholder 5">
            <a:extLst>
              <a:ext uri="{FF2B5EF4-FFF2-40B4-BE49-F238E27FC236}">
                <a16:creationId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5" name="Footer Placeholder 4">
            <a:extLst>
              <a:ext uri="{FF2B5EF4-FFF2-40B4-BE49-F238E27FC236}">
                <a16:creationId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5" name="Footer Placeholder 4">
            <a:extLst>
              <a:ext uri="{FF2B5EF4-FFF2-40B4-BE49-F238E27FC236}">
                <a16:creationId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74E97"/>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2/26/21</a:t>
            </a:fld>
            <a:endParaRPr lang="en-US"/>
          </a:p>
        </p:txBody>
      </p:sp>
      <p:sp>
        <p:nvSpPr>
          <p:cNvPr id="5" name="Footer Placeholder 4">
            <a:extLst>
              <a:ext uri="{FF2B5EF4-FFF2-40B4-BE49-F238E27FC236}">
                <a16:creationId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1814107" y="1403690"/>
            <a:ext cx="4364069" cy="4773273"/>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D4B52C7E-3049-4545-956A-6D8F73F234DB}"/>
              </a:ext>
              <a:ext uri="{C183D7F6-B498-43B3-948B-1728B52AA6E4}">
                <adec:decorative xmlns:adec="http://schemas.microsoft.com/office/drawing/2017/decorative" val="1"/>
              </a:ext>
            </a:extLst>
          </p:cNvPr>
          <p:cNvSpPr/>
          <p:nvPr/>
        </p:nvSpPr>
        <p:spPr>
          <a:xfrm>
            <a:off x="883522" y="408327"/>
            <a:ext cx="4351912" cy="4773273"/>
          </a:xfrm>
          <a:prstGeom prst="rect">
            <a:avLst/>
          </a:prstGeom>
          <a:solidFill>
            <a:srgbClr val="074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10" name="Graphic 12">
            <a:extLst>
              <a:ext uri="{FF2B5EF4-FFF2-40B4-BE49-F238E27FC236}">
                <a16:creationId xmlns:a16="http://schemas.microsoft.com/office/drawing/2014/main" id="{46669882-9FD4-41D7-A5A6-A4A2E44A2ABF}"/>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39938" y="1088572"/>
            <a:ext cx="4572001" cy="4572000"/>
          </a:xfrm>
          <a:prstGeom prst="rect">
            <a:avLst/>
          </a:prstGeom>
          <a:solidFill>
            <a:srgbClr val="074E97"/>
          </a:solidFill>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9503" y="1460842"/>
            <a:ext cx="4088450" cy="3389388"/>
          </a:xfrm>
          <a:prstGeom prst="rect">
            <a:avLst/>
          </a:prstGeom>
        </p:spPr>
      </p:pic>
      <p:sp>
        <p:nvSpPr>
          <p:cNvPr id="7" name="Rectangle 6"/>
          <p:cNvSpPr/>
          <p:nvPr/>
        </p:nvSpPr>
        <p:spPr>
          <a:xfrm>
            <a:off x="6572625" y="3120686"/>
            <a:ext cx="4935434" cy="1569660"/>
          </a:xfrm>
          <a:prstGeom prst="rect">
            <a:avLst/>
          </a:prstGeom>
        </p:spPr>
        <p:txBody>
          <a:bodyPr wrap="square">
            <a:spAutoFit/>
          </a:bodyPr>
          <a:lstStyle/>
          <a:p>
            <a:pPr algn="ctr"/>
            <a:r>
              <a:rPr lang="en-US" sz="3200" b="1" dirty="0">
                <a:solidFill>
                  <a:schemeClr val="bg1"/>
                </a:solidFill>
                <a:latin typeface="Arial" panose="020B0604020202020204" pitchFamily="34" charset="0"/>
                <a:cs typeface="Arial" panose="020B0604020202020204" pitchFamily="34" charset="0"/>
              </a:rPr>
              <a:t>FAITH PATHWAY </a:t>
            </a:r>
            <a:r>
              <a:rPr lang="en" sz="3200" b="1" dirty="0">
                <a:solidFill>
                  <a:schemeClr val="bg1"/>
                </a:solidFill>
                <a:latin typeface="Arial" panose="020B0604020202020204" pitchFamily="34" charset="0"/>
                <a:cs typeface="Arial" panose="020B0604020202020204" pitchFamily="34" charset="0"/>
              </a:rPr>
              <a:t>SPRING QUARTER</a:t>
            </a:r>
            <a:r>
              <a:rPr lang="en-US" sz="3200" b="1" dirty="0">
                <a:solidFill>
                  <a:schemeClr val="bg1"/>
                </a:solidFill>
                <a:latin typeface="Arial" panose="020B0604020202020204" pitchFamily="34" charset="0"/>
                <a:cs typeface="Arial" panose="020B0604020202020204" pitchFamily="34" charset="0"/>
              </a:rPr>
              <a:t> 2021</a:t>
            </a:r>
          </a:p>
          <a:p>
            <a:pPr algn="ctr"/>
            <a:r>
              <a:rPr lang="en-US" sz="3200" b="1" dirty="0">
                <a:solidFill>
                  <a:schemeClr val="bg1"/>
                </a:solidFill>
                <a:latin typeface="Arial" panose="020B0604020202020204" pitchFamily="34" charset="0"/>
                <a:cs typeface="Arial" panose="020B0604020202020204" pitchFamily="34" charset="0"/>
              </a:rPr>
              <a:t>UNIT I</a:t>
            </a:r>
            <a:endParaRPr lang="en-US" sz="3200" dirty="0">
              <a:solidFill>
                <a:schemeClr val="bg1"/>
              </a:solidFill>
            </a:endParaRPr>
          </a:p>
        </p:txBody>
      </p:sp>
    </p:spTree>
    <p:extLst>
      <p:ext uri="{BB962C8B-B14F-4D97-AF65-F5344CB8AC3E}">
        <p14:creationId xmlns:p14="http://schemas.microsoft.com/office/powerpoint/2010/main" val="1025805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20310" y="895609"/>
            <a:ext cx="10228018" cy="5316932"/>
            <a:chOff x="1154122" y="895609"/>
            <a:chExt cx="10228018" cy="5316932"/>
          </a:xfrm>
        </p:grpSpPr>
        <p:sp>
          <p:nvSpPr>
            <p:cNvPr id="4" name="Rectangle 3">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userDrawn="1"/>
          </p:nvSpPr>
          <p:spPr>
            <a:xfrm flipH="1">
              <a:off x="1656222" y="1608665"/>
              <a:ext cx="8692037" cy="4603876"/>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2CBF662F-A198-4AD3-8EBC-0EC9A52B2994}"/>
                </a:ext>
                <a:ext uri="{C183D7F6-B498-43B3-948B-1728B52AA6E4}">
                  <adec:decorative xmlns:adec="http://schemas.microsoft.com/office/drawing/2017/decorative" val="1"/>
                </a:ext>
              </a:extLst>
            </p:cNvPr>
            <p:cNvSpPr/>
            <p:nvPr userDrawn="1"/>
          </p:nvSpPr>
          <p:spPr>
            <a:xfrm flipH="1">
              <a:off x="1154122" y="895609"/>
              <a:ext cx="9684863" cy="4461413"/>
            </a:xfrm>
            <a:prstGeom prst="rect">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42E86C5-8E5F-4620-A4FB-D1F926179D18}"/>
                </a:ext>
                <a:ext uri="{C183D7F6-B498-43B3-948B-1728B52AA6E4}">
                  <adec:decorative xmlns:adec="http://schemas.microsoft.com/office/drawing/2017/decorative" val="1"/>
                </a:ext>
              </a:extLst>
            </p:cNvPr>
            <p:cNvSpPr/>
            <p:nvPr userDrawn="1"/>
          </p:nvSpPr>
          <p:spPr>
            <a:xfrm flipH="1">
              <a:off x="2182073" y="1388060"/>
              <a:ext cx="9200067" cy="43274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5A3D58C2-DAC6-AE4B-ADD7-060CE97C39BB}"/>
              </a:ext>
            </a:extLst>
          </p:cNvPr>
          <p:cNvSpPr>
            <a:spLocks noGrp="1"/>
          </p:cNvSpPr>
          <p:nvPr>
            <p:ph type="title"/>
          </p:nvPr>
        </p:nvSpPr>
        <p:spPr>
          <a:xfrm>
            <a:off x="2341757" y="1962613"/>
            <a:ext cx="8664715" cy="3306861"/>
          </a:xfrm>
          <a:ln>
            <a:noFill/>
          </a:ln>
        </p:spPr>
        <p:txBody>
          <a:bodyPr>
            <a:normAutofit fontScale="90000"/>
          </a:bodyPr>
          <a:lstStyle/>
          <a:p>
            <a:pPr algn="ctr"/>
            <a:r>
              <a:rPr lang="en" b="1" dirty="0">
                <a:solidFill>
                  <a:srgbClr val="074E97"/>
                </a:solidFill>
                <a:latin typeface="Arial" panose="020B0604020202020204" pitchFamily="34" charset="0"/>
                <a:cs typeface="Arial" panose="020B0604020202020204" pitchFamily="34" charset="0"/>
              </a:rPr>
              <a:t>SPRING QUARTER THEME: </a:t>
            </a:r>
            <a:br>
              <a:rPr lang="en" b="1" dirty="0">
                <a:solidFill>
                  <a:srgbClr val="074E97"/>
                </a:solidFill>
                <a:latin typeface="Arial" panose="020B0604020202020204" pitchFamily="34" charset="0"/>
                <a:cs typeface="Arial" panose="020B0604020202020204" pitchFamily="34" charset="0"/>
              </a:rPr>
            </a:br>
            <a:r>
              <a:rPr lang="en-US" sz="5400" dirty="0">
                <a:solidFill>
                  <a:srgbClr val="074E97"/>
                </a:solidFill>
                <a:latin typeface="Calibri" panose="020F0502020204030204" pitchFamily="34" charset="0"/>
                <a:cs typeface="Calibri" panose="020F0502020204030204" pitchFamily="34" charset="0"/>
              </a:rPr>
              <a:t>“Prophets Faithful to God’s Covenant</a:t>
            </a:r>
            <a:r>
              <a:rPr lang="en" sz="5400" dirty="0">
                <a:solidFill>
                  <a:srgbClr val="074E97"/>
                </a:solidFill>
                <a:latin typeface="Calibri" panose="020F0502020204030204" pitchFamily="34" charset="0"/>
                <a:cs typeface="Calibri" panose="020F0502020204030204" pitchFamily="34" charset="0"/>
              </a:rPr>
              <a:t>”</a:t>
            </a:r>
            <a:br>
              <a:rPr lang="en" dirty="0">
                <a:solidFill>
                  <a:srgbClr val="074E97"/>
                </a:solidFill>
                <a:latin typeface="Arial" panose="020B0604020202020204" pitchFamily="34" charset="0"/>
                <a:cs typeface="Arial" panose="020B0604020202020204" pitchFamily="34" charset="0"/>
              </a:rPr>
            </a:br>
            <a:br>
              <a:rPr lang="en" dirty="0">
                <a:solidFill>
                  <a:srgbClr val="074E97"/>
                </a:solidFill>
                <a:latin typeface="Arial" panose="020B0604020202020204" pitchFamily="34" charset="0"/>
                <a:cs typeface="Arial" panose="020B0604020202020204" pitchFamily="34" charset="0"/>
              </a:rPr>
            </a:br>
            <a:r>
              <a:rPr lang="en" b="1" dirty="0">
                <a:solidFill>
                  <a:srgbClr val="074E97"/>
                </a:solidFill>
                <a:latin typeface="Arial" panose="020B0604020202020204" pitchFamily="34" charset="0"/>
                <a:cs typeface="Arial" panose="020B0604020202020204" pitchFamily="34" charset="0"/>
              </a:rPr>
              <a:t>UNIT </a:t>
            </a:r>
            <a:r>
              <a:rPr lang="en-US" b="1" dirty="0">
                <a:solidFill>
                  <a:srgbClr val="074E97"/>
                </a:solidFill>
                <a:latin typeface="Arial" panose="020B0604020202020204" pitchFamily="34" charset="0"/>
                <a:cs typeface="Arial" panose="020B0604020202020204" pitchFamily="34" charset="0"/>
              </a:rPr>
              <a:t>II</a:t>
            </a:r>
            <a:r>
              <a:rPr lang="en" b="1" dirty="0">
                <a:solidFill>
                  <a:srgbClr val="074E97"/>
                </a:solidFill>
                <a:latin typeface="Arial" panose="020B0604020202020204" pitchFamily="34" charset="0"/>
                <a:cs typeface="Arial" panose="020B0604020202020204" pitchFamily="34" charset="0"/>
              </a:rPr>
              <a:t>I: </a:t>
            </a:r>
            <a:br>
              <a:rPr lang="en" b="1" dirty="0">
                <a:solidFill>
                  <a:srgbClr val="074E97"/>
                </a:solidFill>
                <a:latin typeface="Arial" panose="020B0604020202020204" pitchFamily="34" charset="0"/>
                <a:cs typeface="Arial" panose="020B0604020202020204" pitchFamily="34" charset="0"/>
              </a:rPr>
            </a:br>
            <a:r>
              <a:rPr lang="en" sz="5400" dirty="0">
                <a:solidFill>
                  <a:srgbClr val="074E97"/>
                </a:solidFill>
                <a:latin typeface="Calibri" panose="020F0502020204030204" pitchFamily="34" charset="0"/>
                <a:cs typeface="Calibri" panose="020F0502020204030204" pitchFamily="34" charset="0"/>
              </a:rPr>
              <a:t>“</a:t>
            </a:r>
            <a:r>
              <a:rPr lang="en-US" sz="5400" dirty="0">
                <a:solidFill>
                  <a:srgbClr val="074E97"/>
                </a:solidFill>
                <a:latin typeface="Calibri" panose="020F0502020204030204" pitchFamily="34" charset="0"/>
                <a:cs typeface="Calibri" panose="020F0502020204030204" pitchFamily="34" charset="0"/>
              </a:rPr>
              <a:t>Faithful Prophets</a:t>
            </a:r>
            <a:r>
              <a:rPr lang="en" sz="5400" dirty="0">
                <a:solidFill>
                  <a:srgbClr val="074E97"/>
                </a:solidFill>
                <a:latin typeface="Calibri" panose="020F0502020204030204" pitchFamily="34" charset="0"/>
                <a:cs typeface="Calibri" panose="020F0502020204030204" pitchFamily="34" charset="0"/>
              </a:rPr>
              <a:t>”</a:t>
            </a:r>
            <a:endParaRPr lang="en-US" sz="5400" dirty="0">
              <a:solidFill>
                <a:srgbClr val="074E97"/>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30923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936054" y="1923433"/>
            <a:ext cx="4921723" cy="3407602"/>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2408663"/>
            <a:ext cx="10796236" cy="34076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1B60141-2182-F843-A676-5FEDB43FC5A1}"/>
              </a:ext>
            </a:extLst>
          </p:cNvPr>
          <p:cNvSpPr>
            <a:spLocks noGrp="1"/>
          </p:cNvSpPr>
          <p:nvPr>
            <p:ph type="title"/>
          </p:nvPr>
        </p:nvSpPr>
        <p:spPr/>
        <p:txBody>
          <a:bodyPr>
            <a:normAutofit/>
          </a:bodyPr>
          <a:lstStyle/>
          <a:p>
            <a:r>
              <a:rPr lang="en-US" sz="5400" b="1" dirty="0">
                <a:solidFill>
                  <a:schemeClr val="bg1"/>
                </a:solidFill>
                <a:ea typeface="Calibri" panose="020F0502020204030204" pitchFamily="34" charset="0"/>
                <a:cs typeface="Times New Roman" panose="02020603050405020304" pitchFamily="18" charset="0"/>
              </a:rPr>
              <a:t>LESSON 3: March 21, 2021</a:t>
            </a:r>
            <a:endParaRPr lang="en-US" sz="5400" b="1" dirty="0">
              <a:solidFill>
                <a:schemeClr val="bg1"/>
              </a:solidFill>
            </a:endParaRPr>
          </a:p>
        </p:txBody>
      </p:sp>
      <p:sp>
        <p:nvSpPr>
          <p:cNvPr id="3" name="Content Placeholder 2">
            <a:extLst>
              <a:ext uri="{FF2B5EF4-FFF2-40B4-BE49-F238E27FC236}">
                <a16:creationId xmlns:a16="http://schemas.microsoft.com/office/drawing/2014/main" id="{459213CB-C9AE-9245-BE05-1F1BA9D41FA7}"/>
              </a:ext>
            </a:extLst>
          </p:cNvPr>
          <p:cNvSpPr>
            <a:spLocks noGrp="1"/>
          </p:cNvSpPr>
          <p:nvPr>
            <p:ph idx="1"/>
          </p:nvPr>
        </p:nvSpPr>
        <p:spPr>
          <a:xfrm>
            <a:off x="697882" y="2837964"/>
            <a:ext cx="10796236" cy="3411461"/>
          </a:xfrm>
        </p:spPr>
        <p:txBody>
          <a:bodyPr>
            <a:normAutofit/>
          </a:bodyPr>
          <a:lstStyle/>
          <a:p>
            <a:pPr>
              <a:spcBef>
                <a:spcPts val="0"/>
              </a:spcBef>
            </a:pPr>
            <a:r>
              <a:rPr lang="en-US" sz="4400" b="1" dirty="0">
                <a:latin typeface="Calibri" panose="020F0502020204030204" pitchFamily="34" charset="0"/>
                <a:cs typeface="Calibri" panose="020F0502020204030204" pitchFamily="34" charset="0"/>
              </a:rPr>
              <a:t>Lesson Title: </a:t>
            </a:r>
            <a:r>
              <a:rPr lang="en-US" sz="4400" dirty="0">
                <a:latin typeface="Calibri" panose="020F0502020204030204" pitchFamily="34" charset="0"/>
                <a:cs typeface="Calibri" panose="020F0502020204030204" pitchFamily="34" charset="0"/>
              </a:rPr>
              <a:t>“</a:t>
            </a:r>
            <a:r>
              <a:rPr lang="en-US" sz="4400" dirty="0">
                <a:latin typeface="Calibri" panose="020F0502020204030204" pitchFamily="34" charset="0"/>
                <a:ea typeface="Calibri" panose="020F0502020204030204" pitchFamily="34" charset="0"/>
                <a:cs typeface="Calibri" panose="020F0502020204030204" pitchFamily="34" charset="0"/>
              </a:rPr>
              <a:t>Seeking Wisdom for the Future</a:t>
            </a:r>
            <a:r>
              <a:rPr lang="en-US" sz="4400" dirty="0">
                <a:latin typeface="Calibri" panose="020F0502020204030204" pitchFamily="34" charset="0"/>
                <a:cs typeface="Calibri" panose="020F0502020204030204" pitchFamily="34" charset="0"/>
              </a:rPr>
              <a:t>” (Faith Pathway)</a:t>
            </a:r>
          </a:p>
          <a:p>
            <a:pPr>
              <a:spcBef>
                <a:spcPts val="0"/>
              </a:spcBef>
            </a:pPr>
            <a:r>
              <a:rPr lang="en-US" sz="4400" b="1" dirty="0">
                <a:latin typeface="Calibri" panose="020F0502020204030204" pitchFamily="34" charset="0"/>
                <a:cs typeface="Calibri" panose="020F0502020204030204" pitchFamily="34" charset="0"/>
              </a:rPr>
              <a:t>Lesson Title: </a:t>
            </a:r>
            <a:r>
              <a:rPr lang="en-US" sz="4400" dirty="0">
                <a:latin typeface="Calibri" panose="020F0502020204030204" pitchFamily="34" charset="0"/>
                <a:cs typeface="Calibri" panose="020F0502020204030204" pitchFamily="34" charset="0"/>
              </a:rPr>
              <a:t>“Huldah: Prophet of Wisdom” (Townsend Press Commentary)</a:t>
            </a:r>
          </a:p>
        </p:txBody>
      </p:sp>
    </p:spTree>
    <p:extLst>
      <p:ext uri="{BB962C8B-B14F-4D97-AF65-F5344CB8AC3E}">
        <p14:creationId xmlns:p14="http://schemas.microsoft.com/office/powerpoint/2010/main" val="2886216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393700" y="497772"/>
            <a:ext cx="7485125" cy="5928933"/>
            <a:chOff x="393700" y="497772"/>
            <a:chExt cx="7485125" cy="5928933"/>
          </a:xfrm>
        </p:grpSpPr>
        <p:sp>
          <p:nvSpPr>
            <p:cNvPr id="5" name="Rectangle 4">
              <a:extLst>
                <a:ext uri="{FF2B5EF4-FFF2-40B4-BE49-F238E27FC236}">
                  <a16:creationId xmlns:a16="http://schemas.microsoft.com/office/drawing/2014/main" id="{32FD79E9-DA87-4AE3-AB4F-454E8B1C7E28}"/>
                </a:ext>
                <a:ext uri="{C183D7F6-B498-43B3-948B-1728B52AA6E4}">
                  <adec:decorative xmlns:adec="http://schemas.microsoft.com/office/drawing/2017/decorative" val="1"/>
                </a:ext>
              </a:extLst>
            </p:cNvPr>
            <p:cNvSpPr/>
            <p:nvPr userDrawn="1"/>
          </p:nvSpPr>
          <p:spPr>
            <a:xfrm flipH="1">
              <a:off x="393700" y="497772"/>
              <a:ext cx="6118612" cy="56703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803112" y="1192268"/>
              <a:ext cx="6117772" cy="5234437"/>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97CAE694-E5D7-45D8-80CE-4067B6610E53}"/>
                </a:ext>
                <a:ext uri="{C183D7F6-B498-43B3-948B-1728B52AA6E4}">
                  <adec:decorative xmlns:adec="http://schemas.microsoft.com/office/drawing/2017/decorative" val="1"/>
                </a:ext>
              </a:extLst>
            </p:cNvPr>
            <p:cNvSpPr/>
            <p:nvPr userDrawn="1"/>
          </p:nvSpPr>
          <p:spPr>
            <a:xfrm flipH="1">
              <a:off x="1173223" y="838487"/>
              <a:ext cx="6705602" cy="525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0B547387-06EB-1842-91C0-4946AEE6AF20}"/>
              </a:ext>
            </a:extLst>
          </p:cNvPr>
          <p:cNvSpPr>
            <a:spLocks noGrp="1"/>
          </p:cNvSpPr>
          <p:nvPr>
            <p:ph type="title"/>
          </p:nvPr>
        </p:nvSpPr>
        <p:spPr>
          <a:xfrm>
            <a:off x="1288353" y="1192268"/>
            <a:ext cx="6475341" cy="4706805"/>
          </a:xfrm>
        </p:spPr>
        <p:txBody>
          <a:bodyPr>
            <a:noAutofit/>
          </a:bodyPr>
          <a:lstStyle/>
          <a:p>
            <a:pPr algn="ctr"/>
            <a:r>
              <a:rPr lang="en-US" sz="4000" b="1" dirty="0">
                <a:solidFill>
                  <a:srgbClr val="074E97"/>
                </a:solidFill>
                <a:latin typeface="Calibri" panose="020F0502020204030204" pitchFamily="34" charset="0"/>
                <a:ea typeface="Calibri" panose="020F0502020204030204" pitchFamily="34" charset="0"/>
                <a:cs typeface="Calibri" panose="020F0502020204030204" pitchFamily="34" charset="0"/>
              </a:rPr>
              <a:t>Devotional Reading</a:t>
            </a:r>
            <a: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t>:</a:t>
            </a:r>
            <a:b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br>
            <a: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t>Psalm 25:1-10</a:t>
            </a:r>
            <a:b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br>
            <a:br>
              <a:rPr lang="en-US" sz="3200" dirty="0">
                <a:solidFill>
                  <a:srgbClr val="074E97"/>
                </a:solidFill>
                <a:latin typeface="Calibri" panose="020F0502020204030204" pitchFamily="34" charset="0"/>
                <a:ea typeface="Calibri" panose="020F0502020204030204" pitchFamily="34" charset="0"/>
                <a:cs typeface="Calibri" panose="020F0502020204030204" pitchFamily="34" charset="0"/>
              </a:rPr>
            </a:br>
            <a:r>
              <a:rPr lang="en-US" sz="4000" b="1" dirty="0">
                <a:solidFill>
                  <a:srgbClr val="074E97"/>
                </a:solidFill>
                <a:latin typeface="Calibri" panose="020F0502020204030204" pitchFamily="34" charset="0"/>
                <a:ea typeface="Calibri" panose="020F0502020204030204" pitchFamily="34" charset="0"/>
                <a:cs typeface="Calibri" panose="020F0502020204030204" pitchFamily="34" charset="0"/>
              </a:rPr>
              <a:t>Background Scriptures</a:t>
            </a:r>
            <a: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t>:</a:t>
            </a:r>
            <a:b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br>
            <a: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t>2 Kings 22</a:t>
            </a:r>
            <a:b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br>
            <a:br>
              <a:rPr lang="en-US" sz="3200" dirty="0">
                <a:solidFill>
                  <a:srgbClr val="074E97"/>
                </a:solidFill>
                <a:latin typeface="Calibri" panose="020F0502020204030204" pitchFamily="34" charset="0"/>
                <a:ea typeface="Calibri" panose="020F0502020204030204" pitchFamily="34" charset="0"/>
                <a:cs typeface="Calibri" panose="020F0502020204030204" pitchFamily="34" charset="0"/>
              </a:rPr>
            </a:br>
            <a:r>
              <a:rPr lang="en-US" sz="4000" b="1" dirty="0">
                <a:solidFill>
                  <a:srgbClr val="074E97"/>
                </a:solidFill>
                <a:latin typeface="Calibri" panose="020F0502020204030204" pitchFamily="34" charset="0"/>
                <a:ea typeface="Calibri" panose="020F0502020204030204" pitchFamily="34" charset="0"/>
                <a:cs typeface="Calibri" panose="020F0502020204030204" pitchFamily="34" charset="0"/>
              </a:rPr>
              <a:t>Print Passage</a:t>
            </a:r>
            <a: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t>:</a:t>
            </a:r>
            <a:b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br>
            <a: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t>2 Kings 22:14-20</a:t>
            </a:r>
            <a:endParaRPr lang="en-US" sz="4000" dirty="0">
              <a:solidFill>
                <a:srgbClr val="074E97"/>
              </a:solidFill>
              <a:latin typeface="Calibri" panose="020F0502020204030204" pitchFamily="34" charset="0"/>
              <a:ea typeface="Calibri" charset="0"/>
              <a:cs typeface="Calibri" panose="020F050202020403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7095" y="749278"/>
            <a:ext cx="3651538" cy="5476709"/>
          </a:xfrm>
          <a:prstGeom prst="rect">
            <a:avLst/>
          </a:prstGeom>
        </p:spPr>
      </p:pic>
    </p:spTree>
    <p:extLst>
      <p:ext uri="{BB962C8B-B14F-4D97-AF65-F5344CB8AC3E}">
        <p14:creationId xmlns:p14="http://schemas.microsoft.com/office/powerpoint/2010/main" val="1798898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608574"/>
            <a:ext cx="11300222" cy="5856644"/>
            <a:chOff x="557560" y="608574"/>
            <a:chExt cx="11300222" cy="5856644"/>
          </a:xfrm>
        </p:grpSpPr>
        <p:sp>
          <p:nvSpPr>
            <p:cNvPr id="4" name="Rectangle 3">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429123" y="608574"/>
              <a:ext cx="7428659" cy="520769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257527"/>
              <a:ext cx="10796236" cy="520769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913C27D9-F260-144D-A29D-A73FD501FCB4}"/>
              </a:ext>
            </a:extLst>
          </p:cNvPr>
          <p:cNvSpPr>
            <a:spLocks noGrp="1"/>
          </p:cNvSpPr>
          <p:nvPr>
            <p:ph type="title"/>
          </p:nvPr>
        </p:nvSpPr>
        <p:spPr>
          <a:xfrm>
            <a:off x="838200" y="365126"/>
            <a:ext cx="10515600" cy="892402"/>
          </a:xfrm>
        </p:spPr>
        <p:txBody>
          <a:bodyPr>
            <a:normAutofit/>
          </a:bodyPr>
          <a:lstStyle/>
          <a:p>
            <a:r>
              <a:rPr lang="en-US" sz="5400" dirty="0">
                <a:solidFill>
                  <a:schemeClr val="bg1"/>
                </a:solidFill>
                <a:latin typeface="Calibri" charset="0"/>
                <a:ea typeface="Calibri" charset="0"/>
                <a:cs typeface="Calibri" charset="0"/>
              </a:rPr>
              <a:t>KEY VERSE:</a:t>
            </a:r>
          </a:p>
        </p:txBody>
      </p:sp>
      <p:sp>
        <p:nvSpPr>
          <p:cNvPr id="3" name="Content Placeholder 2">
            <a:extLst>
              <a:ext uri="{FF2B5EF4-FFF2-40B4-BE49-F238E27FC236}">
                <a16:creationId xmlns:a16="http://schemas.microsoft.com/office/drawing/2014/main" id="{39ACE7A8-C807-9046-AF28-721CE738093E}"/>
              </a:ext>
            </a:extLst>
          </p:cNvPr>
          <p:cNvSpPr>
            <a:spLocks noGrp="1"/>
          </p:cNvSpPr>
          <p:nvPr>
            <p:ph idx="1"/>
          </p:nvPr>
        </p:nvSpPr>
        <p:spPr>
          <a:xfrm>
            <a:off x="776866" y="1351536"/>
            <a:ext cx="10357624" cy="4204333"/>
          </a:xfrm>
        </p:spPr>
        <p:txBody>
          <a:bodyPr>
            <a:noAutofit/>
          </a:bodyPr>
          <a:lstStyle/>
          <a:p>
            <a:pPr>
              <a:lnSpc>
                <a:spcPct val="100000"/>
              </a:lnSpc>
              <a:spcBef>
                <a:spcPts val="0"/>
              </a:spcBef>
              <a:spcAft>
                <a:spcPts val="800"/>
              </a:spcAft>
            </a:pPr>
            <a:r>
              <a:rPr lang="en-US" dirty="0">
                <a:latin typeface="Calibri" panose="020F0502020204030204" pitchFamily="34" charset="0"/>
                <a:ea typeface="Calibri" panose="020F0502020204030204" pitchFamily="34" charset="0"/>
                <a:cs typeface="Calibri" panose="020F0502020204030204" pitchFamily="34" charset="0"/>
              </a:rPr>
              <a:t>Because thine heart was tender, and thou hast humbled thyself before the Lord, when thou </a:t>
            </a:r>
            <a:r>
              <a:rPr lang="en-US" dirty="0" err="1">
                <a:latin typeface="Calibri" panose="020F0502020204030204" pitchFamily="34" charset="0"/>
                <a:ea typeface="Calibri" panose="020F0502020204030204" pitchFamily="34" charset="0"/>
                <a:cs typeface="Calibri" panose="020F0502020204030204" pitchFamily="34" charset="0"/>
              </a:rPr>
              <a:t>heardest</a:t>
            </a:r>
            <a:r>
              <a:rPr lang="en-US" dirty="0">
                <a:latin typeface="Calibri" panose="020F0502020204030204" pitchFamily="34" charset="0"/>
                <a:ea typeface="Calibri" panose="020F0502020204030204" pitchFamily="34" charset="0"/>
                <a:cs typeface="Calibri" panose="020F0502020204030204" pitchFamily="34" charset="0"/>
              </a:rPr>
              <a:t> what I </a:t>
            </a:r>
            <a:r>
              <a:rPr lang="en-US" dirty="0" err="1">
                <a:latin typeface="Calibri" panose="020F0502020204030204" pitchFamily="34" charset="0"/>
                <a:ea typeface="Calibri" panose="020F0502020204030204" pitchFamily="34" charset="0"/>
                <a:cs typeface="Calibri" panose="020F0502020204030204" pitchFamily="34" charset="0"/>
              </a:rPr>
              <a:t>spake</a:t>
            </a:r>
            <a:r>
              <a:rPr lang="en-US" dirty="0">
                <a:latin typeface="Calibri" panose="020F0502020204030204" pitchFamily="34" charset="0"/>
                <a:ea typeface="Calibri" panose="020F0502020204030204" pitchFamily="34" charset="0"/>
                <a:cs typeface="Calibri" panose="020F0502020204030204" pitchFamily="34" charset="0"/>
              </a:rPr>
              <a:t> against this place, and against the inhabitants thereof, that they should become a desolation and a curse, and hast rent thy clothes, and wept before me; I also have heard thee, saith the Lord. (2 Kings 22:19, KJV) </a:t>
            </a:r>
          </a:p>
          <a:p>
            <a:pPr marL="0" indent="0" algn="ctr">
              <a:lnSpc>
                <a:spcPct val="100000"/>
              </a:lnSpc>
              <a:spcBef>
                <a:spcPts val="0"/>
              </a:spcBef>
              <a:spcAft>
                <a:spcPts val="800"/>
              </a:spcAft>
              <a:buNone/>
            </a:pPr>
            <a:r>
              <a:rPr lang="en-US" dirty="0">
                <a:latin typeface="Calibri" panose="020F0502020204030204" pitchFamily="34" charset="0"/>
                <a:ea typeface="Calibri" panose="020F0502020204030204" pitchFamily="34" charset="0"/>
                <a:cs typeface="Calibri" panose="020F0502020204030204" pitchFamily="34" charset="0"/>
              </a:rPr>
              <a:t>. . . . . </a:t>
            </a:r>
          </a:p>
          <a:p>
            <a:pPr>
              <a:lnSpc>
                <a:spcPct val="100000"/>
              </a:lnSpc>
              <a:spcBef>
                <a:spcPts val="0"/>
              </a:spcBef>
              <a:spcAft>
                <a:spcPts val="800"/>
              </a:spcAft>
            </a:pPr>
            <a:r>
              <a:rPr lang="en-US" dirty="0">
                <a:latin typeface="Calibri" panose="020F0502020204030204" pitchFamily="34" charset="0"/>
                <a:ea typeface="Calibri" panose="020F0502020204030204" pitchFamily="34" charset="0"/>
                <a:cs typeface="Calibri" panose="020F0502020204030204" pitchFamily="34" charset="0"/>
              </a:rPr>
              <a:t>“‘Because your heart was responsive and you humbled yourself before the Lord when you heard what I have spoken against this place and its people—that they would become a curse and be laid waste—and because you tore your robes and wept in my presence,</a:t>
            </a:r>
            <a:br>
              <a:rPr lang="en-US"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I also have heard you, declares the Lord.’” (2 Kings 22:19, NIV) </a:t>
            </a:r>
          </a:p>
        </p:txBody>
      </p:sp>
    </p:spTree>
    <p:extLst>
      <p:ext uri="{BB962C8B-B14F-4D97-AF65-F5344CB8AC3E}">
        <p14:creationId xmlns:p14="http://schemas.microsoft.com/office/powerpoint/2010/main" val="1254697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850538"/>
            <a:ext cx="11300222" cy="5448662"/>
            <a:chOff x="557560" y="972458"/>
            <a:chExt cx="11300222" cy="527696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826618" y="972458"/>
              <a:ext cx="7031164"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a:xfrm>
            <a:off x="557560" y="480650"/>
            <a:ext cx="4269059" cy="942975"/>
          </a:xfrm>
        </p:spPr>
        <p:txBody>
          <a:bodyPr>
            <a:normAutofit/>
          </a:bodyPr>
          <a:lstStyle/>
          <a:p>
            <a:r>
              <a:rPr lang="en-US" sz="5300" b="1" dirty="0">
                <a:solidFill>
                  <a:schemeClr val="bg1"/>
                </a:solidFill>
              </a:rPr>
              <a:t>LESSON AIMS:</a:t>
            </a:r>
            <a:endParaRPr lang="en-US" sz="6600" b="1" dirty="0">
              <a:solidFill>
                <a:schemeClr val="bg1"/>
              </a:solidFill>
            </a:endParaRPr>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a:xfrm>
            <a:off x="838204" y="1770473"/>
            <a:ext cx="10393675" cy="4202166"/>
          </a:xfrm>
        </p:spPr>
        <p:txBody>
          <a:bodyPr>
            <a:noAutofit/>
          </a:bodyPr>
          <a:lstStyle/>
          <a:p>
            <a:pPr marL="0" indent="0">
              <a:buNone/>
            </a:pPr>
            <a:r>
              <a:rPr lang="en-US" sz="3800" dirty="0">
                <a:latin typeface="Calibri" panose="020F0502020204030204" pitchFamily="34" charset="0"/>
                <a:cs typeface="Calibri" panose="020F0502020204030204" pitchFamily="34" charset="0"/>
              </a:rPr>
              <a:t>As a result of experiencing this lesson, you should be able to do these things: </a:t>
            </a:r>
          </a:p>
          <a:p>
            <a:pPr>
              <a:lnSpc>
                <a:spcPct val="107000"/>
              </a:lnSpc>
              <a:spcBef>
                <a:spcPts val="0"/>
              </a:spcBef>
            </a:pPr>
            <a:r>
              <a:rPr lang="en-US" sz="3600" dirty="0">
                <a:latin typeface="Calibri" panose="020F0502020204030204" pitchFamily="34" charset="0"/>
                <a:ea typeface="Calibri" panose="020F0502020204030204" pitchFamily="34" charset="0"/>
                <a:cs typeface="Calibri" panose="020F0502020204030204" pitchFamily="34" charset="0"/>
              </a:rPr>
              <a:t>Analyze the prophetess Huldah’s message from God for King Josiah.</a:t>
            </a:r>
          </a:p>
          <a:p>
            <a:pPr>
              <a:lnSpc>
                <a:spcPct val="107000"/>
              </a:lnSpc>
              <a:spcBef>
                <a:spcPts val="0"/>
              </a:spcBef>
            </a:pPr>
            <a:r>
              <a:rPr lang="en-US" sz="3600" dirty="0">
                <a:latin typeface="Calibri" panose="020F0502020204030204" pitchFamily="34" charset="0"/>
                <a:ea typeface="Calibri" panose="020F0502020204030204" pitchFamily="34" charset="0"/>
                <a:cs typeface="Calibri" panose="020F0502020204030204" pitchFamily="34" charset="0"/>
              </a:rPr>
              <a:t>Reflect on Josiah’s behavior after hearing the words of the Book of the Law. </a:t>
            </a:r>
          </a:p>
          <a:p>
            <a:pPr>
              <a:lnSpc>
                <a:spcPct val="107000"/>
              </a:lnSpc>
              <a:spcBef>
                <a:spcPts val="0"/>
              </a:spcBef>
            </a:pPr>
            <a:r>
              <a:rPr lang="en-US" sz="3600" dirty="0">
                <a:latin typeface="Calibri" panose="020F0502020204030204" pitchFamily="34" charset="0"/>
                <a:ea typeface="Calibri" panose="020F0502020204030204" pitchFamily="34" charset="0"/>
                <a:cs typeface="Calibri" panose="020F0502020204030204" pitchFamily="34" charset="0"/>
              </a:rPr>
              <a:t>Seek godly advice about your future. </a:t>
            </a:r>
          </a:p>
        </p:txBody>
      </p:sp>
    </p:spTree>
    <p:extLst>
      <p:ext uri="{BB962C8B-B14F-4D97-AF65-F5344CB8AC3E}">
        <p14:creationId xmlns:p14="http://schemas.microsoft.com/office/powerpoint/2010/main" val="3945537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423745"/>
            <a:ext cx="11300222" cy="5914889"/>
            <a:chOff x="557560" y="423745"/>
            <a:chExt cx="11300222" cy="5914889"/>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5508702" y="423745"/>
              <a:ext cx="6349080" cy="5414717"/>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045936"/>
              <a:ext cx="10796236" cy="52926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a:xfrm>
            <a:off x="557560" y="361437"/>
            <a:ext cx="10515600" cy="622191"/>
          </a:xfrm>
        </p:spPr>
        <p:txBody>
          <a:bodyPr>
            <a:noAutofit/>
          </a:bodyPr>
          <a:lstStyle/>
          <a:p>
            <a:r>
              <a:rPr lang="en-US" sz="4800" b="1" dirty="0">
                <a:solidFill>
                  <a:srgbClr val="FFC000"/>
                </a:solidFill>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838205" y="1492029"/>
            <a:ext cx="10234955" cy="4346434"/>
          </a:xfrm>
        </p:spPr>
        <p:txBody>
          <a:bodyPr>
            <a:noAutofit/>
          </a:bodyPr>
          <a:lstStyle/>
          <a:p>
            <a:r>
              <a:rPr lang="en-US" sz="4800" b="1" dirty="0">
                <a:solidFill>
                  <a:srgbClr val="074E97"/>
                </a:solidFill>
                <a:latin typeface="Calibri" panose="020F0502020204030204" pitchFamily="34" charset="0"/>
                <a:cs typeface="Calibri" panose="020F0502020204030204" pitchFamily="34" charset="0"/>
              </a:rPr>
              <a:t>Forsaken (verse 17)—Hebrew: </a:t>
            </a:r>
            <a:r>
              <a:rPr lang="en-US" sz="4800" b="1" dirty="0" err="1">
                <a:solidFill>
                  <a:srgbClr val="074E97"/>
                </a:solidFill>
                <a:latin typeface="Calibri" panose="020F0502020204030204" pitchFamily="34" charset="0"/>
                <a:cs typeface="Calibri" panose="020F0502020204030204" pitchFamily="34" charset="0"/>
              </a:rPr>
              <a:t>azab</a:t>
            </a:r>
            <a:r>
              <a:rPr lang="en-US" sz="4800" b="1" dirty="0">
                <a:solidFill>
                  <a:srgbClr val="074E97"/>
                </a:solidFill>
                <a:latin typeface="Calibri" panose="020F0502020204030204" pitchFamily="34" charset="0"/>
                <a:cs typeface="Calibri" panose="020F0502020204030204" pitchFamily="34" charset="0"/>
              </a:rPr>
              <a:t> (aw-</a:t>
            </a:r>
            <a:r>
              <a:rPr lang="en-US" sz="4800" b="1" dirty="0" err="1">
                <a:solidFill>
                  <a:srgbClr val="074E97"/>
                </a:solidFill>
                <a:latin typeface="Calibri" panose="020F0502020204030204" pitchFamily="34" charset="0"/>
                <a:cs typeface="Calibri" panose="020F0502020204030204" pitchFamily="34" charset="0"/>
              </a:rPr>
              <a:t>zab</a:t>
            </a:r>
            <a:r>
              <a:rPr lang="en-US" sz="4800" b="1" dirty="0">
                <a:solidFill>
                  <a:srgbClr val="074E97"/>
                </a:solidFill>
                <a:latin typeface="Calibri" panose="020F0502020204030204" pitchFamily="34" charset="0"/>
                <a:cs typeface="Calibri" panose="020F0502020204030204" pitchFamily="34" charset="0"/>
              </a:rPr>
              <a:t>’): </a:t>
            </a:r>
            <a:r>
              <a:rPr lang="en-US" sz="4800" dirty="0">
                <a:latin typeface="Calibri" panose="020F0502020204030204" pitchFamily="34" charset="0"/>
                <a:cs typeface="Calibri" panose="020F0502020204030204" pitchFamily="34" charset="0"/>
              </a:rPr>
              <a:t>left; neglect; deserted. </a:t>
            </a:r>
            <a:br>
              <a:rPr lang="en-US" sz="4800" dirty="0">
                <a:latin typeface="Calibri" panose="020F0502020204030204" pitchFamily="34" charset="0"/>
                <a:cs typeface="Calibri" panose="020F0502020204030204" pitchFamily="34" charset="0"/>
              </a:rPr>
            </a:br>
            <a:endParaRPr lang="en-US" sz="4800" dirty="0">
              <a:latin typeface="Calibri" panose="020F0502020204030204" pitchFamily="34" charset="0"/>
              <a:cs typeface="Calibri" panose="020F0502020204030204" pitchFamily="34" charset="0"/>
            </a:endParaRPr>
          </a:p>
          <a:p>
            <a:r>
              <a:rPr lang="en-US" sz="4800" b="1" dirty="0">
                <a:solidFill>
                  <a:srgbClr val="074E97"/>
                </a:solidFill>
                <a:latin typeface="Calibri" panose="020F0502020204030204" pitchFamily="34" charset="0"/>
                <a:cs typeface="Calibri" panose="020F0502020204030204" pitchFamily="34" charset="0"/>
              </a:rPr>
              <a:t>Huldah(verse 14)—Hebrew: </a:t>
            </a:r>
            <a:r>
              <a:rPr lang="en-US" sz="4800" b="1" dirty="0" err="1">
                <a:solidFill>
                  <a:srgbClr val="074E97"/>
                </a:solidFill>
                <a:latin typeface="Calibri" panose="020F0502020204030204" pitchFamily="34" charset="0"/>
                <a:cs typeface="Calibri" panose="020F0502020204030204" pitchFamily="34" charset="0"/>
              </a:rPr>
              <a:t>Chuldah</a:t>
            </a:r>
            <a:r>
              <a:rPr lang="en-US" sz="4800" b="1" dirty="0">
                <a:solidFill>
                  <a:srgbClr val="074E97"/>
                </a:solidFill>
                <a:latin typeface="Calibri" panose="020F0502020204030204" pitchFamily="34" charset="0"/>
                <a:cs typeface="Calibri" panose="020F0502020204030204" pitchFamily="34" charset="0"/>
              </a:rPr>
              <a:t> (</a:t>
            </a:r>
            <a:r>
              <a:rPr lang="en-US" sz="4800" b="1" dirty="0" err="1">
                <a:solidFill>
                  <a:srgbClr val="074E97"/>
                </a:solidFill>
                <a:latin typeface="Calibri" panose="020F0502020204030204" pitchFamily="34" charset="0"/>
                <a:cs typeface="Calibri" panose="020F0502020204030204" pitchFamily="34" charset="0"/>
              </a:rPr>
              <a:t>khool-daw</a:t>
            </a:r>
            <a:r>
              <a:rPr lang="en-US" sz="4800" b="1" dirty="0">
                <a:solidFill>
                  <a:srgbClr val="074E97"/>
                </a:solidFill>
                <a:latin typeface="Calibri" panose="020F0502020204030204" pitchFamily="34" charset="0"/>
                <a:cs typeface="Calibri" panose="020F0502020204030204" pitchFamily="34" charset="0"/>
              </a:rPr>
              <a:t>’): </a:t>
            </a:r>
            <a:r>
              <a:rPr lang="en-US" sz="4800" dirty="0">
                <a:latin typeface="Calibri" panose="020F0502020204030204" pitchFamily="34" charset="0"/>
                <a:cs typeface="Calibri" panose="020F0502020204030204" pitchFamily="34" charset="0"/>
              </a:rPr>
              <a:t>an Israelite prophetess in the time of Josiah.</a:t>
            </a:r>
          </a:p>
        </p:txBody>
      </p:sp>
    </p:spTree>
    <p:extLst>
      <p:ext uri="{BB962C8B-B14F-4D97-AF65-F5344CB8AC3E}">
        <p14:creationId xmlns:p14="http://schemas.microsoft.com/office/powerpoint/2010/main" val="1621488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63293" y="970280"/>
            <a:ext cx="11294489" cy="5142595"/>
            <a:chOff x="563293" y="1518920"/>
            <a:chExt cx="11294489" cy="5142595"/>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5508702" y="1518920"/>
              <a:ext cx="6349080" cy="4520404"/>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63293" y="1915956"/>
              <a:ext cx="10796236" cy="47455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a:xfrm>
            <a:off x="557560" y="745125"/>
            <a:ext cx="10515600" cy="622191"/>
          </a:xfrm>
        </p:spPr>
        <p:txBody>
          <a:bodyPr>
            <a:noAutofit/>
          </a:bodyPr>
          <a:lstStyle/>
          <a:p>
            <a:r>
              <a:rPr lang="en-US" sz="4800" b="1" dirty="0">
                <a:solidFill>
                  <a:srgbClr val="FFC000"/>
                </a:solidFill>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849662" y="1776681"/>
            <a:ext cx="10223498" cy="2682240"/>
          </a:xfrm>
        </p:spPr>
        <p:txBody>
          <a:bodyPr>
            <a:noAutofit/>
          </a:bodyPr>
          <a:lstStyle/>
          <a:p>
            <a:r>
              <a:rPr lang="en-US" sz="4800" b="1" dirty="0">
                <a:solidFill>
                  <a:srgbClr val="074E97"/>
                </a:solidFill>
                <a:latin typeface="Calibri" panose="020F0502020204030204" pitchFamily="34" charset="0"/>
                <a:cs typeface="Calibri" panose="020F0502020204030204" pitchFamily="34" charset="0"/>
              </a:rPr>
              <a:t>The Book (verse 16)—Hebrew: </a:t>
            </a:r>
            <a:r>
              <a:rPr lang="en-US" sz="4800" b="1" dirty="0" err="1">
                <a:solidFill>
                  <a:srgbClr val="074E97"/>
                </a:solidFill>
                <a:latin typeface="Calibri" panose="020F0502020204030204" pitchFamily="34" charset="0"/>
                <a:cs typeface="Calibri" panose="020F0502020204030204" pitchFamily="34" charset="0"/>
              </a:rPr>
              <a:t>sepher</a:t>
            </a:r>
            <a:r>
              <a:rPr lang="en-US" sz="4800" b="1" dirty="0">
                <a:solidFill>
                  <a:srgbClr val="074E97"/>
                </a:solidFill>
                <a:latin typeface="Calibri" panose="020F0502020204030204" pitchFamily="34" charset="0"/>
                <a:cs typeface="Calibri" panose="020F0502020204030204" pitchFamily="34" charset="0"/>
              </a:rPr>
              <a:t> (say-fer’): </a:t>
            </a:r>
            <a:r>
              <a:rPr lang="en-US" sz="4800" dirty="0">
                <a:latin typeface="Calibri" panose="020F0502020204030204" pitchFamily="34" charset="0"/>
                <a:cs typeface="Calibri" panose="020F0502020204030204" pitchFamily="34" charset="0"/>
              </a:rPr>
              <a:t>The Book of the Law found during Josiah’s reign was responsible for the renewal of the covenant and other reforms. </a:t>
            </a:r>
          </a:p>
        </p:txBody>
      </p:sp>
    </p:spTree>
    <p:extLst>
      <p:ext uri="{BB962C8B-B14F-4D97-AF65-F5344CB8AC3E}">
        <p14:creationId xmlns:p14="http://schemas.microsoft.com/office/powerpoint/2010/main" val="2079045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a:xfrm>
            <a:off x="446050" y="570309"/>
            <a:ext cx="4603595" cy="804297"/>
          </a:xfrm>
          <a:solidFill>
            <a:srgbClr val="074E97"/>
          </a:solidFill>
        </p:spPr>
        <p:txBody>
          <a:bodyPr/>
          <a:lstStyle/>
          <a:p>
            <a:r>
              <a:rPr lang="en-US" sz="4800" dirty="0">
                <a:solidFill>
                  <a:schemeClr val="bg1"/>
                </a:solidFill>
                <a:latin typeface="+mn-lt"/>
                <a:ea typeface="Calibri" charset="0"/>
                <a:cs typeface="Calibri" charset="0"/>
              </a:rPr>
              <a:t>INTRODUCTION</a:t>
            </a:r>
          </a:p>
        </p:txBody>
      </p:sp>
      <p:grpSp>
        <p:nvGrpSpPr>
          <p:cNvPr id="4" name="Group 3"/>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826618" y="972458"/>
              <a:ext cx="7031164"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6415742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a:xfrm>
            <a:off x="490654" y="515265"/>
            <a:ext cx="4759712" cy="956693"/>
          </a:xfrm>
        </p:spPr>
        <p:txBody>
          <a:bodyPr>
            <a:normAutofit fontScale="90000"/>
          </a:bodyPr>
          <a:lstStyle/>
          <a:p>
            <a:r>
              <a:rPr lang="en-US" sz="4800" b="1" dirty="0">
                <a:solidFill>
                  <a:schemeClr val="bg1"/>
                </a:solidFill>
              </a:rPr>
              <a:t>BIBLICAL CONTEXT</a:t>
            </a:r>
          </a:p>
        </p:txBody>
      </p:sp>
      <p:grpSp>
        <p:nvGrpSpPr>
          <p:cNvPr id="7" name="Group 6"/>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5508702" y="972458"/>
              <a:ext cx="6349080"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945484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315844"/>
            <a:ext cx="11300220" cy="4933581"/>
            <a:chOff x="557560" y="1315844"/>
            <a:chExt cx="11300220" cy="4933581"/>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936057" y="1315844"/>
              <a:ext cx="4921723" cy="45004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825624"/>
              <a:ext cx="10796236" cy="442380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557560" y="365125"/>
            <a:ext cx="11012140" cy="1285875"/>
          </a:xfrm>
        </p:spPr>
        <p:txBody>
          <a:bodyPr>
            <a:normAutofit fontScale="90000"/>
          </a:bodyPr>
          <a:lstStyle/>
          <a:p>
            <a:pPr lvl="0"/>
            <a:br>
              <a:rPr lang="en-US" b="1" dirty="0">
                <a:solidFill>
                  <a:schemeClr val="bg1"/>
                </a:solidFill>
              </a:rPr>
            </a:br>
            <a:r>
              <a:rPr lang="en-US" b="1" dirty="0">
                <a:solidFill>
                  <a:schemeClr val="bg1"/>
                </a:solidFill>
              </a:rPr>
              <a:t>ANALYSIS OF THE BIBLICAL TEXT </a:t>
            </a:r>
            <a:br>
              <a:rPr lang="en-US" b="1" dirty="0">
                <a:solidFill>
                  <a:schemeClr val="bg1"/>
                </a:solidFill>
              </a:rPr>
            </a:br>
            <a:r>
              <a:rPr lang="en-US" b="1" dirty="0">
                <a:solidFill>
                  <a:schemeClr val="bg1"/>
                </a:solidFill>
              </a:rPr>
              <a:t>(Lesson Outline)</a:t>
            </a:r>
            <a:br>
              <a:rPr lang="en-US" dirty="0">
                <a:solidFill>
                  <a:schemeClr val="bg1"/>
                </a:solidFill>
              </a:rPr>
            </a:br>
            <a:endParaRPr lang="en-US" dirty="0">
              <a:solidFill>
                <a:schemeClr val="bg1"/>
              </a:solidFill>
            </a:endParaRP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1395759" y="2396745"/>
            <a:ext cx="9119838" cy="3281557"/>
          </a:xfrm>
        </p:spPr>
        <p:txBody>
          <a:bodyPr>
            <a:noAutofit/>
          </a:bodyPr>
          <a:lstStyle/>
          <a:p>
            <a:pPr marL="857250" indent="-857250">
              <a:buFont typeface="+mj-lt"/>
              <a:buAutoNum type="romanUcPeriod"/>
            </a:pPr>
            <a:r>
              <a:rPr lang="en-US" sz="4800" b="1" dirty="0">
                <a:latin typeface="Calibri" panose="020F0502020204030204" pitchFamily="34" charset="0"/>
                <a:cs typeface="Calibri" panose="020F0502020204030204" pitchFamily="34" charset="0"/>
              </a:rPr>
              <a:t>A Rebellious People’s Calamity</a:t>
            </a:r>
            <a:br>
              <a:rPr lang="en-US" sz="4800" b="1" dirty="0">
                <a:latin typeface="Calibri" panose="020F0502020204030204" pitchFamily="34" charset="0"/>
                <a:cs typeface="Calibri" panose="020F0502020204030204" pitchFamily="34" charset="0"/>
              </a:rPr>
            </a:br>
            <a:r>
              <a:rPr lang="en-US" sz="4800" dirty="0">
                <a:latin typeface="Calibri" panose="020F0502020204030204" pitchFamily="34" charset="0"/>
                <a:cs typeface="Calibri" panose="020F0502020204030204" pitchFamily="34" charset="0"/>
              </a:rPr>
              <a:t>(2 Kings 22:14-17)</a:t>
            </a:r>
          </a:p>
          <a:p>
            <a:pPr marL="857250" indent="-857250">
              <a:buFont typeface="+mj-lt"/>
              <a:buAutoNum type="romanUcPeriod"/>
            </a:pPr>
            <a:r>
              <a:rPr lang="en-US" sz="4800" b="1" dirty="0">
                <a:latin typeface="Calibri" panose="020F0502020204030204" pitchFamily="34" charset="0"/>
                <a:cs typeface="Calibri" panose="020F0502020204030204" pitchFamily="34" charset="0"/>
              </a:rPr>
              <a:t>A Pious King’s Consolation</a:t>
            </a:r>
            <a:br>
              <a:rPr lang="en-US" sz="4800" b="1" dirty="0">
                <a:latin typeface="Calibri" panose="020F0502020204030204" pitchFamily="34" charset="0"/>
                <a:cs typeface="Calibri" panose="020F0502020204030204" pitchFamily="34" charset="0"/>
              </a:rPr>
            </a:br>
            <a:r>
              <a:rPr lang="en-US" sz="4800" dirty="0">
                <a:latin typeface="Calibri" panose="020F0502020204030204" pitchFamily="34" charset="0"/>
                <a:cs typeface="Calibri" panose="020F0502020204030204" pitchFamily="34" charset="0"/>
              </a:rPr>
              <a:t>(2 Kings 22:18-20)</a:t>
            </a:r>
          </a:p>
        </p:txBody>
      </p:sp>
    </p:spTree>
    <p:extLst>
      <p:ext uri="{BB962C8B-B14F-4D97-AF65-F5344CB8AC3E}">
        <p14:creationId xmlns:p14="http://schemas.microsoft.com/office/powerpoint/2010/main" val="41983501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392464"/>
            <a:ext cx="11300219" cy="4856961"/>
            <a:chOff x="557560" y="1392464"/>
            <a:chExt cx="11300219" cy="4856961"/>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7924799" y="1392464"/>
              <a:ext cx="3932980" cy="442380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825624"/>
              <a:ext cx="10796236" cy="442380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557560" y="441325"/>
            <a:ext cx="11012140" cy="1285875"/>
          </a:xfrm>
        </p:spPr>
        <p:txBody>
          <a:bodyPr>
            <a:normAutofit/>
          </a:bodyPr>
          <a:lstStyle/>
          <a:p>
            <a:pPr marL="857250" lvl="0" indent="-857250">
              <a:buFont typeface="+mj-lt"/>
              <a:buAutoNum type="romanUcPeriod"/>
            </a:pPr>
            <a:r>
              <a:rPr lang="en-US" sz="4000" b="1" dirty="0">
                <a:solidFill>
                  <a:schemeClr val="bg1"/>
                </a:solidFill>
                <a:latin typeface="Calibri" panose="020F0502020204030204" pitchFamily="34" charset="0"/>
                <a:cs typeface="Calibri" panose="020F0502020204030204" pitchFamily="34" charset="0"/>
              </a:rPr>
              <a:t>A Rebellious People’s Calamity</a:t>
            </a:r>
            <a:br>
              <a:rPr lang="en-US" sz="4000" b="1" dirty="0">
                <a:solidFill>
                  <a:schemeClr val="bg1"/>
                </a:solidFill>
                <a:latin typeface="Calibri" panose="020F0502020204030204" pitchFamily="34" charset="0"/>
                <a:cs typeface="Calibri" panose="020F0502020204030204" pitchFamily="34" charset="0"/>
              </a:rPr>
            </a:br>
            <a:r>
              <a:rPr lang="en-US" sz="4000" dirty="0">
                <a:solidFill>
                  <a:schemeClr val="bg1"/>
                </a:solidFill>
                <a:latin typeface="Calibri" panose="020F0502020204030204" pitchFamily="34" charset="0"/>
                <a:cs typeface="Calibri" panose="020F0502020204030204" pitchFamily="34" charset="0"/>
              </a:rPr>
              <a:t>(2 Kings 22:14-17, NIV)</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4" y="2057400"/>
            <a:ext cx="10515592" cy="3933489"/>
          </a:xfrm>
        </p:spPr>
        <p:txBody>
          <a:bodyPr>
            <a:noAutofit/>
          </a:bodyPr>
          <a:lstStyle/>
          <a:p>
            <a:pPr marL="0" indent="0">
              <a:buNone/>
            </a:pPr>
            <a:r>
              <a:rPr lang="en-US" sz="3800" b="1" dirty="0">
                <a:latin typeface="Calibri" panose="020F0502020204030204" pitchFamily="34" charset="0"/>
                <a:cs typeface="Calibri" panose="020F0502020204030204" pitchFamily="34" charset="0"/>
              </a:rPr>
              <a:t>14</a:t>
            </a:r>
            <a:r>
              <a:rPr lang="en-US" sz="3800" dirty="0">
                <a:latin typeface="Calibri" panose="020F0502020204030204" pitchFamily="34" charset="0"/>
                <a:cs typeface="Calibri" panose="020F0502020204030204" pitchFamily="34" charset="0"/>
              </a:rPr>
              <a:t> Hilkiah the priest, </a:t>
            </a:r>
            <a:r>
              <a:rPr lang="en-US" sz="3800" dirty="0" err="1">
                <a:latin typeface="Calibri" panose="020F0502020204030204" pitchFamily="34" charset="0"/>
                <a:cs typeface="Calibri" panose="020F0502020204030204" pitchFamily="34" charset="0"/>
              </a:rPr>
              <a:t>Ahikam</a:t>
            </a:r>
            <a:r>
              <a:rPr lang="en-US" sz="3800" dirty="0">
                <a:latin typeface="Calibri" panose="020F0502020204030204" pitchFamily="34" charset="0"/>
                <a:cs typeface="Calibri" panose="020F0502020204030204" pitchFamily="34" charset="0"/>
              </a:rPr>
              <a:t>, </a:t>
            </a:r>
            <a:r>
              <a:rPr lang="en-US" sz="3800" dirty="0" err="1">
                <a:latin typeface="Calibri" panose="020F0502020204030204" pitchFamily="34" charset="0"/>
                <a:cs typeface="Calibri" panose="020F0502020204030204" pitchFamily="34" charset="0"/>
              </a:rPr>
              <a:t>Akbor</a:t>
            </a:r>
            <a:r>
              <a:rPr lang="en-US" sz="3800" dirty="0">
                <a:latin typeface="Calibri" panose="020F0502020204030204" pitchFamily="34" charset="0"/>
                <a:cs typeface="Calibri" panose="020F0502020204030204" pitchFamily="34" charset="0"/>
              </a:rPr>
              <a:t>, </a:t>
            </a:r>
            <a:r>
              <a:rPr lang="en-US" sz="3800" dirty="0" err="1">
                <a:latin typeface="Calibri" panose="020F0502020204030204" pitchFamily="34" charset="0"/>
                <a:cs typeface="Calibri" panose="020F0502020204030204" pitchFamily="34" charset="0"/>
              </a:rPr>
              <a:t>Shaphan</a:t>
            </a:r>
            <a:r>
              <a:rPr lang="en-US" sz="3800" dirty="0">
                <a:latin typeface="Calibri" panose="020F0502020204030204" pitchFamily="34" charset="0"/>
                <a:cs typeface="Calibri" panose="020F0502020204030204" pitchFamily="34" charset="0"/>
              </a:rPr>
              <a:t> and </a:t>
            </a:r>
            <a:r>
              <a:rPr lang="en-US" sz="3800" dirty="0" err="1">
                <a:latin typeface="Calibri" panose="020F0502020204030204" pitchFamily="34" charset="0"/>
                <a:cs typeface="Calibri" panose="020F0502020204030204" pitchFamily="34" charset="0"/>
              </a:rPr>
              <a:t>Asaiah</a:t>
            </a:r>
            <a:r>
              <a:rPr lang="en-US" sz="3800" dirty="0">
                <a:latin typeface="Calibri" panose="020F0502020204030204" pitchFamily="34" charset="0"/>
                <a:cs typeface="Calibri" panose="020F0502020204030204" pitchFamily="34" charset="0"/>
              </a:rPr>
              <a:t> went to speak to the prophet Huldah, who was the wife of Shallum son of Tikvah, the son of </a:t>
            </a:r>
            <a:r>
              <a:rPr lang="en-US" sz="3800" dirty="0" err="1">
                <a:latin typeface="Calibri" panose="020F0502020204030204" pitchFamily="34" charset="0"/>
                <a:cs typeface="Calibri" panose="020F0502020204030204" pitchFamily="34" charset="0"/>
              </a:rPr>
              <a:t>Harhas</a:t>
            </a:r>
            <a:r>
              <a:rPr lang="en-US" sz="3800" dirty="0">
                <a:latin typeface="Calibri" panose="020F0502020204030204" pitchFamily="34" charset="0"/>
                <a:cs typeface="Calibri" panose="020F0502020204030204" pitchFamily="34" charset="0"/>
              </a:rPr>
              <a:t>, keeper of the wardrobe. She lived in Jerusalem, in the New Quarter.</a:t>
            </a:r>
          </a:p>
          <a:p>
            <a:pPr marL="0" indent="0">
              <a:buNone/>
            </a:pPr>
            <a:r>
              <a:rPr lang="en-US" sz="3800" b="1" dirty="0">
                <a:latin typeface="Calibri" panose="020F0502020204030204" pitchFamily="34" charset="0"/>
                <a:cs typeface="Calibri" panose="020F0502020204030204" pitchFamily="34" charset="0"/>
              </a:rPr>
              <a:t>15</a:t>
            </a:r>
            <a:r>
              <a:rPr lang="en-US" sz="3800" dirty="0">
                <a:latin typeface="Calibri" panose="020F0502020204030204" pitchFamily="34" charset="0"/>
                <a:cs typeface="Calibri" panose="020F0502020204030204" pitchFamily="34" charset="0"/>
              </a:rPr>
              <a:t> She said to them, “This is what the Lord, the God of Israel, says: Tell the man who sent you to me, </a:t>
            </a:r>
          </a:p>
        </p:txBody>
      </p:sp>
    </p:spTree>
    <p:extLst>
      <p:ext uri="{BB962C8B-B14F-4D97-AF65-F5344CB8AC3E}">
        <p14:creationId xmlns:p14="http://schemas.microsoft.com/office/powerpoint/2010/main" val="992874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CDB0E25F-7F85-0742-BDD9-BFAE49F26903}"/>
              </a:ext>
            </a:extLst>
          </p:cNvPr>
          <p:cNvGrpSpPr/>
          <p:nvPr/>
        </p:nvGrpSpPr>
        <p:grpSpPr>
          <a:xfrm>
            <a:off x="557560" y="1392464"/>
            <a:ext cx="11300219" cy="4856961"/>
            <a:chOff x="557560" y="1392464"/>
            <a:chExt cx="11300219" cy="4856961"/>
          </a:xfrm>
        </p:grpSpPr>
        <p:sp>
          <p:nvSpPr>
            <p:cNvPr id="18" name="Rectangle 17">
              <a:extLst>
                <a:ext uri="{FF2B5EF4-FFF2-40B4-BE49-F238E27FC236}">
                  <a16:creationId xmlns:a16="http://schemas.microsoft.com/office/drawing/2014/main" id="{DDAE4105-C568-B043-AB65-C3EFA01F7CD8}"/>
                </a:ext>
                <a:ext uri="{C183D7F6-B498-43B3-948B-1728B52AA6E4}">
                  <adec:decorative xmlns:adec="http://schemas.microsoft.com/office/drawing/2017/decorative" val="1"/>
                </a:ext>
              </a:extLst>
            </p:cNvPr>
            <p:cNvSpPr/>
            <p:nvPr/>
          </p:nvSpPr>
          <p:spPr>
            <a:xfrm flipH="1">
              <a:off x="7924799" y="1392464"/>
              <a:ext cx="3932980" cy="442380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58A5338A-50A3-D544-9C95-FC8AF09C3EF5}"/>
                </a:ext>
                <a:ext uri="{C183D7F6-B498-43B3-948B-1728B52AA6E4}">
                  <adec:decorative xmlns:adec="http://schemas.microsoft.com/office/drawing/2017/decorative" val="1"/>
                </a:ext>
              </a:extLst>
            </p:cNvPr>
            <p:cNvSpPr/>
            <p:nvPr/>
          </p:nvSpPr>
          <p:spPr>
            <a:xfrm flipH="1">
              <a:off x="557560" y="1825624"/>
              <a:ext cx="10796236" cy="442380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0" name="Title 1">
            <a:extLst>
              <a:ext uri="{FF2B5EF4-FFF2-40B4-BE49-F238E27FC236}">
                <a16:creationId xmlns:a16="http://schemas.microsoft.com/office/drawing/2014/main" id="{7B3EF87A-BA13-464C-B5B4-553C58DA8972}"/>
              </a:ext>
            </a:extLst>
          </p:cNvPr>
          <p:cNvSpPr>
            <a:spLocks noGrp="1"/>
          </p:cNvSpPr>
          <p:nvPr>
            <p:ph type="title"/>
          </p:nvPr>
        </p:nvSpPr>
        <p:spPr>
          <a:xfrm>
            <a:off x="557560" y="441325"/>
            <a:ext cx="11012140" cy="1285875"/>
          </a:xfrm>
        </p:spPr>
        <p:txBody>
          <a:bodyPr>
            <a:normAutofit/>
          </a:bodyPr>
          <a:lstStyle/>
          <a:p>
            <a:pPr marL="857250" lvl="0" indent="-857250">
              <a:buFont typeface="+mj-lt"/>
              <a:buAutoNum type="romanUcPeriod"/>
            </a:pPr>
            <a:r>
              <a:rPr lang="en-US" sz="4000" b="1" dirty="0">
                <a:solidFill>
                  <a:schemeClr val="bg1"/>
                </a:solidFill>
                <a:latin typeface="Calibri" panose="020F0502020204030204" pitchFamily="34" charset="0"/>
                <a:cs typeface="Calibri" panose="020F0502020204030204" pitchFamily="34" charset="0"/>
              </a:rPr>
              <a:t>A Rebellious People’s Calamity</a:t>
            </a:r>
            <a:br>
              <a:rPr lang="en-US" sz="4000" b="1" dirty="0">
                <a:solidFill>
                  <a:schemeClr val="bg1"/>
                </a:solidFill>
                <a:latin typeface="Calibri" panose="020F0502020204030204" pitchFamily="34" charset="0"/>
                <a:cs typeface="Calibri" panose="020F0502020204030204" pitchFamily="34" charset="0"/>
              </a:rPr>
            </a:br>
            <a:r>
              <a:rPr lang="en-US" sz="4000" dirty="0">
                <a:solidFill>
                  <a:schemeClr val="bg1"/>
                </a:solidFill>
                <a:latin typeface="Calibri" panose="020F0502020204030204" pitchFamily="34" charset="0"/>
                <a:cs typeface="Calibri" panose="020F0502020204030204" pitchFamily="34" charset="0"/>
              </a:rPr>
              <a:t>(2 Kings 22:14-17, NIV)</a:t>
            </a:r>
          </a:p>
        </p:txBody>
      </p:sp>
      <p:sp>
        <p:nvSpPr>
          <p:cNvPr id="21" name="Content Placeholder 2">
            <a:extLst>
              <a:ext uri="{FF2B5EF4-FFF2-40B4-BE49-F238E27FC236}">
                <a16:creationId xmlns:a16="http://schemas.microsoft.com/office/drawing/2014/main" id="{4A2702F7-FCFB-1A49-AC84-B60083322CD6}"/>
              </a:ext>
            </a:extLst>
          </p:cNvPr>
          <p:cNvSpPr>
            <a:spLocks noGrp="1"/>
          </p:cNvSpPr>
          <p:nvPr>
            <p:ph idx="1"/>
          </p:nvPr>
        </p:nvSpPr>
        <p:spPr>
          <a:xfrm>
            <a:off x="838204" y="2118732"/>
            <a:ext cx="10515592" cy="3872157"/>
          </a:xfrm>
        </p:spPr>
        <p:txBody>
          <a:bodyPr>
            <a:noAutofit/>
          </a:bodyPr>
          <a:lstStyle/>
          <a:p>
            <a:pPr marL="0" indent="0">
              <a:buNone/>
            </a:pPr>
            <a:r>
              <a:rPr lang="en-US" sz="3600" b="1" dirty="0">
                <a:latin typeface="Calibri" panose="020F0502020204030204" pitchFamily="34" charset="0"/>
                <a:cs typeface="Calibri" panose="020F0502020204030204" pitchFamily="34" charset="0"/>
              </a:rPr>
              <a:t>16</a:t>
            </a:r>
            <a:r>
              <a:rPr lang="en-US" sz="3600" dirty="0">
                <a:latin typeface="Calibri" panose="020F0502020204030204" pitchFamily="34" charset="0"/>
                <a:cs typeface="Calibri" panose="020F0502020204030204" pitchFamily="34" charset="0"/>
              </a:rPr>
              <a:t> ‘This is what the Lord says: I am going to bring disaster on this place and its people, according to everything written in the book the king of Judah has read. </a:t>
            </a:r>
            <a:r>
              <a:rPr lang="en-US" sz="3600" b="1" dirty="0">
                <a:latin typeface="Calibri" panose="020F0502020204030204" pitchFamily="34" charset="0"/>
                <a:cs typeface="Calibri" panose="020F0502020204030204" pitchFamily="34" charset="0"/>
              </a:rPr>
              <a:t>17</a:t>
            </a:r>
            <a:r>
              <a:rPr lang="en-US" sz="3600" dirty="0">
                <a:latin typeface="Calibri" panose="020F0502020204030204" pitchFamily="34" charset="0"/>
                <a:cs typeface="Calibri" panose="020F0502020204030204" pitchFamily="34" charset="0"/>
              </a:rPr>
              <a:t> Because they have forsaken me and burned incense to other gods and aroused my anger by all the idols their hands have made,[a] my anger will burn against this place and will not be quenched.’</a:t>
            </a:r>
          </a:p>
        </p:txBody>
      </p:sp>
    </p:spTree>
    <p:extLst>
      <p:ext uri="{BB962C8B-B14F-4D97-AF65-F5344CB8AC3E}">
        <p14:creationId xmlns:p14="http://schemas.microsoft.com/office/powerpoint/2010/main" val="717446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892098"/>
            <a:ext cx="11300220" cy="4946364"/>
            <a:chOff x="557560" y="892098"/>
            <a:chExt cx="11300220" cy="4946364"/>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7" y="892098"/>
              <a:ext cx="5010933" cy="4332042"/>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605396" cy="433204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a:xfrm>
            <a:off x="557560" y="365125"/>
            <a:ext cx="5010933" cy="1325563"/>
          </a:xfrm>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a:xfrm>
            <a:off x="1029044" y="2329889"/>
            <a:ext cx="9853267" cy="2198222"/>
          </a:xfrm>
        </p:spPr>
        <p:txBody>
          <a:bodyPr>
            <a:noAutofit/>
          </a:bodyPr>
          <a:lstStyle/>
          <a:p>
            <a:pPr marL="0" indent="0">
              <a:buNone/>
            </a:pPr>
            <a:r>
              <a:rPr lang="en-US" sz="5400" dirty="0">
                <a:latin typeface="Calibri" panose="020F0502020204030204" pitchFamily="34" charset="0"/>
                <a:cs typeface="Calibri" panose="020F0502020204030204" pitchFamily="34" charset="0"/>
              </a:rPr>
              <a:t>What is a prerequisite for being genuinely convicted by the Word of God? </a:t>
            </a:r>
          </a:p>
        </p:txBody>
      </p:sp>
    </p:spTree>
    <p:extLst>
      <p:ext uri="{BB962C8B-B14F-4D97-AF65-F5344CB8AC3E}">
        <p14:creationId xmlns:p14="http://schemas.microsoft.com/office/powerpoint/2010/main" val="28127349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273616"/>
            <a:ext cx="11300216" cy="5060273"/>
            <a:chOff x="557560" y="1242464"/>
            <a:chExt cx="11300216" cy="5060273"/>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9016995" y="1242464"/>
              <a:ext cx="2840781" cy="4595998"/>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706738"/>
              <a:ext cx="10796236" cy="4595999"/>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05834" y="2006864"/>
            <a:ext cx="10367688" cy="4058049"/>
          </a:xfrm>
        </p:spPr>
        <p:txBody>
          <a:bodyPr>
            <a:noAutofit/>
          </a:bodyPr>
          <a:lstStyle/>
          <a:p>
            <a:pPr marL="0" indent="0">
              <a:buNone/>
            </a:pPr>
            <a:r>
              <a:rPr lang="en-US" sz="3800" b="1" dirty="0">
                <a:latin typeface="Calibri" panose="020F0502020204030204" pitchFamily="34" charset="0"/>
                <a:cs typeface="Calibri" panose="020F0502020204030204" pitchFamily="34" charset="0"/>
              </a:rPr>
              <a:t>18</a:t>
            </a:r>
            <a:r>
              <a:rPr lang="en-US" sz="3800" dirty="0">
                <a:latin typeface="Calibri" panose="020F0502020204030204" pitchFamily="34" charset="0"/>
                <a:cs typeface="Calibri" panose="020F0502020204030204" pitchFamily="34" charset="0"/>
              </a:rPr>
              <a:t> Tell the king of Judah, who sent you to inquire of the Lord, ‘This is what the Lord, the God of Israel, says concerning the words you heard: </a:t>
            </a:r>
            <a:r>
              <a:rPr lang="en-US" sz="3800" b="1" dirty="0">
                <a:latin typeface="Calibri" panose="020F0502020204030204" pitchFamily="34" charset="0"/>
                <a:cs typeface="Calibri" panose="020F0502020204030204" pitchFamily="34" charset="0"/>
              </a:rPr>
              <a:t>19</a:t>
            </a:r>
            <a:r>
              <a:rPr lang="en-US" sz="3800" dirty="0">
                <a:latin typeface="Calibri" panose="020F0502020204030204" pitchFamily="34" charset="0"/>
                <a:cs typeface="Calibri" panose="020F0502020204030204" pitchFamily="34" charset="0"/>
              </a:rPr>
              <a:t> Because your heart was responsive and you humbled yourself before the Lord when you heard what I have spoken against this place and its people—that they would become a curse[a] and be laid waste—and…</a:t>
            </a:r>
          </a:p>
        </p:txBody>
      </p:sp>
      <p:sp>
        <p:nvSpPr>
          <p:cNvPr id="9" name="Title 1">
            <a:extLst>
              <a:ext uri="{FF2B5EF4-FFF2-40B4-BE49-F238E27FC236}">
                <a16:creationId xmlns:a16="http://schemas.microsoft.com/office/drawing/2014/main" id="{6406E2CB-08AC-9F4A-B76A-23EBAAB2250D}"/>
              </a:ext>
            </a:extLst>
          </p:cNvPr>
          <p:cNvSpPr>
            <a:spLocks noGrp="1"/>
          </p:cNvSpPr>
          <p:nvPr>
            <p:ph type="title"/>
          </p:nvPr>
        </p:nvSpPr>
        <p:spPr>
          <a:xfrm>
            <a:off x="557560" y="441325"/>
            <a:ext cx="6936060" cy="1285875"/>
          </a:xfrm>
        </p:spPr>
        <p:txBody>
          <a:bodyPr>
            <a:normAutofit/>
          </a:bodyPr>
          <a:lstStyle/>
          <a:p>
            <a:pPr marL="857250" lvl="0" indent="-857250">
              <a:buFont typeface="+mj-lt"/>
              <a:buAutoNum type="romanUcPeriod" startAt="2"/>
            </a:pPr>
            <a:r>
              <a:rPr lang="en-US" sz="4000" b="1" dirty="0">
                <a:solidFill>
                  <a:schemeClr val="bg1"/>
                </a:solidFill>
                <a:latin typeface="Calibri" panose="020F0502020204030204" pitchFamily="34" charset="0"/>
                <a:cs typeface="Calibri" panose="020F0502020204030204" pitchFamily="34" charset="0"/>
              </a:rPr>
              <a:t>A Pious King’s Consolation</a:t>
            </a:r>
            <a:br>
              <a:rPr lang="en-US" sz="4000" b="1" dirty="0">
                <a:solidFill>
                  <a:schemeClr val="bg1"/>
                </a:solidFill>
                <a:latin typeface="Calibri" panose="020F0502020204030204" pitchFamily="34" charset="0"/>
                <a:cs typeface="Calibri" panose="020F0502020204030204" pitchFamily="34" charset="0"/>
              </a:rPr>
            </a:br>
            <a:r>
              <a:rPr lang="en-US" sz="4000" dirty="0">
                <a:solidFill>
                  <a:schemeClr val="bg1"/>
                </a:solidFill>
                <a:latin typeface="Calibri" panose="020F0502020204030204" pitchFamily="34" charset="0"/>
                <a:cs typeface="Calibri" panose="020F0502020204030204" pitchFamily="34" charset="0"/>
              </a:rPr>
              <a:t>(2 Kings 22:18-20)</a:t>
            </a:r>
          </a:p>
        </p:txBody>
      </p:sp>
    </p:spTree>
    <p:extLst>
      <p:ext uri="{BB962C8B-B14F-4D97-AF65-F5344CB8AC3E}">
        <p14:creationId xmlns:p14="http://schemas.microsoft.com/office/powerpoint/2010/main" val="24755044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225835"/>
            <a:ext cx="11300216" cy="5156690"/>
            <a:chOff x="557560" y="1146048"/>
            <a:chExt cx="11300216" cy="5156690"/>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9016995" y="1146048"/>
              <a:ext cx="2840781" cy="469241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610324"/>
              <a:ext cx="10796236" cy="46924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77229" y="1962857"/>
            <a:ext cx="10156898" cy="4004028"/>
          </a:xfrm>
        </p:spPr>
        <p:txBody>
          <a:bodyPr>
            <a:noAutofit/>
          </a:bodyPr>
          <a:lstStyle/>
          <a:p>
            <a:pPr marL="0" indent="0">
              <a:buNone/>
            </a:pPr>
            <a:r>
              <a:rPr lang="en-US" sz="4000" dirty="0">
                <a:latin typeface="Calibri" panose="020F0502020204030204" pitchFamily="34" charset="0"/>
                <a:cs typeface="Calibri" panose="020F0502020204030204" pitchFamily="34" charset="0"/>
              </a:rPr>
              <a:t>because you tore your robes and wept in my presence, I also have heard you, declares the Lord. </a:t>
            </a:r>
            <a:r>
              <a:rPr lang="en-US" sz="4000" b="1" dirty="0">
                <a:latin typeface="Calibri" panose="020F0502020204030204" pitchFamily="34" charset="0"/>
                <a:cs typeface="Calibri" panose="020F0502020204030204" pitchFamily="34" charset="0"/>
              </a:rPr>
              <a:t>20 </a:t>
            </a:r>
            <a:r>
              <a:rPr lang="en-US" sz="4000" dirty="0">
                <a:latin typeface="Calibri" panose="020F0502020204030204" pitchFamily="34" charset="0"/>
                <a:cs typeface="Calibri" panose="020F0502020204030204" pitchFamily="34" charset="0"/>
              </a:rPr>
              <a:t>Therefore I will gather you to your ancestors, and you will be buried in peace. Your eyes will not see all the disaster I am going to bring on this place.’”</a:t>
            </a:r>
          </a:p>
          <a:p>
            <a:pPr marL="0" indent="0">
              <a:buNone/>
            </a:pPr>
            <a:r>
              <a:rPr lang="en-US" sz="4000" dirty="0">
                <a:latin typeface="Calibri" panose="020F0502020204030204" pitchFamily="34" charset="0"/>
                <a:cs typeface="Calibri" panose="020F0502020204030204" pitchFamily="34" charset="0"/>
              </a:rPr>
              <a:t>So they took her answer back to the king.</a:t>
            </a:r>
          </a:p>
        </p:txBody>
      </p:sp>
      <p:sp>
        <p:nvSpPr>
          <p:cNvPr id="9" name="Title 1">
            <a:extLst>
              <a:ext uri="{FF2B5EF4-FFF2-40B4-BE49-F238E27FC236}">
                <a16:creationId xmlns:a16="http://schemas.microsoft.com/office/drawing/2014/main" id="{6406E2CB-08AC-9F4A-B76A-23EBAAB2250D}"/>
              </a:ext>
            </a:extLst>
          </p:cNvPr>
          <p:cNvSpPr>
            <a:spLocks noGrp="1"/>
          </p:cNvSpPr>
          <p:nvPr>
            <p:ph type="title"/>
          </p:nvPr>
        </p:nvSpPr>
        <p:spPr>
          <a:xfrm>
            <a:off x="557560" y="355600"/>
            <a:ext cx="6824547" cy="1285875"/>
          </a:xfrm>
        </p:spPr>
        <p:txBody>
          <a:bodyPr>
            <a:normAutofit/>
          </a:bodyPr>
          <a:lstStyle/>
          <a:p>
            <a:pPr marL="857250" lvl="0" indent="-857250">
              <a:buFont typeface="+mj-lt"/>
              <a:buAutoNum type="romanUcPeriod" startAt="2"/>
            </a:pPr>
            <a:r>
              <a:rPr lang="en-US" sz="4000" b="1" dirty="0">
                <a:solidFill>
                  <a:schemeClr val="bg1"/>
                </a:solidFill>
                <a:latin typeface="Calibri" panose="020F0502020204030204" pitchFamily="34" charset="0"/>
                <a:cs typeface="Calibri" panose="020F0502020204030204" pitchFamily="34" charset="0"/>
              </a:rPr>
              <a:t>A Pious King’s Consolation</a:t>
            </a:r>
            <a:br>
              <a:rPr lang="en-US" sz="4000" b="1" dirty="0">
                <a:solidFill>
                  <a:schemeClr val="bg1"/>
                </a:solidFill>
                <a:latin typeface="Calibri" panose="020F0502020204030204" pitchFamily="34" charset="0"/>
                <a:cs typeface="Calibri" panose="020F0502020204030204" pitchFamily="34" charset="0"/>
              </a:rPr>
            </a:br>
            <a:r>
              <a:rPr lang="en-US" sz="4000" dirty="0">
                <a:solidFill>
                  <a:schemeClr val="bg1"/>
                </a:solidFill>
                <a:latin typeface="Calibri" panose="020F0502020204030204" pitchFamily="34" charset="0"/>
                <a:cs typeface="Calibri" panose="020F0502020204030204" pitchFamily="34" charset="0"/>
              </a:rPr>
              <a:t>(2 Kings 22:18-20)</a:t>
            </a:r>
          </a:p>
        </p:txBody>
      </p:sp>
    </p:spTree>
    <p:extLst>
      <p:ext uri="{BB962C8B-B14F-4D97-AF65-F5344CB8AC3E}">
        <p14:creationId xmlns:p14="http://schemas.microsoft.com/office/powerpoint/2010/main" val="7402105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0" cy="4946364"/>
            <a:chOff x="557560" y="892098"/>
            <a:chExt cx="11300220" cy="4946364"/>
          </a:xfrm>
        </p:grpSpPr>
        <p:sp>
          <p:nvSpPr>
            <p:cNvPr id="6" name="Rectangle 5">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7" y="892098"/>
              <a:ext cx="5010933" cy="4332042"/>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33204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a16="http://schemas.microsoft.com/office/drawing/2014/main" id="{1067BC01-61A8-1B4F-90D2-7B90A5D9A6A7}"/>
              </a:ext>
            </a:extLst>
          </p:cNvPr>
          <p:cNvSpPr>
            <a:spLocks noGrp="1"/>
          </p:cNvSpPr>
          <p:nvPr>
            <p:ph type="title"/>
          </p:nvPr>
        </p:nvSpPr>
        <p:spPr>
          <a:xfrm>
            <a:off x="838200" y="365125"/>
            <a:ext cx="10515600" cy="1325563"/>
          </a:xfrm>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a:xfrm>
            <a:off x="838200" y="2138923"/>
            <a:ext cx="10382089" cy="2636982"/>
          </a:xfrm>
        </p:spPr>
        <p:txBody>
          <a:bodyPr>
            <a:normAutofit/>
          </a:bodyPr>
          <a:lstStyle/>
          <a:p>
            <a:pPr marL="0" indent="0">
              <a:buNone/>
            </a:pPr>
            <a:r>
              <a:rPr lang="en-US" sz="4800" dirty="0">
                <a:latin typeface="Calibri" panose="020F0502020204030204" pitchFamily="34" charset="0"/>
                <a:cs typeface="Calibri" panose="020F0502020204030204" pitchFamily="34" charset="0"/>
              </a:rPr>
              <a:t>Why do you think some people prefer to order their lives by counterfeit (ungodly) sources of wisdom?</a:t>
            </a:r>
          </a:p>
        </p:txBody>
      </p:sp>
    </p:spTree>
    <p:extLst>
      <p:ext uri="{BB962C8B-B14F-4D97-AF65-F5344CB8AC3E}">
        <p14:creationId xmlns:p14="http://schemas.microsoft.com/office/powerpoint/2010/main" val="25179860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93700" y="497772"/>
            <a:ext cx="7485125" cy="5928933"/>
            <a:chOff x="393700" y="497772"/>
            <a:chExt cx="7485125" cy="5928933"/>
          </a:xfrm>
        </p:grpSpPr>
        <p:sp>
          <p:nvSpPr>
            <p:cNvPr id="5" name="Rectangle 4">
              <a:extLst>
                <a:ext uri="{FF2B5EF4-FFF2-40B4-BE49-F238E27FC236}">
                  <a16:creationId xmlns:a16="http://schemas.microsoft.com/office/drawing/2014/main" id="{32FD79E9-DA87-4AE3-AB4F-454E8B1C7E28}"/>
                </a:ext>
                <a:ext uri="{C183D7F6-B498-43B3-948B-1728B52AA6E4}">
                  <adec:decorative xmlns:adec="http://schemas.microsoft.com/office/drawing/2017/decorative" val="1"/>
                </a:ext>
              </a:extLst>
            </p:cNvPr>
            <p:cNvSpPr/>
            <p:nvPr userDrawn="1"/>
          </p:nvSpPr>
          <p:spPr>
            <a:xfrm flipH="1">
              <a:off x="393700" y="497772"/>
              <a:ext cx="6118612" cy="56703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803112" y="1192268"/>
              <a:ext cx="6117772" cy="5234437"/>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97CAE694-E5D7-45D8-80CE-4067B6610E53}"/>
                </a:ext>
                <a:ext uri="{C183D7F6-B498-43B3-948B-1728B52AA6E4}">
                  <adec:decorative xmlns:adec="http://schemas.microsoft.com/office/drawing/2017/decorative" val="1"/>
                </a:ext>
              </a:extLst>
            </p:cNvPr>
            <p:cNvSpPr/>
            <p:nvPr userDrawn="1"/>
          </p:nvSpPr>
          <p:spPr>
            <a:xfrm flipH="1">
              <a:off x="1173223" y="838487"/>
              <a:ext cx="6705602" cy="525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7095" y="749278"/>
            <a:ext cx="3651538" cy="5476709"/>
          </a:xfrm>
          <a:prstGeom prst="rect">
            <a:avLst/>
          </a:prstGeom>
        </p:spPr>
      </p:pic>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1876897" y="1820068"/>
            <a:ext cx="5114386" cy="3335128"/>
          </a:xfrm>
        </p:spPr>
        <p:txBody>
          <a:bodyPr/>
          <a:lstStyle/>
          <a:p>
            <a:r>
              <a:rPr lang="en-US" sz="4400" b="1" dirty="0">
                <a:solidFill>
                  <a:srgbClr val="074E97"/>
                </a:solidFill>
              </a:rPr>
              <a:t>A Closing Thought</a:t>
            </a:r>
          </a:p>
          <a:p>
            <a:r>
              <a:rPr lang="en-US" sz="4400" b="1" dirty="0">
                <a:solidFill>
                  <a:srgbClr val="074E97"/>
                </a:solidFill>
              </a:rPr>
              <a:t>Your Life</a:t>
            </a:r>
            <a:endParaRPr lang="en-US" sz="4400" dirty="0">
              <a:solidFill>
                <a:srgbClr val="074E97"/>
              </a:solidFill>
            </a:endParaRPr>
          </a:p>
          <a:p>
            <a:r>
              <a:rPr lang="en-US" sz="4400" b="1" dirty="0">
                <a:solidFill>
                  <a:srgbClr val="074E97"/>
                </a:solidFill>
              </a:rPr>
              <a:t>Your World!</a:t>
            </a:r>
            <a:endParaRPr lang="en-US" sz="4400" dirty="0">
              <a:solidFill>
                <a:srgbClr val="074E97"/>
              </a:solidFill>
            </a:endParaRPr>
          </a:p>
          <a:p>
            <a:endParaRPr lang="en-US" dirty="0">
              <a:solidFill>
                <a:srgbClr val="074E97"/>
              </a:solidFill>
            </a:endParaRPr>
          </a:p>
        </p:txBody>
      </p:sp>
    </p:spTree>
    <p:extLst>
      <p:ext uri="{BB962C8B-B14F-4D97-AF65-F5344CB8AC3E}">
        <p14:creationId xmlns:p14="http://schemas.microsoft.com/office/powerpoint/2010/main" val="19266099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709960" y="16588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a:xfrm>
            <a:off x="1118836" y="544326"/>
            <a:ext cx="10515600" cy="1325563"/>
          </a:xfrm>
        </p:spPr>
        <p:txBody>
          <a:bodyPr>
            <a:normAutofit fontScale="90000"/>
          </a:bodyPr>
          <a:lstStyle/>
          <a:p>
            <a:r>
              <a:rPr lang="en-US" b="1" dirty="0">
                <a:solidFill>
                  <a:schemeClr val="bg1"/>
                </a:solidFill>
              </a:rPr>
              <a:t>Conclusion (Preparing for Next Week’s Lesson)</a:t>
            </a:r>
            <a:br>
              <a:rPr lang="en-US" dirty="0">
                <a:solidFill>
                  <a:schemeClr val="bg1"/>
                </a:solidFill>
              </a:rPr>
            </a:br>
            <a:endParaRPr lang="en-US" dirty="0">
              <a:solidFill>
                <a:schemeClr val="bg1"/>
              </a:solidFill>
            </a:endParaRPr>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a:xfrm>
            <a:off x="709960" y="1920774"/>
            <a:ext cx="10772080" cy="4430166"/>
          </a:xfrm>
        </p:spPr>
        <p:txBody>
          <a:bodyPr>
            <a:noAutofit/>
          </a:bodyPr>
          <a:lstStyle/>
          <a:p>
            <a:r>
              <a:rPr lang="en-US" sz="3400" dirty="0">
                <a:latin typeface="Calibri" panose="020F0502020204030204" pitchFamily="34" charset="0"/>
                <a:cs typeface="Calibri" panose="020F0502020204030204" pitchFamily="34" charset="0"/>
              </a:rPr>
              <a:t>Often people blame others for the consequences of their own bad decisions and persecute those who have the courage to confront their sin and reveal it to them. Read the story of Elijah’s confrontation with Ahab, king of Israel, in 1 Kings 18.</a:t>
            </a:r>
          </a:p>
          <a:p>
            <a:r>
              <a:rPr lang="en-US" sz="3400" dirty="0">
                <a:latin typeface="Calibri" panose="020F0502020204030204" pitchFamily="34" charset="0"/>
                <a:cs typeface="Calibri" panose="020F0502020204030204" pitchFamily="34" charset="0"/>
              </a:rPr>
              <a:t>The lesson topic for Sunday, March 28, 2021, is “The Bearer of Bad News.” The Devotional Reading is Luke 19:28-39, the Background Scriptures are 1 Kings 18–19; Matthew 17:1-13, and the Printed Text is 1 Kings 18:5-18.</a:t>
            </a:r>
          </a:p>
        </p:txBody>
      </p:sp>
    </p:spTree>
    <p:extLst>
      <p:ext uri="{BB962C8B-B14F-4D97-AF65-F5344CB8AC3E}">
        <p14:creationId xmlns:p14="http://schemas.microsoft.com/office/powerpoint/2010/main" val="27841956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09961" y="1044498"/>
            <a:ext cx="10796240" cy="5132465"/>
            <a:chOff x="557560" y="892098"/>
            <a:chExt cx="11300221" cy="5446536"/>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664927" y="892098"/>
              <a:ext cx="7192854"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itle 1">
            <a:extLst>
              <a:ext uri="{FF2B5EF4-FFF2-40B4-BE49-F238E27FC236}">
                <a16:creationId xmlns:a16="http://schemas.microsoft.com/office/drawing/2014/main" id="{1067BC01-61A8-1B4F-90D2-7B90A5D9A6A7}"/>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1"/>
                </a:solidFill>
              </a:rPr>
              <a:t>Closing Prayer</a:t>
            </a:r>
            <a:endParaRPr lang="en-US" dirty="0">
              <a:solidFill>
                <a:schemeClr val="bg1"/>
              </a:solidFill>
            </a:endParaRPr>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a:xfrm>
            <a:off x="1167307" y="2017564"/>
            <a:ext cx="9160874" cy="3688070"/>
          </a:xfrm>
        </p:spPr>
        <p:txBody>
          <a:bodyPr>
            <a:normAutofit/>
          </a:bodyPr>
          <a:lstStyle/>
          <a:p>
            <a:pPr marL="0" indent="0">
              <a:buNone/>
            </a:pPr>
            <a:r>
              <a:rPr lang="en-US" sz="4800" dirty="0">
                <a:latin typeface="Calibri" panose="020F0502020204030204" pitchFamily="34" charset="0"/>
                <a:cs typeface="Calibri" panose="020F0502020204030204" pitchFamily="34" charset="0"/>
              </a:rPr>
              <a:t>Dear God, thank You for Your Word and its power to lead us to You, our source of wisdom for everything we will ever face in life. In Jesus’ name we pray. Amen.</a:t>
            </a:r>
          </a:p>
        </p:txBody>
      </p:sp>
    </p:spTree>
    <p:extLst>
      <p:ext uri="{BB962C8B-B14F-4D97-AF65-F5344CB8AC3E}">
        <p14:creationId xmlns:p14="http://schemas.microsoft.com/office/powerpoint/2010/main" val="35532016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1177</TotalTime>
  <Words>938</Words>
  <Application>Microsoft Macintosh PowerPoint</Application>
  <PresentationFormat>Widescreen</PresentationFormat>
  <Paragraphs>48</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Calibri Light</vt:lpstr>
      <vt:lpstr>Office Theme</vt:lpstr>
      <vt:lpstr>PowerPoint Presentation</vt:lpstr>
      <vt:lpstr>SPRING QUARTER THEME:  “Prophets Faithful to God’s Covenant”  UNIT III:  “Faithful Prophets”</vt:lpstr>
      <vt:lpstr>LESSON 3: March 21, 2021</vt:lpstr>
      <vt:lpstr>Devotional Reading: Psalm 25:1-10  Background Scriptures: 2 Kings 22  Print Passage: 2 Kings 22:14-20</vt:lpstr>
      <vt:lpstr>KEY VERSE:</vt:lpstr>
      <vt:lpstr>LESSON AIMS:</vt:lpstr>
      <vt:lpstr>KEY TERMS:</vt:lpstr>
      <vt:lpstr>KEY TERMS:</vt:lpstr>
      <vt:lpstr>INTRODUCTION</vt:lpstr>
      <vt:lpstr>BIBLICAL CONTEXT</vt:lpstr>
      <vt:lpstr> ANALYSIS OF THE BIBLICAL TEXT  (Lesson Outline) </vt:lpstr>
      <vt:lpstr>A Rebellious People’s Calamity (2 Kings 22:14-17, NIV)</vt:lpstr>
      <vt:lpstr>A Rebellious People’s Calamity (2 Kings 22:14-17, NIV)</vt:lpstr>
      <vt:lpstr>What Do You Think? </vt:lpstr>
      <vt:lpstr>A Pious King’s Consolation (2 Kings 22:18-20)</vt:lpstr>
      <vt:lpstr>A Pious King’s Consolation (2 Kings 22:18-20)</vt:lpstr>
      <vt:lpstr>What Do You Think? </vt:lpstr>
      <vt:lpstr>PowerPoint Presentation</vt:lpstr>
      <vt:lpstr>Conclusion (Preparing for Next Week’s Lesson)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Sharon Barksdale</cp:lastModifiedBy>
  <cp:revision>49</cp:revision>
  <dcterms:created xsi:type="dcterms:W3CDTF">2020-10-13T22:27:56Z</dcterms:created>
  <dcterms:modified xsi:type="dcterms:W3CDTF">2021-02-26T21:29:48Z</dcterms:modified>
</cp:coreProperties>
</file>