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75" r:id="rId14"/>
    <p:sldId id="271" r:id="rId15"/>
    <p:sldId id="285" r:id="rId16"/>
    <p:sldId id="286" r:id="rId17"/>
    <p:sldId id="287" r:id="rId18"/>
    <p:sldId id="276" r:id="rId19"/>
    <p:sldId id="288" r:id="rId20"/>
    <p:sldId id="289" r:id="rId21"/>
    <p:sldId id="278" r:id="rId22"/>
    <p:sldId id="280"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704"/>
    <p:restoredTop sz="95385"/>
  </p:normalViewPr>
  <p:slideViewPr>
    <p:cSldViewPr snapToGrid="0" snapToObjects="1">
      <p:cViewPr varScale="1">
        <p:scale>
          <a:sx n="57" d="100"/>
          <a:sy n="57" d="100"/>
        </p:scale>
        <p:origin x="192" y="2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2/26/21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Faithful Prophets</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ea typeface="Calibri" panose="020F0502020204030204" pitchFamily="34" charset="0"/>
                <a:cs typeface="Times New Roman" panose="02020603050405020304" pitchFamily="18" charset="0"/>
              </a:rPr>
              <a:t>LESSON 4: March 28, 2021</a:t>
            </a:r>
            <a:endParaRPr lang="en-US" sz="5400" b="1" dirty="0">
              <a:solidFill>
                <a:schemeClr val="bg1"/>
              </a:solidFill>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837964"/>
            <a:ext cx="10796236" cy="3411461"/>
          </a:xfrm>
        </p:spPr>
        <p:txBody>
          <a:bodyPr>
            <a:normAutofit/>
          </a:bodyPr>
          <a:lstStyle/>
          <a:p>
            <a:pPr>
              <a:spcBef>
                <a:spcPts val="0"/>
              </a:spcBef>
            </a:pPr>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The Bearer of Bad News</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(Faith Pathway)</a:t>
            </a:r>
          </a:p>
          <a:p>
            <a:pPr>
              <a:spcBef>
                <a:spcPts val="0"/>
              </a:spcBef>
            </a:pPr>
            <a:r>
              <a:rPr lang="en-US" sz="4400" b="1" dirty="0">
                <a:solidFill>
                  <a:srgbClr val="074E97"/>
                </a:solidFill>
                <a:latin typeface="Calibri" panose="020F0502020204030204" pitchFamily="34" charset="0"/>
                <a:cs typeface="Calibri" panose="020F0502020204030204" pitchFamily="34" charset="0"/>
              </a:rPr>
              <a:t>Lesson Title: “Elijah: Prophet of Courage” </a:t>
            </a:r>
            <a:r>
              <a:rPr lang="en-US" sz="4400" dirty="0">
                <a:latin typeface="Calibri" panose="020F0502020204030204" pitchFamily="34" charset="0"/>
                <a:cs typeface="Calibri" panose="020F0502020204030204" pitchFamily="34" charset="0"/>
              </a:rPr>
              <a:t>(Townsend Press Commentary)</a:t>
            </a:r>
          </a:p>
          <a:p>
            <a:pPr marL="0" indent="0">
              <a:buNone/>
            </a:pPr>
            <a:endParaRPr lang="en-US" sz="4400" dirty="0">
              <a:latin typeface="Calibri" panose="020F0502020204030204" pitchFamily="34" charset="0"/>
              <a:cs typeface="Calibri" panose="020F0502020204030204" pitchFamily="34" charset="0"/>
            </a:endParaRPr>
          </a:p>
          <a:p>
            <a:endParaRPr lang="en-US" sz="4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88353" y="1192268"/>
            <a:ext cx="6475341" cy="4706805"/>
          </a:xfrm>
        </p:spPr>
        <p:txBody>
          <a:bodyPr>
            <a:noAutofit/>
          </a:bodyPr>
          <a:lstStyle/>
          <a:p>
            <a:pPr algn="ct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Luke 19:28-39</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1 Kings 18–19;</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Matthew 17:1-13</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br>
              <a:rPr lang="en-US" sz="32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solidFill>
                  <a:srgbClr val="074E97"/>
                </a:solidFill>
                <a:latin typeface="Calibri" panose="020F0502020204030204" pitchFamily="34" charset="0"/>
                <a:ea typeface="Calibri" panose="020F0502020204030204" pitchFamily="34" charset="0"/>
                <a:cs typeface="Calibri" panose="020F0502020204030204" pitchFamily="34" charset="0"/>
              </a:rPr>
              <a:t>1 Kings 18:5-18</a:t>
            </a:r>
            <a:endParaRPr lang="en-US" sz="4000" dirty="0">
              <a:solidFill>
                <a:srgbClr val="074E97"/>
              </a:solidFill>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608574"/>
            <a:ext cx="11300222" cy="5856644"/>
            <a:chOff x="557560" y="608574"/>
            <a:chExt cx="11300222" cy="5856644"/>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3" y="608574"/>
              <a:ext cx="7428659" cy="520769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257527"/>
              <a:ext cx="10796236" cy="520769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365126"/>
            <a:ext cx="10515600" cy="892402"/>
          </a:xfrm>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76866" y="1500976"/>
            <a:ext cx="10357624" cy="4054893"/>
          </a:xfrm>
        </p:spPr>
        <p:txBody>
          <a:bodyPr>
            <a:noAutofit/>
          </a:bodyPr>
          <a:lstStyle/>
          <a:p>
            <a:pPr>
              <a:lnSpc>
                <a:spcPct val="100000"/>
              </a:lnSpc>
              <a:spcBef>
                <a:spcPts val="0"/>
              </a:spcBef>
              <a:spcAft>
                <a:spcPts val="800"/>
              </a:spcAft>
            </a:pPr>
            <a:r>
              <a:rPr lang="en-US" sz="3200" dirty="0">
                <a:latin typeface="Calibri" panose="020F0502020204030204" pitchFamily="34" charset="0"/>
                <a:ea typeface="Calibri" panose="020F0502020204030204" pitchFamily="34" charset="0"/>
                <a:cs typeface="Calibri" panose="020F0502020204030204" pitchFamily="34" charset="0"/>
              </a:rPr>
              <a:t>He answered, I have not troubled Israel; but thou, and thy father’s house, in that ye have forsaken the commandments of the Lord, and thou hast followed </a:t>
            </a:r>
            <a:r>
              <a:rPr lang="en-US" sz="3200" dirty="0" err="1">
                <a:latin typeface="Calibri" panose="020F0502020204030204" pitchFamily="34" charset="0"/>
                <a:ea typeface="Calibri" panose="020F0502020204030204" pitchFamily="34" charset="0"/>
                <a:cs typeface="Calibri" panose="020F0502020204030204" pitchFamily="34" charset="0"/>
              </a:rPr>
              <a:t>Baalim</a:t>
            </a:r>
            <a:r>
              <a:rPr lang="en-US" sz="3200" dirty="0">
                <a:latin typeface="Calibri" panose="020F0502020204030204" pitchFamily="34" charset="0"/>
                <a:ea typeface="Calibri" panose="020F0502020204030204" pitchFamily="34" charset="0"/>
                <a:cs typeface="Calibri" panose="020F0502020204030204" pitchFamily="34" charset="0"/>
              </a:rPr>
              <a:t>. </a:t>
            </a:r>
            <a:br>
              <a:rPr lang="en-US" sz="3200" dirty="0">
                <a:latin typeface="Calibri" panose="020F0502020204030204" pitchFamily="34" charset="0"/>
                <a:ea typeface="Calibri" panose="020F0502020204030204" pitchFamily="34" charset="0"/>
                <a:cs typeface="Calibri" panose="020F0502020204030204" pitchFamily="34" charset="0"/>
              </a:rPr>
            </a:br>
            <a:r>
              <a:rPr lang="en-US" sz="3200" dirty="0">
                <a:latin typeface="Calibri" panose="020F0502020204030204" pitchFamily="34" charset="0"/>
                <a:ea typeface="Calibri" panose="020F0502020204030204" pitchFamily="34" charset="0"/>
                <a:cs typeface="Calibri" panose="020F0502020204030204" pitchFamily="34" charset="0"/>
              </a:rPr>
              <a:t>(1 Kings 18:18, KJV) </a:t>
            </a:r>
          </a:p>
          <a:p>
            <a:pPr marL="0" indent="0" algn="ctr">
              <a:lnSpc>
                <a:spcPct val="100000"/>
              </a:lnSpc>
              <a:spcBef>
                <a:spcPts val="0"/>
              </a:spcBef>
              <a:spcAft>
                <a:spcPts val="800"/>
              </a:spcAft>
              <a:buNone/>
            </a:pPr>
            <a:r>
              <a:rPr lang="en-US" sz="3200" dirty="0">
                <a:latin typeface="Calibri" panose="020F0502020204030204" pitchFamily="34" charset="0"/>
                <a:ea typeface="Calibri" panose="020F0502020204030204" pitchFamily="34" charset="0"/>
                <a:cs typeface="Calibri" panose="020F0502020204030204" pitchFamily="34" charset="0"/>
              </a:rPr>
              <a:t>. . . . .</a:t>
            </a:r>
          </a:p>
          <a:p>
            <a:pPr>
              <a:lnSpc>
                <a:spcPct val="100000"/>
              </a:lnSpc>
              <a:spcBef>
                <a:spcPts val="0"/>
              </a:spcBef>
              <a:spcAft>
                <a:spcPts val="800"/>
              </a:spcAft>
            </a:pPr>
            <a:r>
              <a:rPr lang="en-US" sz="3200" dirty="0">
                <a:latin typeface="Calibri" panose="020F0502020204030204" pitchFamily="34" charset="0"/>
                <a:ea typeface="Calibri" panose="020F0502020204030204" pitchFamily="34" charset="0"/>
                <a:cs typeface="Calibri" panose="020F0502020204030204" pitchFamily="34" charset="0"/>
              </a:rPr>
              <a:t>“I have not made trouble for Israel,” Elijah replied. “But you and your father’s family have. You have abandoned the Lord’s commands and have followed the Baals.” </a:t>
            </a:r>
            <a:br>
              <a:rPr lang="en-US" sz="3200" dirty="0">
                <a:latin typeface="Calibri" panose="020F0502020204030204" pitchFamily="34" charset="0"/>
                <a:ea typeface="Calibri" panose="020F0502020204030204" pitchFamily="34" charset="0"/>
                <a:cs typeface="Calibri" panose="020F0502020204030204" pitchFamily="34" charset="0"/>
              </a:rPr>
            </a:br>
            <a:r>
              <a:rPr lang="en-US" sz="3200" dirty="0">
                <a:latin typeface="Calibri" panose="020F0502020204030204" pitchFamily="34" charset="0"/>
                <a:ea typeface="Calibri" panose="020F0502020204030204" pitchFamily="34" charset="0"/>
                <a:cs typeface="Calibri" panose="020F0502020204030204" pitchFamily="34" charset="0"/>
              </a:rPr>
              <a:t>(1 Kings 18:18,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4" y="1770473"/>
            <a:ext cx="10393675" cy="4202166"/>
          </a:xfrm>
        </p:spPr>
        <p:txBody>
          <a:bodyPr>
            <a:noAutofit/>
          </a:bodyPr>
          <a:lstStyle/>
          <a:p>
            <a:pPr marL="0" indent="0">
              <a:buNone/>
            </a:pPr>
            <a:r>
              <a:rPr lang="en-US" sz="3800" dirty="0">
                <a:latin typeface="Calibri" panose="020F0502020204030204" pitchFamily="34" charset="0"/>
                <a:cs typeface="Calibri" panose="020F0502020204030204" pitchFamily="34" charset="0"/>
              </a:rPr>
              <a:t>As a result of experiencing this lesson, you should be able to do these things: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Compare Elijah’s response to speak to Ahab to that of Obadiah’s response to report back to Ahab.</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Gain a sense of Obadiah’s concerns when reporting Elijah’s message to Ahab.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Act in boldness when speaking the Word of God.</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5" y="1605819"/>
            <a:ext cx="10234955" cy="4346434"/>
          </a:xfrm>
        </p:spPr>
        <p:txBody>
          <a:bodyPr>
            <a:noAutofit/>
          </a:bodyPr>
          <a:lstStyle/>
          <a:p>
            <a:r>
              <a:rPr lang="en-US" sz="4200" b="1" dirty="0">
                <a:solidFill>
                  <a:srgbClr val="074E97"/>
                </a:solidFill>
                <a:latin typeface="Calibri" panose="020F0502020204030204" pitchFamily="34" charset="0"/>
                <a:cs typeface="Calibri" panose="020F0502020204030204" pitchFamily="34" charset="0"/>
              </a:rPr>
              <a:t>Ahab (verse 5)—Hebrew: </a:t>
            </a:r>
            <a:r>
              <a:rPr lang="en-US" sz="4200" b="1" dirty="0" err="1">
                <a:solidFill>
                  <a:srgbClr val="074E97"/>
                </a:solidFill>
                <a:latin typeface="Calibri" panose="020F0502020204030204" pitchFamily="34" charset="0"/>
                <a:cs typeface="Calibri" panose="020F0502020204030204" pitchFamily="34" charset="0"/>
              </a:rPr>
              <a:t>Achab</a:t>
            </a:r>
            <a:r>
              <a:rPr lang="en-US" sz="4200" b="1" dirty="0">
                <a:solidFill>
                  <a:srgbClr val="074E97"/>
                </a:solidFill>
                <a:latin typeface="Calibri" panose="020F0502020204030204" pitchFamily="34" charset="0"/>
                <a:cs typeface="Calibri" panose="020F0502020204030204" pitchFamily="34" charset="0"/>
              </a:rPr>
              <a:t> (akh-</a:t>
            </a:r>
            <a:r>
              <a:rPr lang="en-US" sz="4200" b="1" dirty="0" err="1">
                <a:solidFill>
                  <a:srgbClr val="074E97"/>
                </a:solidFill>
                <a:latin typeface="Calibri" panose="020F0502020204030204" pitchFamily="34" charset="0"/>
                <a:cs typeface="Calibri" panose="020F0502020204030204" pitchFamily="34" charset="0"/>
              </a:rPr>
              <a:t>awb</a:t>
            </a:r>
            <a:r>
              <a:rPr lang="en-US" sz="4200" b="1" dirty="0">
                <a:solidFill>
                  <a:srgbClr val="074E97"/>
                </a:solidFill>
                <a:latin typeface="Calibri" panose="020F0502020204030204" pitchFamily="34" charset="0"/>
                <a:cs typeface="Calibri" panose="020F0502020204030204" pitchFamily="34" charset="0"/>
              </a:rPr>
              <a:t>’): </a:t>
            </a:r>
            <a:r>
              <a:rPr lang="en-US" sz="4200" dirty="0">
                <a:latin typeface="Calibri" panose="020F0502020204030204" pitchFamily="34" charset="0"/>
                <a:cs typeface="Calibri" panose="020F0502020204030204" pitchFamily="34" charset="0"/>
              </a:rPr>
              <a:t>the seventh king of Israel who reigned from the capital of Samaria. During his marriage to Jezebel, Ahab backslid from the worship of God and began worshipping Baal. (See 1 Kings 18:16-18.) Ahab’s wickedness is his royal legacy (see 1 Kings 16:30).</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63293" y="970280"/>
            <a:ext cx="11294489" cy="5142595"/>
            <a:chOff x="563293" y="1518920"/>
            <a:chExt cx="11294489" cy="5142595"/>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518920"/>
              <a:ext cx="6349080" cy="4520404"/>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63293" y="1915956"/>
              <a:ext cx="10796236" cy="4745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745125"/>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984251" y="2087880"/>
            <a:ext cx="10223498" cy="2682240"/>
          </a:xfrm>
        </p:spPr>
        <p:txBody>
          <a:bodyPr>
            <a:noAutofit/>
          </a:bodyPr>
          <a:lstStyle/>
          <a:p>
            <a:r>
              <a:rPr lang="en-US" sz="4200" b="1" dirty="0">
                <a:solidFill>
                  <a:srgbClr val="074E97"/>
                </a:solidFill>
                <a:latin typeface="Calibri" panose="020F0502020204030204" pitchFamily="34" charset="0"/>
                <a:cs typeface="Calibri" panose="020F0502020204030204" pitchFamily="34" charset="0"/>
              </a:rPr>
              <a:t>Baals (verse 18)—Hebrew: </a:t>
            </a:r>
            <a:r>
              <a:rPr lang="en-US" sz="4200" b="1" dirty="0" err="1">
                <a:solidFill>
                  <a:srgbClr val="074E97"/>
                </a:solidFill>
                <a:latin typeface="Calibri" panose="020F0502020204030204" pitchFamily="34" charset="0"/>
                <a:cs typeface="Calibri" panose="020F0502020204030204" pitchFamily="34" charset="0"/>
              </a:rPr>
              <a:t>Ba’al</a:t>
            </a:r>
            <a:br>
              <a:rPr lang="en-US" sz="4200" b="1" dirty="0">
                <a:solidFill>
                  <a:srgbClr val="074E97"/>
                </a:solidFill>
                <a:latin typeface="Calibri" panose="020F0502020204030204" pitchFamily="34" charset="0"/>
                <a:cs typeface="Calibri" panose="020F0502020204030204" pitchFamily="34" charset="0"/>
              </a:rPr>
            </a:br>
            <a:r>
              <a:rPr lang="en-US" sz="4200" b="1" dirty="0">
                <a:solidFill>
                  <a:srgbClr val="074E97"/>
                </a:solidFill>
                <a:latin typeface="Calibri" panose="020F0502020204030204" pitchFamily="34" charset="0"/>
                <a:cs typeface="Calibri" panose="020F0502020204030204" pitchFamily="34" charset="0"/>
              </a:rPr>
              <a:t>(bah’-al): </a:t>
            </a:r>
            <a:r>
              <a:rPr lang="en-US" sz="4200" dirty="0">
                <a:latin typeface="Calibri" panose="020F0502020204030204" pitchFamily="34" charset="0"/>
                <a:cs typeface="Calibri" panose="020F0502020204030204" pitchFamily="34" charset="0"/>
              </a:rPr>
              <a:t>heathen gods; false gods (plural) whom ancient pagans and backslidden Israelites falsely credited with rain, storms, fertility, and fruitfulness; “</a:t>
            </a:r>
            <a:r>
              <a:rPr lang="en-US" sz="4200" dirty="0" err="1">
                <a:latin typeface="Calibri" panose="020F0502020204030204" pitchFamily="34" charset="0"/>
                <a:cs typeface="Calibri" panose="020F0502020204030204" pitchFamily="34" charset="0"/>
              </a:rPr>
              <a:t>Baalim</a:t>
            </a:r>
            <a:r>
              <a:rPr lang="en-US" sz="4200" dirty="0">
                <a:latin typeface="Calibri" panose="020F0502020204030204" pitchFamily="34" charset="0"/>
                <a:cs typeface="Calibri" panose="020F0502020204030204" pitchFamily="34" charset="0"/>
              </a:rPr>
              <a:t>” (KJV). </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395759" y="2260599"/>
            <a:ext cx="9119838" cy="3281557"/>
          </a:xfrm>
        </p:spPr>
        <p:txBody>
          <a:bodyPr>
            <a:noAutofit/>
          </a:bodyPr>
          <a:lstStyle/>
          <a:p>
            <a:pPr marL="1028700" indent="-1028700">
              <a:buFont typeface="+mj-lt"/>
              <a:buAutoNum type="romanUcPeriod"/>
            </a:pPr>
            <a:r>
              <a:rPr lang="en-US" sz="4800" b="1" dirty="0">
                <a:latin typeface="Calibri" panose="020F0502020204030204" pitchFamily="34" charset="0"/>
                <a:cs typeface="Calibri" panose="020F0502020204030204" pitchFamily="34" charset="0"/>
              </a:rPr>
              <a:t>A Futile Search </a:t>
            </a:r>
            <a:r>
              <a:rPr lang="en-US" sz="4800" dirty="0">
                <a:latin typeface="Calibri" panose="020F0502020204030204" pitchFamily="34" charset="0"/>
                <a:cs typeface="Calibri" panose="020F0502020204030204" pitchFamily="34" charset="0"/>
              </a:rPr>
              <a:t>(1 Kings 18:5-6) </a:t>
            </a:r>
          </a:p>
          <a:p>
            <a:pPr marL="1028700" indent="-1028700">
              <a:buFont typeface="+mj-lt"/>
              <a:buAutoNum type="romanUcPeriod"/>
            </a:pPr>
            <a:r>
              <a:rPr lang="en-US" sz="4800" b="1" dirty="0">
                <a:latin typeface="Calibri" panose="020F0502020204030204" pitchFamily="34" charset="0"/>
                <a:cs typeface="Calibri" panose="020F0502020204030204" pitchFamily="34" charset="0"/>
              </a:rPr>
              <a:t>Fearing the Wrong Authority</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(1 Kings 18:7-16a)</a:t>
            </a:r>
          </a:p>
          <a:p>
            <a:pPr marL="1028700" indent="-1028700">
              <a:buFont typeface="+mj-lt"/>
              <a:buAutoNum type="romanUcPeriod"/>
            </a:pPr>
            <a:r>
              <a:rPr lang="en-US" sz="4800" b="1" dirty="0">
                <a:latin typeface="Calibri" panose="020F0502020204030204" pitchFamily="34" charset="0"/>
                <a:cs typeface="Calibri" panose="020F0502020204030204" pitchFamily="34" charset="0"/>
              </a:rPr>
              <a:t>Confronting the Source of Evil </a:t>
            </a:r>
            <a:r>
              <a:rPr lang="en-US" sz="4800" dirty="0">
                <a:latin typeface="Calibri" panose="020F0502020204030204" pitchFamily="34" charset="0"/>
                <a:cs typeface="Calibri" panose="020F0502020204030204" pitchFamily="34" charset="0"/>
              </a:rPr>
              <a:t>(1 Kings 18:16b-18) </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92464"/>
            <a:ext cx="11300219" cy="4856961"/>
            <a:chOff x="557560" y="1392464"/>
            <a:chExt cx="11300219"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924799" y="1392464"/>
              <a:ext cx="3932980"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a:pPr>
            <a:r>
              <a:rPr lang="en-US" sz="4000" b="1" dirty="0">
                <a:solidFill>
                  <a:schemeClr val="bg1"/>
                </a:solidFill>
                <a:latin typeface="Calibri" panose="020F0502020204030204" pitchFamily="34" charset="0"/>
                <a:cs typeface="Calibri" panose="020F0502020204030204" pitchFamily="34" charset="0"/>
              </a:rPr>
              <a:t>A Futile Search</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(1 Kings 18:5-6,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4" y="2057400"/>
            <a:ext cx="10515592" cy="3933489"/>
          </a:xfrm>
        </p:spPr>
        <p:txBody>
          <a:bodyPr>
            <a:noAutofit/>
          </a:bodyPr>
          <a:lstStyle/>
          <a:p>
            <a:pPr marL="0" indent="0">
              <a:buNone/>
            </a:pPr>
            <a:r>
              <a:rPr lang="en-US" sz="4000" b="1" dirty="0">
                <a:latin typeface="Calibri" panose="020F0502020204030204" pitchFamily="34" charset="0"/>
                <a:cs typeface="Calibri" panose="020F0502020204030204" pitchFamily="34" charset="0"/>
              </a:rPr>
              <a:t>5</a:t>
            </a:r>
            <a:r>
              <a:rPr lang="en-US" sz="4000" dirty="0">
                <a:latin typeface="Calibri" panose="020F0502020204030204" pitchFamily="34" charset="0"/>
                <a:cs typeface="Calibri" panose="020F0502020204030204" pitchFamily="34" charset="0"/>
              </a:rPr>
              <a:t> Ahab had said to Obadiah, “Go through the land to all the springs and valleys. Maybe we can find some grass to keep the horses and mules alive so we will not have to kill any of our animals.” </a:t>
            </a:r>
            <a:r>
              <a:rPr lang="en-US" sz="4000" b="1" dirty="0">
                <a:latin typeface="Calibri" panose="020F0502020204030204" pitchFamily="34" charset="0"/>
                <a:cs typeface="Calibri" panose="020F0502020204030204" pitchFamily="34" charset="0"/>
              </a:rPr>
              <a:t>6</a:t>
            </a:r>
            <a:r>
              <a:rPr lang="en-US" sz="4000" dirty="0">
                <a:latin typeface="Calibri" panose="020F0502020204030204" pitchFamily="34" charset="0"/>
                <a:cs typeface="Calibri" panose="020F0502020204030204" pitchFamily="34" charset="0"/>
              </a:rPr>
              <a:t> So they divided the land they were to cover, Ahab going in one direction and Obadiah in another.</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0" cy="4946364"/>
            <a:chOff x="557560" y="892098"/>
            <a:chExt cx="11300220" cy="494636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60539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a:xfrm>
            <a:off x="557560" y="365125"/>
            <a:ext cx="5010933"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029044" y="2233968"/>
            <a:ext cx="9853267" cy="2198222"/>
          </a:xfrm>
        </p:spPr>
        <p:txBody>
          <a:bodyPr>
            <a:noAutofit/>
          </a:bodyPr>
          <a:lstStyle/>
          <a:p>
            <a:pPr marL="0" indent="0">
              <a:buNone/>
            </a:pPr>
            <a:r>
              <a:rPr lang="en-US" sz="5400" dirty="0">
                <a:latin typeface="Calibri" panose="020F0502020204030204" pitchFamily="34" charset="0"/>
                <a:cs typeface="Calibri" panose="020F0502020204030204" pitchFamily="34" charset="0"/>
              </a:rPr>
              <a:t>Why does it appear to be easier to use our own selfish means of solving self-generated spiritual challenges? </a:t>
            </a: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73616"/>
            <a:ext cx="11300216" cy="5060273"/>
            <a:chOff x="557560" y="1242464"/>
            <a:chExt cx="11300216" cy="5060273"/>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242464"/>
              <a:ext cx="2840781" cy="4595998"/>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2006864"/>
            <a:ext cx="10367688"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7</a:t>
            </a:r>
            <a:r>
              <a:rPr lang="en-US" sz="3600" dirty="0">
                <a:latin typeface="Calibri" panose="020F0502020204030204" pitchFamily="34" charset="0"/>
                <a:cs typeface="Calibri" panose="020F0502020204030204" pitchFamily="34" charset="0"/>
              </a:rPr>
              <a:t> As Obadiah was walking along, Elijah met him. Obadiah recognized him, bowed down to the ground, and said, “Is it really you, my lord Elijah?”</a:t>
            </a:r>
          </a:p>
          <a:p>
            <a:pPr marL="0" indent="0">
              <a:buNone/>
            </a:pPr>
            <a:r>
              <a:rPr lang="en-US" sz="3600" b="1" dirty="0">
                <a:latin typeface="Calibri" panose="020F0502020204030204" pitchFamily="34" charset="0"/>
                <a:cs typeface="Calibri" panose="020F0502020204030204" pitchFamily="34" charset="0"/>
              </a:rPr>
              <a:t>8</a:t>
            </a:r>
            <a:r>
              <a:rPr lang="en-US" sz="3600" dirty="0">
                <a:latin typeface="Calibri" panose="020F0502020204030204" pitchFamily="34" charset="0"/>
                <a:cs typeface="Calibri" panose="020F0502020204030204" pitchFamily="34" charset="0"/>
              </a:rPr>
              <a:t> “Yes,” he replied. “Go tell your master, ‘Elijah is here.’”</a:t>
            </a:r>
          </a:p>
          <a:p>
            <a:pPr marL="0" indent="0">
              <a:buNone/>
            </a:pPr>
            <a:r>
              <a:rPr lang="en-US" sz="3600" b="1" dirty="0">
                <a:latin typeface="Calibri" panose="020F0502020204030204" pitchFamily="34" charset="0"/>
                <a:cs typeface="Calibri" panose="020F0502020204030204" pitchFamily="34" charset="0"/>
              </a:rPr>
              <a:t>9</a:t>
            </a:r>
            <a:r>
              <a:rPr lang="en-US" sz="3600" dirty="0">
                <a:latin typeface="Calibri" panose="020F0502020204030204" pitchFamily="34" charset="0"/>
                <a:cs typeface="Calibri" panose="020F0502020204030204" pitchFamily="34" charset="0"/>
              </a:rPr>
              <a:t> “What have I done wrong,” asked Obadiah, “that you are handing your servant over to Ahab to be put to death?</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6936060" cy="1285875"/>
          </a:xfrm>
        </p:spPr>
        <p:txBody>
          <a:bodyPr>
            <a:normAutofit fontScale="90000"/>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Fearing the Wrong Authority </a:t>
            </a:r>
            <a:r>
              <a:rPr lang="en-US" sz="4000" dirty="0">
                <a:solidFill>
                  <a:schemeClr val="bg1"/>
                </a:solidFill>
                <a:latin typeface="Calibri" panose="020F0502020204030204" pitchFamily="34" charset="0"/>
                <a:cs typeface="Calibri" panose="020F0502020204030204" pitchFamily="34" charset="0"/>
              </a:rPr>
              <a:t>(1 Kings 18:7-16a, NIV)</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25835"/>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77229" y="1962857"/>
            <a:ext cx="10156898" cy="4004028"/>
          </a:xfrm>
        </p:spPr>
        <p:txBody>
          <a:bodyPr>
            <a:noAutofit/>
          </a:bodyPr>
          <a:lstStyle/>
          <a:p>
            <a:pPr marL="0" indent="0">
              <a:buNone/>
            </a:pPr>
            <a:r>
              <a:rPr lang="en-US" sz="4000" b="1" dirty="0">
                <a:latin typeface="Calibri" panose="020F0502020204030204" pitchFamily="34" charset="0"/>
                <a:cs typeface="Calibri" panose="020F0502020204030204" pitchFamily="34" charset="0"/>
              </a:rPr>
              <a:t>10</a:t>
            </a:r>
            <a:r>
              <a:rPr lang="en-US" sz="4000" dirty="0">
                <a:latin typeface="Calibri" panose="020F0502020204030204" pitchFamily="34" charset="0"/>
                <a:cs typeface="Calibri" panose="020F0502020204030204" pitchFamily="34" charset="0"/>
              </a:rPr>
              <a:t> As surely as the Lord your God lives, there is not a nation or kingdom where my master has not sent someone to look for you. And whenever a nation or kingdom claimed you were not there, he made them swear they could not find you. </a:t>
            </a:r>
            <a:r>
              <a:rPr lang="en-US" sz="4000" b="1" dirty="0">
                <a:latin typeface="Calibri" panose="020F0502020204030204" pitchFamily="34" charset="0"/>
                <a:cs typeface="Calibri" panose="020F0502020204030204" pitchFamily="34" charset="0"/>
              </a:rPr>
              <a:t>11</a:t>
            </a:r>
            <a:r>
              <a:rPr lang="en-US" sz="4000" dirty="0">
                <a:latin typeface="Calibri" panose="020F0502020204030204" pitchFamily="34" charset="0"/>
                <a:cs typeface="Calibri" panose="020F0502020204030204" pitchFamily="34" charset="0"/>
              </a:rPr>
              <a:t> But now you tell me to go to my master and say, ‘Elijah is here.’</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6824547" cy="1285875"/>
          </a:xfrm>
        </p:spPr>
        <p:txBody>
          <a:bodyPr>
            <a:normAutofit fontScale="90000"/>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Fearing the Wrong Authority </a:t>
            </a:r>
            <a:r>
              <a:rPr lang="en-US" sz="4000" dirty="0">
                <a:solidFill>
                  <a:schemeClr val="bg1"/>
                </a:solidFill>
                <a:latin typeface="Calibri" panose="020F0502020204030204" pitchFamily="34" charset="0"/>
                <a:cs typeface="Calibri" panose="020F0502020204030204" pitchFamily="34" charset="0"/>
              </a:rPr>
              <a:t>(1 Kings 18:7-16a, NIV)</a:t>
            </a:r>
          </a:p>
        </p:txBody>
      </p:sp>
    </p:spTree>
    <p:extLst>
      <p:ext uri="{BB962C8B-B14F-4D97-AF65-F5344CB8AC3E}">
        <p14:creationId xmlns:p14="http://schemas.microsoft.com/office/powerpoint/2010/main" val="740210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25835"/>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77229" y="1914221"/>
            <a:ext cx="10156898" cy="4004028"/>
          </a:xfrm>
        </p:spPr>
        <p:txBody>
          <a:bodyPr>
            <a:noAutofit/>
          </a:bodyPr>
          <a:lstStyle/>
          <a:p>
            <a:pPr marL="0" indent="0">
              <a:buNone/>
            </a:pPr>
            <a:r>
              <a:rPr lang="en-US" sz="3800" b="1" dirty="0">
                <a:latin typeface="Calibri" panose="020F0502020204030204" pitchFamily="34" charset="0"/>
                <a:cs typeface="Calibri" panose="020F0502020204030204" pitchFamily="34" charset="0"/>
              </a:rPr>
              <a:t>12</a:t>
            </a:r>
            <a:r>
              <a:rPr lang="en-US" sz="3800" dirty="0">
                <a:latin typeface="Calibri" panose="020F0502020204030204" pitchFamily="34" charset="0"/>
                <a:cs typeface="Calibri" panose="020F0502020204030204" pitchFamily="34" charset="0"/>
              </a:rPr>
              <a:t> I don’t know where the Spirit of the Lord may carry you when I leave you. If I go and tell Ahab and he doesn’t find you, he will kill me. Yet I your servant have worshiped the Lord since my youth. </a:t>
            </a:r>
            <a:r>
              <a:rPr lang="en-US" sz="3800" b="1" dirty="0">
                <a:latin typeface="Calibri" panose="020F0502020204030204" pitchFamily="34" charset="0"/>
                <a:cs typeface="Calibri" panose="020F0502020204030204" pitchFamily="34" charset="0"/>
              </a:rPr>
              <a:t>13</a:t>
            </a:r>
            <a:r>
              <a:rPr lang="en-US" sz="3800" dirty="0">
                <a:latin typeface="Calibri" panose="020F0502020204030204" pitchFamily="34" charset="0"/>
                <a:cs typeface="Calibri" panose="020F0502020204030204" pitchFamily="34" charset="0"/>
              </a:rPr>
              <a:t> Haven’t you heard, my lord, what I did while Jezebel was killing the prophets of the Lord? I hid a hundred of the Lord’s prophets in two caves, fifty in each, and supplied them with food and water.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6824547" cy="1285875"/>
          </a:xfrm>
        </p:spPr>
        <p:txBody>
          <a:bodyPr>
            <a:normAutofit fontScale="90000"/>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Fearing the Wrong Authority </a:t>
            </a:r>
            <a:r>
              <a:rPr lang="en-US" sz="4000" dirty="0">
                <a:solidFill>
                  <a:schemeClr val="bg1"/>
                </a:solidFill>
                <a:latin typeface="Calibri" panose="020F0502020204030204" pitchFamily="34" charset="0"/>
                <a:cs typeface="Calibri" panose="020F0502020204030204" pitchFamily="34" charset="0"/>
              </a:rPr>
              <a:t>(1 Kings 18:7-16a, NIV)</a:t>
            </a:r>
          </a:p>
        </p:txBody>
      </p:sp>
    </p:spTree>
    <p:extLst>
      <p:ext uri="{BB962C8B-B14F-4D97-AF65-F5344CB8AC3E}">
        <p14:creationId xmlns:p14="http://schemas.microsoft.com/office/powerpoint/2010/main" val="16462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25835"/>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77229" y="1914221"/>
            <a:ext cx="10156898" cy="4004028"/>
          </a:xfrm>
        </p:spPr>
        <p:txBody>
          <a:bodyPr>
            <a:noAutofit/>
          </a:bodyPr>
          <a:lstStyle/>
          <a:p>
            <a:pPr marL="0" indent="0">
              <a:buNone/>
            </a:pPr>
            <a:r>
              <a:rPr lang="en-US" sz="3600" b="1" dirty="0">
                <a:latin typeface="Calibri" panose="020F0502020204030204" pitchFamily="34" charset="0"/>
                <a:cs typeface="Calibri" panose="020F0502020204030204" pitchFamily="34" charset="0"/>
              </a:rPr>
              <a:t>14</a:t>
            </a:r>
            <a:r>
              <a:rPr lang="en-US" sz="3600" dirty="0">
                <a:latin typeface="Calibri" panose="020F0502020204030204" pitchFamily="34" charset="0"/>
                <a:cs typeface="Calibri" panose="020F0502020204030204" pitchFamily="34" charset="0"/>
              </a:rPr>
              <a:t> And now you tell me to go to my master and say, ‘Elijah is here.’ He will kill me!”</a:t>
            </a:r>
          </a:p>
          <a:p>
            <a:pPr marL="0" indent="0">
              <a:buNone/>
            </a:pPr>
            <a:r>
              <a:rPr lang="en-US" sz="3600" b="1" dirty="0">
                <a:latin typeface="Calibri" panose="020F0502020204030204" pitchFamily="34" charset="0"/>
                <a:cs typeface="Calibri" panose="020F0502020204030204" pitchFamily="34" charset="0"/>
              </a:rPr>
              <a:t>15</a:t>
            </a:r>
            <a:r>
              <a:rPr lang="en-US" sz="3600" dirty="0">
                <a:latin typeface="Calibri" panose="020F0502020204030204" pitchFamily="34" charset="0"/>
                <a:cs typeface="Calibri" panose="020F0502020204030204" pitchFamily="34" charset="0"/>
              </a:rPr>
              <a:t> Elijah said, “As the Lord Almighty lives, whom I serve, I will surely present myself to Ahab today.”</a:t>
            </a:r>
          </a:p>
          <a:p>
            <a:pPr marL="0" indent="0">
              <a:buNone/>
            </a:pPr>
            <a:r>
              <a:rPr lang="en-US" sz="3600" b="1" dirty="0">
                <a:latin typeface="Calibri" panose="020F0502020204030204" pitchFamily="34" charset="0"/>
                <a:cs typeface="Calibri" panose="020F0502020204030204" pitchFamily="34" charset="0"/>
              </a:rPr>
              <a:t>16</a:t>
            </a:r>
            <a:r>
              <a:rPr lang="en-US" sz="3600" dirty="0">
                <a:latin typeface="Calibri" panose="020F0502020204030204" pitchFamily="34" charset="0"/>
                <a:cs typeface="Calibri" panose="020F0502020204030204" pitchFamily="34" charset="0"/>
              </a:rPr>
              <a:t> So Obadiah went to meet Ahab and told him,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6824547" cy="1285875"/>
          </a:xfrm>
        </p:spPr>
        <p:txBody>
          <a:bodyPr>
            <a:normAutofit fontScale="90000"/>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Fearing the Wrong Authority </a:t>
            </a:r>
            <a:r>
              <a:rPr lang="en-US" sz="4000" dirty="0">
                <a:solidFill>
                  <a:schemeClr val="bg1"/>
                </a:solidFill>
                <a:latin typeface="Calibri" panose="020F0502020204030204" pitchFamily="34" charset="0"/>
                <a:cs typeface="Calibri" panose="020F0502020204030204" pitchFamily="34" charset="0"/>
              </a:rPr>
              <a:t>(1 Kings 18:7-16a, NIV)</a:t>
            </a:r>
          </a:p>
        </p:txBody>
      </p:sp>
    </p:spTree>
    <p:extLst>
      <p:ext uri="{BB962C8B-B14F-4D97-AF65-F5344CB8AC3E}">
        <p14:creationId xmlns:p14="http://schemas.microsoft.com/office/powerpoint/2010/main" val="1149335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138923"/>
            <a:ext cx="10382089" cy="2636982"/>
          </a:xfrm>
        </p:spPr>
        <p:txBody>
          <a:bodyPr>
            <a:normAutofit fontScale="92500"/>
          </a:bodyPr>
          <a:lstStyle/>
          <a:p>
            <a:pPr marL="0" indent="0">
              <a:buNone/>
            </a:pPr>
            <a:r>
              <a:rPr lang="en-US" sz="4800" dirty="0">
                <a:latin typeface="Calibri" panose="020F0502020204030204" pitchFamily="34" charset="0"/>
                <a:cs typeface="Calibri" panose="020F0502020204030204" pitchFamily="34" charset="0"/>
              </a:rPr>
              <a:t>What do you think of Obadiah’s reluctance to deliver Elijah’s message? Why do you think he recounted his commitment to God and compassion for God’s prophets?</a:t>
            </a:r>
          </a:p>
        </p:txBody>
      </p:sp>
    </p:spTree>
    <p:extLst>
      <p:ext uri="{BB962C8B-B14F-4D97-AF65-F5344CB8AC3E}">
        <p14:creationId xmlns:p14="http://schemas.microsoft.com/office/powerpoint/2010/main" val="251798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225835"/>
            <a:ext cx="11300216" cy="5156690"/>
            <a:chOff x="557560" y="1146048"/>
            <a:chExt cx="11300216" cy="515669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5" y="1146048"/>
              <a:ext cx="2840781" cy="4692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10324"/>
              <a:ext cx="10796236" cy="46924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77229" y="1914221"/>
            <a:ext cx="10156898" cy="4004028"/>
          </a:xfrm>
        </p:spPr>
        <p:txBody>
          <a:bodyPr>
            <a:noAutofit/>
          </a:bodyPr>
          <a:lstStyle/>
          <a:p>
            <a:pPr marL="0" indent="0">
              <a:buNone/>
            </a:pPr>
            <a:r>
              <a:rPr lang="en-US" sz="3600" dirty="0">
                <a:latin typeface="Calibri" panose="020F0502020204030204" pitchFamily="34" charset="0"/>
                <a:cs typeface="Calibri" panose="020F0502020204030204" pitchFamily="34" charset="0"/>
              </a:rPr>
              <a:t>and Ahab went to meet Elijah.</a:t>
            </a:r>
          </a:p>
          <a:p>
            <a:pPr marL="0" indent="0">
              <a:buNone/>
            </a:pPr>
            <a:r>
              <a:rPr lang="en-US" sz="3600" b="1" dirty="0">
                <a:latin typeface="Calibri" panose="020F0502020204030204" pitchFamily="34" charset="0"/>
                <a:cs typeface="Calibri" panose="020F0502020204030204" pitchFamily="34" charset="0"/>
              </a:rPr>
              <a:t>17</a:t>
            </a:r>
            <a:r>
              <a:rPr lang="en-US" sz="3600" dirty="0">
                <a:latin typeface="Calibri" panose="020F0502020204030204" pitchFamily="34" charset="0"/>
                <a:cs typeface="Calibri" panose="020F0502020204030204" pitchFamily="34" charset="0"/>
              </a:rPr>
              <a:t> When he saw Elijah, he said to him, “Is that you, you troubler of Israel?” </a:t>
            </a:r>
          </a:p>
          <a:p>
            <a:pPr marL="0" indent="0">
              <a:buNone/>
            </a:pPr>
            <a:r>
              <a:rPr lang="en-US" sz="3600" b="1" dirty="0">
                <a:latin typeface="Calibri" panose="020F0502020204030204" pitchFamily="34" charset="0"/>
                <a:cs typeface="Calibri" panose="020F0502020204030204" pitchFamily="34" charset="0"/>
              </a:rPr>
              <a:t>18</a:t>
            </a:r>
            <a:r>
              <a:rPr lang="en-US" sz="3600" dirty="0">
                <a:latin typeface="Calibri" panose="020F0502020204030204" pitchFamily="34" charset="0"/>
                <a:cs typeface="Calibri" panose="020F0502020204030204" pitchFamily="34" charset="0"/>
              </a:rPr>
              <a:t> “I have not made trouble for Israel,” Elijah replied. “But you and your father’s family have. You have abandoned the Lord’s commands and have followed the Baals.”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5600"/>
            <a:ext cx="6824547" cy="1285875"/>
          </a:xfrm>
        </p:spPr>
        <p:txBody>
          <a:bodyPr>
            <a:normAutofit fontScale="90000"/>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Confronting the Source of Evil </a:t>
            </a:r>
            <a:r>
              <a:rPr lang="en-US" sz="4000" dirty="0">
                <a:solidFill>
                  <a:schemeClr val="bg1"/>
                </a:solidFill>
                <a:latin typeface="Calibri" panose="020F0502020204030204" pitchFamily="34" charset="0"/>
                <a:cs typeface="Calibri" panose="020F0502020204030204" pitchFamily="34" charset="0"/>
              </a:rPr>
              <a:t>(1 Kings 18:16b-18, NIV) </a:t>
            </a:r>
          </a:p>
        </p:txBody>
      </p:sp>
    </p:spTree>
    <p:extLst>
      <p:ext uri="{BB962C8B-B14F-4D97-AF65-F5344CB8AC3E}">
        <p14:creationId xmlns:p14="http://schemas.microsoft.com/office/powerpoint/2010/main" val="3987227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138923"/>
            <a:ext cx="10382089" cy="2636982"/>
          </a:xfrm>
        </p:spPr>
        <p:txBody>
          <a:bodyPr>
            <a:normAutofit fontScale="85000" lnSpcReduction="10000"/>
          </a:bodyPr>
          <a:lstStyle/>
          <a:p>
            <a:pPr marL="0" indent="0">
              <a:buNone/>
            </a:pPr>
            <a:r>
              <a:rPr lang="en-US" sz="4800" dirty="0">
                <a:latin typeface="Calibri" panose="020F0502020204030204" pitchFamily="34" charset="0"/>
                <a:cs typeface="Calibri" panose="020F0502020204030204" pitchFamily="34" charset="0"/>
              </a:rPr>
              <a:t>How would you rate your church’s boldness in biblically confronting sin? To your knowledge, does your church have policies governing the public or private discipline of leaders or members who commit known sin? </a:t>
            </a:r>
          </a:p>
        </p:txBody>
      </p:sp>
    </p:spTree>
    <p:extLst>
      <p:ext uri="{BB962C8B-B14F-4D97-AF65-F5344CB8AC3E}">
        <p14:creationId xmlns:p14="http://schemas.microsoft.com/office/powerpoint/2010/main" val="4217981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709960" y="1920774"/>
            <a:ext cx="10307445" cy="4430166"/>
          </a:xfrm>
        </p:spPr>
        <p:txBody>
          <a:bodyPr>
            <a:noAutofit/>
          </a:bodyPr>
          <a:lstStyle/>
          <a:p>
            <a:r>
              <a:rPr lang="en-US" sz="3400" dirty="0">
                <a:latin typeface="Calibri" panose="020F0502020204030204" pitchFamily="34" charset="0"/>
                <a:cs typeface="Calibri" panose="020F0502020204030204" pitchFamily="34" charset="0"/>
              </a:rPr>
              <a:t> Where can you find hope in the midst of oppression? Isaiah’s description of the Suffering Servant in Isaiah 53:4-11 reminds us of the ultimate source of hope as we celebrate Resurrection Sunday next week.</a:t>
            </a:r>
          </a:p>
          <a:p>
            <a:r>
              <a:rPr lang="en-US" sz="3400" dirty="0">
                <a:latin typeface="Calibri" panose="020F0502020204030204" pitchFamily="34" charset="0"/>
                <a:cs typeface="Calibri" panose="020F0502020204030204" pitchFamily="34" charset="0"/>
              </a:rPr>
              <a:t>The lesson topic for Sunday, April 4, 2021, is “Finding Hope in the Midst of Oppression.” The Devotional Reading is Philippians 2:1-11, the Background Scriptures are Isaiah 52:13–53:12; Luke 24:1-35, and the Printed Text is Isaiah 53:4-11.</a:t>
            </a:r>
          </a:p>
        </p:txBody>
      </p:sp>
    </p:spTree>
    <p:extLst>
      <p:ext uri="{BB962C8B-B14F-4D97-AF65-F5344CB8AC3E}">
        <p14:creationId xmlns:p14="http://schemas.microsoft.com/office/powerpoint/2010/main" val="278419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167307" y="2017564"/>
            <a:ext cx="9160874" cy="3688070"/>
          </a:xfrm>
        </p:spPr>
        <p:txBody>
          <a:bodyPr>
            <a:normAutofit/>
          </a:bodyPr>
          <a:lstStyle/>
          <a:p>
            <a:pPr marL="0" indent="0">
              <a:buNone/>
            </a:pPr>
            <a:r>
              <a:rPr lang="en-US" sz="4800" dirty="0">
                <a:latin typeface="Calibri" panose="020F0502020204030204" pitchFamily="34" charset="0"/>
                <a:cs typeface="Calibri" panose="020F0502020204030204" pitchFamily="34" charset="0"/>
              </a:rPr>
              <a:t>Dear God, we pray for boldness and compassion to reach out and challenge those around us to live faithfully for You. In Jesus’ name we pray. Amen. </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1205</TotalTime>
  <Words>1127</Words>
  <Application>Microsoft Macintosh PowerPoint</Application>
  <PresentationFormat>Widescreen</PresentationFormat>
  <Paragraphs>58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PowerPoint Presentation</vt:lpstr>
      <vt:lpstr>SPRING QUARTER THEME:  “Prophets Faithful to God’s Covenant”  UNIT III:  “Faithful Prophets”</vt:lpstr>
      <vt:lpstr>LESSON 4: March 28, 2021</vt:lpstr>
      <vt:lpstr>Devotional Reading: Luke 19:28-39  Background Scriptures: 1 Kings 18–19; Matthew 17:1-13  Print Passage: 1 Kings 18:5-18</vt:lpstr>
      <vt:lpstr>KEY VERSE:</vt:lpstr>
      <vt:lpstr>LESSON AIMS:</vt:lpstr>
      <vt:lpstr>KEY TERMS:</vt:lpstr>
      <vt:lpstr>KEY TERMS:</vt:lpstr>
      <vt:lpstr>INTRODUCTION</vt:lpstr>
      <vt:lpstr>BIBLICAL CONTEXT</vt:lpstr>
      <vt:lpstr> ANALYSIS OF THE BIBLICAL TEXT  (Lesson Outline) </vt:lpstr>
      <vt:lpstr>A Futile Search (1 Kings 18:5-6, NIV) </vt:lpstr>
      <vt:lpstr>What Do You Think? </vt:lpstr>
      <vt:lpstr>Fearing the Wrong Authority (1 Kings 18:7-16a, NIV)</vt:lpstr>
      <vt:lpstr>Fearing the Wrong Authority (1 Kings 18:7-16a, NIV)</vt:lpstr>
      <vt:lpstr>Fearing the Wrong Authority (1 Kings 18:7-16a, NIV)</vt:lpstr>
      <vt:lpstr>Fearing the Wrong Authority (1 Kings 18:7-16a, NIV)</vt:lpstr>
      <vt:lpstr>What Do You Think? </vt:lpstr>
      <vt:lpstr>Confronting the Source of Evil (1 Kings 18:16b-18, NIV) </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53</cp:revision>
  <dcterms:created xsi:type="dcterms:W3CDTF">2020-10-13T22:27:56Z</dcterms:created>
  <dcterms:modified xsi:type="dcterms:W3CDTF">2021-02-26T21:57:50Z</dcterms:modified>
</cp:coreProperties>
</file>