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2" r:id="rId2"/>
    <p:sldId id="257" r:id="rId3"/>
    <p:sldId id="259" r:id="rId4"/>
    <p:sldId id="260" r:id="rId5"/>
    <p:sldId id="261" r:id="rId6"/>
    <p:sldId id="264" r:id="rId7"/>
    <p:sldId id="283" r:id="rId8"/>
    <p:sldId id="267" r:id="rId9"/>
    <p:sldId id="269" r:id="rId10"/>
    <p:sldId id="270" r:id="rId11"/>
    <p:sldId id="266" r:id="rId12"/>
    <p:sldId id="284" r:id="rId13"/>
    <p:sldId id="268" r:id="rId14"/>
    <p:sldId id="275" r:id="rId15"/>
    <p:sldId id="271" r:id="rId16"/>
    <p:sldId id="285" r:id="rId17"/>
    <p:sldId id="276" r:id="rId18"/>
    <p:sldId id="286" r:id="rId19"/>
    <p:sldId id="288" r:id="rId20"/>
    <p:sldId id="278" r:id="rId21"/>
    <p:sldId id="280"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4E97"/>
    <a:srgbClr val="FFD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p:restoredTop sz="95385"/>
  </p:normalViewPr>
  <p:slideViewPr>
    <p:cSldViewPr snapToGrid="0" snapToObjects="1">
      <p:cViewPr varScale="1">
        <p:scale>
          <a:sx n="56" d="100"/>
          <a:sy n="56" d="100"/>
        </p:scale>
        <p:origin x="200" y="9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06-64F6-5444-B5A6-F321D5FA0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D262C5-59B5-B845-91C9-F038EE44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5BE91C-893A-BB4D-9C26-15F096172E2B}"/>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5" name="Footer Placeholder 4">
            <a:extLst>
              <a:ext uri="{FF2B5EF4-FFF2-40B4-BE49-F238E27FC236}">
                <a16:creationId xmlns:a16="http://schemas.microsoft.com/office/drawing/2014/main" id="{0769868C-4880-1147-8E3B-48ED2B948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F1915-A8C6-8A46-A7E9-4AE3DAD51503}"/>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41084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E6CF-C6B3-3D42-AD07-E27C2BA5A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1F122-2CE6-FD43-8577-A86AE602A3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23DD-44DA-6B47-828B-C4B2D4ED3AC1}"/>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5" name="Footer Placeholder 4">
            <a:extLst>
              <a:ext uri="{FF2B5EF4-FFF2-40B4-BE49-F238E27FC236}">
                <a16:creationId xmlns:a16="http://schemas.microsoft.com/office/drawing/2014/main" id="{84316802-11FC-384B-BD62-4DB15F5C1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4146-0B4C-144D-B067-7E2DF25910A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5098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4E9-C0E9-7D40-881D-18BE4B325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369020-604E-FC4F-8DB6-17CEF2FA6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2A4627-2E7E-DC44-8EA0-CCAB84C3D1C7}"/>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5" name="Footer Placeholder 4">
            <a:extLst>
              <a:ext uri="{FF2B5EF4-FFF2-40B4-BE49-F238E27FC236}">
                <a16:creationId xmlns:a16="http://schemas.microsoft.com/office/drawing/2014/main" id="{96D4F798-1366-EB44-8265-65F4CAA7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0ECD-394C-DC45-8745-DB795ACA2810}"/>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72080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C58C-3280-1B41-9118-9F5998A6CB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31450-B956-554D-B667-BE901F88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ED949-82F3-8B4D-859E-EBD647491B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84559-FB6C-9446-B9C0-BF678979A8BE}"/>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6" name="Footer Placeholder 5">
            <a:extLst>
              <a:ext uri="{FF2B5EF4-FFF2-40B4-BE49-F238E27FC236}">
                <a16:creationId xmlns:a16="http://schemas.microsoft.com/office/drawing/2014/main" id="{A8C802DF-470D-7948-B0B2-2C73112E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419-D04F-574E-8DCD-F7749A6376CB}"/>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513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2CC9-88FA-FD40-A96D-FC979975DA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FA5F42-7B03-824E-B2FD-E0B08F20EF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F8072-2798-A643-B7FE-1AA41643C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C158D-E797-BE4C-9773-A1CCBF7B65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0B228F-61DA-E242-B0EB-95660B8A3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017D9-D9F0-C34D-9A39-7A83AFCAA1C6}"/>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8" name="Footer Placeholder 7">
            <a:extLst>
              <a:ext uri="{FF2B5EF4-FFF2-40B4-BE49-F238E27FC236}">
                <a16:creationId xmlns:a16="http://schemas.microsoft.com/office/drawing/2014/main" id="{B077FA6E-A918-A24D-87EB-D10F3E0759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F1A0F-BEC7-D74B-AB75-15D5AF011984}"/>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294226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32E1-A0B3-A647-AE98-788867D7F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72DA23-E393-ED4A-92E9-6E2E314A0CE7}"/>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4" name="Footer Placeholder 3">
            <a:extLst>
              <a:ext uri="{FF2B5EF4-FFF2-40B4-BE49-F238E27FC236}">
                <a16:creationId xmlns:a16="http://schemas.microsoft.com/office/drawing/2014/main" id="{BF00A4B5-E87B-6941-9141-9045405DB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863B27-329E-7D48-A2B0-B50A8295539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412821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343B0-1FC7-EF45-B610-B1CF0D451C85}"/>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3" name="Footer Placeholder 2">
            <a:extLst>
              <a:ext uri="{FF2B5EF4-FFF2-40B4-BE49-F238E27FC236}">
                <a16:creationId xmlns:a16="http://schemas.microsoft.com/office/drawing/2014/main" id="{2B4E9C41-A2A6-E147-AEDB-2E7D56F83D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AB60C-FD97-1749-960C-E4BB904145B9}"/>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11976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FB38-99C0-9C4B-BAB9-9826E8541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9C407F-B119-8647-91B2-017FA0E57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9C6CFB-A74F-C247-AE4D-D5F1B931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48A84-1DE2-EE40-A948-6186B020A0E9}"/>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6" name="Footer Placeholder 5">
            <a:extLst>
              <a:ext uri="{FF2B5EF4-FFF2-40B4-BE49-F238E27FC236}">
                <a16:creationId xmlns:a16="http://schemas.microsoft.com/office/drawing/2014/main" id="{8D788049-BE8D-A346-8BE8-1EF3D937A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13600C-5779-7647-A33F-BA5911115B2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8902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8D5-A55A-C847-9D3D-0C202B4B5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15D191-DD04-5043-A11D-98000841F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2CDA6-2820-DE46-9600-A03E775E5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0EA1D-A4EC-0044-996B-9ED1B65399BC}"/>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6" name="Footer Placeholder 5">
            <a:extLst>
              <a:ext uri="{FF2B5EF4-FFF2-40B4-BE49-F238E27FC236}">
                <a16:creationId xmlns:a16="http://schemas.microsoft.com/office/drawing/2014/main" id="{91567786-B320-864C-83A3-BCBABAC1F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56502D-5C5D-3D40-8264-CF2AE6BA7716}"/>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86009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52007-4598-C24D-B697-7BCB6502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0EE3E-7719-FF47-8BA0-57A378BA1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BF911-1000-0D4C-8CB1-1C99BE71E69E}"/>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5" name="Footer Placeholder 4">
            <a:extLst>
              <a:ext uri="{FF2B5EF4-FFF2-40B4-BE49-F238E27FC236}">
                <a16:creationId xmlns:a16="http://schemas.microsoft.com/office/drawing/2014/main" id="{D902605D-B6C5-C94B-A885-95E8F5513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0529F-7D60-4243-AC93-BEAC8084B71A}"/>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329188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89609-C26B-3940-B74A-5489B42D5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41DC34-3478-A14B-B057-5E46389BA5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9526D3-5716-8B4C-B50E-806EBFC7FBAD}"/>
              </a:ext>
            </a:extLst>
          </p:cNvPr>
          <p:cNvSpPr>
            <a:spLocks noGrp="1"/>
          </p:cNvSpPr>
          <p:nvPr>
            <p:ph type="dt" sz="half" idx="10"/>
          </p:nvPr>
        </p:nvSpPr>
        <p:spPr/>
        <p:txBody>
          <a:bodyPr/>
          <a:lstStyle/>
          <a:p>
            <a:fld id="{B89EA804-A15E-7640-8EE7-61DCA8732612}" type="datetimeFigureOut">
              <a:rPr lang="en-US" smtClean="0"/>
              <a:t>3/26/21</a:t>
            </a:fld>
            <a:endParaRPr lang="en-US"/>
          </a:p>
        </p:txBody>
      </p:sp>
      <p:sp>
        <p:nvSpPr>
          <p:cNvPr id="5" name="Footer Placeholder 4">
            <a:extLst>
              <a:ext uri="{FF2B5EF4-FFF2-40B4-BE49-F238E27FC236}">
                <a16:creationId xmlns:a16="http://schemas.microsoft.com/office/drawing/2014/main" id="{1FC51D78-7635-BF41-A0E8-FA6842623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8E8E7-D908-F94A-BABF-C13197AC503C}"/>
              </a:ext>
            </a:extLst>
          </p:cNvPr>
          <p:cNvSpPr>
            <a:spLocks noGrp="1"/>
          </p:cNvSpPr>
          <p:nvPr>
            <p:ph type="sldNum" sz="quarter" idx="12"/>
          </p:nvPr>
        </p:nvSpPr>
        <p:spPr/>
        <p:txBody>
          <a:bodyPr/>
          <a:lstStyle/>
          <a:p>
            <a:fld id="{D8580C00-3EC7-8E4A-BDDE-39ACB3312068}" type="slidenum">
              <a:rPr lang="en-US" smtClean="0"/>
              <a:t>‹#›</a:t>
            </a:fld>
            <a:endParaRPr lang="en-US"/>
          </a:p>
        </p:txBody>
      </p:sp>
    </p:spTree>
    <p:extLst>
      <p:ext uri="{BB962C8B-B14F-4D97-AF65-F5344CB8AC3E}">
        <p14:creationId xmlns:p14="http://schemas.microsoft.com/office/powerpoint/2010/main" val="17426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4E9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77DA36-207C-474F-8D50-1A9DEA87D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3339CB-27DC-E840-BF9F-3892056A1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298BE-22FE-3A4D-A148-817F38E41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EA804-A15E-7640-8EE7-61DCA8732612}" type="datetimeFigureOut">
              <a:rPr lang="en-US" smtClean="0"/>
              <a:t>3/26/21</a:t>
            </a:fld>
            <a:endParaRPr lang="en-US"/>
          </a:p>
        </p:txBody>
      </p:sp>
      <p:sp>
        <p:nvSpPr>
          <p:cNvPr id="5" name="Footer Placeholder 4">
            <a:extLst>
              <a:ext uri="{FF2B5EF4-FFF2-40B4-BE49-F238E27FC236}">
                <a16:creationId xmlns:a16="http://schemas.microsoft.com/office/drawing/2014/main" id="{EF3A19B8-715F-7A48-B805-8141215F2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0A76F-66E7-9F4C-AE13-F01C753014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80C00-3EC7-8E4A-BDDE-39ACB3312068}" type="slidenum">
              <a:rPr lang="en-US" smtClean="0"/>
              <a:t>‹#›</a:t>
            </a:fld>
            <a:endParaRPr lang="en-US"/>
          </a:p>
        </p:txBody>
      </p:sp>
    </p:spTree>
    <p:extLst>
      <p:ext uri="{BB962C8B-B14F-4D97-AF65-F5344CB8AC3E}">
        <p14:creationId xmlns:p14="http://schemas.microsoft.com/office/powerpoint/2010/main" val="1354349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1814107" y="1403690"/>
            <a:ext cx="4364069" cy="4773273"/>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2" cy="4773273"/>
          </a:xfrm>
          <a:prstGeom prst="rect">
            <a:avLst/>
          </a:prstGeom>
          <a:solidFill>
            <a:srgbClr val="074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1" cy="4572000"/>
          </a:xfrm>
          <a:prstGeom prst="rect">
            <a:avLst/>
          </a:prstGeom>
          <a:solidFill>
            <a:srgbClr val="074E97"/>
          </a:solidFill>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503" y="1460842"/>
            <a:ext cx="4088450" cy="3389388"/>
          </a:xfrm>
          <a:prstGeom prst="rect">
            <a:avLst/>
          </a:prstGeom>
        </p:spPr>
      </p:pic>
      <p:sp>
        <p:nvSpPr>
          <p:cNvPr id="7" name="Rectangle 6"/>
          <p:cNvSpPr/>
          <p:nvPr/>
        </p:nvSpPr>
        <p:spPr>
          <a:xfrm>
            <a:off x="6572625" y="3120686"/>
            <a:ext cx="4935434"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FAITH PATHWAY </a:t>
            </a:r>
            <a:r>
              <a:rPr lang="en" sz="3200" b="1" dirty="0">
                <a:solidFill>
                  <a:schemeClr val="bg1"/>
                </a:solidFill>
                <a:latin typeface="Arial" panose="020B0604020202020204" pitchFamily="34" charset="0"/>
                <a:cs typeface="Arial" panose="020B0604020202020204" pitchFamily="34" charset="0"/>
              </a:rPr>
              <a:t>SPRING QUARTER</a:t>
            </a:r>
            <a:r>
              <a:rPr lang="en-US" sz="3200" b="1" dirty="0">
                <a:solidFill>
                  <a:schemeClr val="bg1"/>
                </a:solidFill>
                <a:latin typeface="Arial" panose="020B0604020202020204" pitchFamily="34" charset="0"/>
                <a:cs typeface="Arial" panose="020B0604020202020204" pitchFamily="34" charset="0"/>
              </a:rPr>
              <a:t> 2021</a:t>
            </a:r>
          </a:p>
          <a:p>
            <a:pPr algn="ctr"/>
            <a:r>
              <a:rPr lang="en-US" sz="3200" b="1" dirty="0">
                <a:solidFill>
                  <a:schemeClr val="bg1"/>
                </a:solidFill>
                <a:latin typeface="Arial" panose="020B0604020202020204" pitchFamily="34" charset="0"/>
                <a:cs typeface="Arial" panose="020B0604020202020204" pitchFamily="34" charset="0"/>
              </a:rPr>
              <a:t>UNIT II</a:t>
            </a:r>
            <a:endParaRPr lang="en-US" sz="3200" dirty="0">
              <a:solidFill>
                <a:schemeClr val="bg1"/>
              </a:solidFill>
            </a:endParaRPr>
          </a:p>
        </p:txBody>
      </p:sp>
    </p:spTree>
    <p:extLst>
      <p:ext uri="{BB962C8B-B14F-4D97-AF65-F5344CB8AC3E}">
        <p14:creationId xmlns:p14="http://schemas.microsoft.com/office/powerpoint/2010/main" val="102580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20310" y="895609"/>
            <a:ext cx="10228018" cy="5316932"/>
            <a:chOff x="1154122" y="895609"/>
            <a:chExt cx="10228018" cy="5316932"/>
          </a:xfrm>
        </p:grpSpPr>
        <p:sp>
          <p:nvSpPr>
            <p:cNvPr id="4" name="Rectangle 3">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flipH="1">
              <a:off x="1656222" y="1608665"/>
              <a:ext cx="8692037" cy="4603876"/>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flipH="1">
              <a:off x="1154122" y="895609"/>
              <a:ext cx="9684863" cy="4461413"/>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flipH="1">
              <a:off x="2182073" y="1388060"/>
              <a:ext cx="9200067" cy="4327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A3D58C2-DAC6-AE4B-ADD7-060CE97C39BB}"/>
              </a:ext>
            </a:extLst>
          </p:cNvPr>
          <p:cNvSpPr>
            <a:spLocks noGrp="1"/>
          </p:cNvSpPr>
          <p:nvPr>
            <p:ph type="title"/>
          </p:nvPr>
        </p:nvSpPr>
        <p:spPr>
          <a:xfrm>
            <a:off x="2341757" y="1962613"/>
            <a:ext cx="8664715" cy="3306861"/>
          </a:xfrm>
          <a:ln>
            <a:noFill/>
          </a:ln>
        </p:spPr>
        <p:txBody>
          <a:bodyPr>
            <a:normAutofit fontScale="90000"/>
          </a:bodyPr>
          <a:lstStyle/>
          <a:p>
            <a:pPr algn="ctr"/>
            <a:r>
              <a:rPr lang="en" b="1" dirty="0">
                <a:solidFill>
                  <a:srgbClr val="074E97"/>
                </a:solidFill>
                <a:latin typeface="Arial" panose="020B0604020202020204" pitchFamily="34" charset="0"/>
                <a:cs typeface="Arial" panose="020B0604020202020204" pitchFamily="34" charset="0"/>
              </a:rPr>
              <a:t>SPRING QUARTER THEME: </a:t>
            </a:r>
            <a:br>
              <a:rPr lang="en" b="1" dirty="0">
                <a:solidFill>
                  <a:srgbClr val="074E97"/>
                </a:solidFill>
                <a:latin typeface="Arial" panose="020B0604020202020204" pitchFamily="34" charset="0"/>
                <a:cs typeface="Arial" panose="020B0604020202020204" pitchFamily="34" charset="0"/>
              </a:rPr>
            </a:br>
            <a:r>
              <a:rPr lang="en-US" sz="5400" dirty="0">
                <a:solidFill>
                  <a:srgbClr val="074E97"/>
                </a:solidFill>
                <a:latin typeface="Calibri" panose="020F0502020204030204" pitchFamily="34" charset="0"/>
                <a:cs typeface="Calibri" panose="020F0502020204030204" pitchFamily="34" charset="0"/>
              </a:rPr>
              <a:t>“Prophets Faithful to God’s Covenant</a:t>
            </a:r>
            <a:r>
              <a:rPr lang="en" sz="5400" dirty="0">
                <a:solidFill>
                  <a:srgbClr val="074E97"/>
                </a:solidFill>
                <a:latin typeface="Calibri" panose="020F0502020204030204" pitchFamily="34" charset="0"/>
                <a:cs typeface="Calibri" panose="020F0502020204030204" pitchFamily="34" charset="0"/>
              </a:rPr>
              <a:t>”</a:t>
            </a:r>
            <a:br>
              <a:rPr lang="en" dirty="0">
                <a:solidFill>
                  <a:srgbClr val="074E97"/>
                </a:solidFill>
                <a:latin typeface="Arial" panose="020B0604020202020204" pitchFamily="34" charset="0"/>
                <a:cs typeface="Arial" panose="020B0604020202020204" pitchFamily="34" charset="0"/>
              </a:rPr>
            </a:br>
            <a:br>
              <a:rPr lang="en" dirty="0">
                <a:solidFill>
                  <a:srgbClr val="074E97"/>
                </a:solidFill>
                <a:latin typeface="Arial" panose="020B0604020202020204" pitchFamily="34" charset="0"/>
                <a:cs typeface="Arial" panose="020B0604020202020204" pitchFamily="34" charset="0"/>
              </a:rPr>
            </a:br>
            <a:r>
              <a:rPr lang="en" b="1" dirty="0">
                <a:solidFill>
                  <a:srgbClr val="074E97"/>
                </a:solidFill>
                <a:latin typeface="Arial" panose="020B0604020202020204" pitchFamily="34" charset="0"/>
                <a:cs typeface="Arial" panose="020B0604020202020204" pitchFamily="34" charset="0"/>
              </a:rPr>
              <a:t>UNIT </a:t>
            </a:r>
            <a:r>
              <a:rPr lang="en-US" b="1" dirty="0">
                <a:solidFill>
                  <a:srgbClr val="074E97"/>
                </a:solidFill>
                <a:latin typeface="Arial" panose="020B0604020202020204" pitchFamily="34" charset="0"/>
                <a:cs typeface="Arial" panose="020B0604020202020204" pitchFamily="34" charset="0"/>
              </a:rPr>
              <a:t>II</a:t>
            </a:r>
            <a:r>
              <a:rPr lang="en" b="1" dirty="0">
                <a:solidFill>
                  <a:srgbClr val="074E97"/>
                </a:solidFill>
                <a:latin typeface="Arial" panose="020B0604020202020204" pitchFamily="34" charset="0"/>
                <a:cs typeface="Arial" panose="020B0604020202020204" pitchFamily="34" charset="0"/>
              </a:rPr>
              <a:t>: </a:t>
            </a:r>
            <a:br>
              <a:rPr lang="en" b="1" dirty="0">
                <a:solidFill>
                  <a:srgbClr val="074E97"/>
                </a:solidFill>
                <a:latin typeface="Arial" panose="020B0604020202020204" pitchFamily="34" charset="0"/>
                <a:cs typeface="Arial" panose="020B0604020202020204" pitchFamily="34" charset="0"/>
              </a:rPr>
            </a:br>
            <a:r>
              <a:rPr lang="en" b="1" dirty="0">
                <a:solidFill>
                  <a:srgbClr val="074E97"/>
                </a:solidFill>
                <a:latin typeface="Calibri" panose="020F0502020204030204" pitchFamily="34" charset="0"/>
                <a:cs typeface="Calibri" panose="020F0502020204030204" pitchFamily="34" charset="0"/>
              </a:rPr>
              <a:t>“</a:t>
            </a:r>
            <a:r>
              <a:rPr lang="en-US" sz="5400" dirty="0">
                <a:solidFill>
                  <a:srgbClr val="074E97"/>
                </a:solidFill>
                <a:latin typeface="Calibri" panose="020F0502020204030204" pitchFamily="34" charset="0"/>
                <a:cs typeface="Calibri" panose="020F0502020204030204" pitchFamily="34" charset="0"/>
              </a:rPr>
              <a:t>Prophets of Restoration</a:t>
            </a:r>
            <a:r>
              <a:rPr lang="en" sz="5400" dirty="0">
                <a:solidFill>
                  <a:srgbClr val="074E97"/>
                </a:solidFill>
                <a:latin typeface="Calibri" panose="020F0502020204030204" pitchFamily="34" charset="0"/>
                <a:cs typeface="Calibri" panose="020F0502020204030204" pitchFamily="34" charset="0"/>
              </a:rPr>
              <a:t>”</a:t>
            </a:r>
            <a:endParaRPr lang="en-US" sz="5400" dirty="0">
              <a:solidFill>
                <a:srgbClr val="074E9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92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4" y="1923433"/>
            <a:ext cx="4921723" cy="340760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408663"/>
            <a:ext cx="10796236" cy="3407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B60141-2182-F843-A676-5FEDB43FC5A1}"/>
              </a:ext>
            </a:extLst>
          </p:cNvPr>
          <p:cNvSpPr>
            <a:spLocks noGrp="1"/>
          </p:cNvSpPr>
          <p:nvPr>
            <p:ph type="title"/>
          </p:nvPr>
        </p:nvSpPr>
        <p:spPr/>
        <p:txBody>
          <a:bodyPr>
            <a:normAutofit/>
          </a:bodyPr>
          <a:lstStyle/>
          <a:p>
            <a:r>
              <a:rPr lang="en-US" sz="5400" dirty="0">
                <a:solidFill>
                  <a:schemeClr val="bg1"/>
                </a:solidFill>
                <a:latin typeface="Calibri" panose="020F0502020204030204" pitchFamily="34" charset="0"/>
                <a:cs typeface="Calibri" panose="020F0502020204030204" pitchFamily="34" charset="0"/>
              </a:rPr>
              <a:t>LESSON 5: Sunday, April 4, 2021</a:t>
            </a:r>
          </a:p>
        </p:txBody>
      </p:sp>
      <p:sp>
        <p:nvSpPr>
          <p:cNvPr id="3" name="Content Placeholder 2">
            <a:extLst>
              <a:ext uri="{FF2B5EF4-FFF2-40B4-BE49-F238E27FC236}">
                <a16:creationId xmlns:a16="http://schemas.microsoft.com/office/drawing/2014/main" id="{459213CB-C9AE-9245-BE05-1F1BA9D41FA7}"/>
              </a:ext>
            </a:extLst>
          </p:cNvPr>
          <p:cNvSpPr>
            <a:spLocks noGrp="1"/>
          </p:cNvSpPr>
          <p:nvPr>
            <p:ph idx="1"/>
          </p:nvPr>
        </p:nvSpPr>
        <p:spPr>
          <a:xfrm>
            <a:off x="697882" y="2596606"/>
            <a:ext cx="10520578" cy="3178716"/>
          </a:xfrm>
        </p:spPr>
        <p:txBody>
          <a:bodyPr>
            <a:normAutofit/>
          </a:bodyPr>
          <a:lstStyle/>
          <a:p>
            <a:pPr>
              <a:spcBef>
                <a:spcPts val="0"/>
              </a:spcBef>
            </a:pPr>
            <a:r>
              <a:rPr lang="en-US" sz="4200" b="1" dirty="0">
                <a:solidFill>
                  <a:srgbClr val="074E97"/>
                </a:solidFill>
                <a:latin typeface="Calibri" panose="020F0502020204030204" pitchFamily="34" charset="0"/>
                <a:cs typeface="Calibri" panose="020F0502020204030204" pitchFamily="34" charset="0"/>
              </a:rPr>
              <a:t>Lesson Title: </a:t>
            </a:r>
            <a:r>
              <a:rPr lang="en-US" sz="4200" b="1" dirty="0">
                <a:latin typeface="Calibri" panose="020F0502020204030204" pitchFamily="34" charset="0"/>
                <a:cs typeface="Calibri" panose="020F0502020204030204" pitchFamily="34" charset="0"/>
              </a:rPr>
              <a:t>“</a:t>
            </a:r>
            <a:r>
              <a:rPr lang="en-US" sz="4200" b="1" dirty="0">
                <a:latin typeface="Calibri" panose="020F0502020204030204" pitchFamily="34" charset="0"/>
                <a:ea typeface="Calibri" panose="020F0502020204030204" pitchFamily="34" charset="0"/>
                <a:cs typeface="Calibri" panose="020F0502020204030204" pitchFamily="34" charset="0"/>
              </a:rPr>
              <a:t>Finding Hope in the Midst of Oppression</a:t>
            </a:r>
            <a:r>
              <a:rPr lang="en-US" sz="4200" b="1" dirty="0">
                <a:latin typeface="Calibri" panose="020F0502020204030204" pitchFamily="34" charset="0"/>
                <a:cs typeface="Calibri" panose="020F0502020204030204" pitchFamily="34" charset="0"/>
              </a:rPr>
              <a:t>”</a:t>
            </a:r>
            <a:r>
              <a:rPr lang="en-US" sz="4200" dirty="0">
                <a:latin typeface="Calibri" panose="020F0502020204030204" pitchFamily="34" charset="0"/>
                <a:cs typeface="Calibri" panose="020F0502020204030204" pitchFamily="34" charset="0"/>
              </a:rPr>
              <a:t> (Faith Pathway)</a:t>
            </a:r>
          </a:p>
          <a:p>
            <a:r>
              <a:rPr lang="en-US" sz="4200" b="1" dirty="0">
                <a:solidFill>
                  <a:srgbClr val="074E97"/>
                </a:solidFill>
                <a:latin typeface="Calibri" panose="020F0502020204030204" pitchFamily="34" charset="0"/>
                <a:cs typeface="Calibri" panose="020F0502020204030204" pitchFamily="34" charset="0"/>
              </a:rPr>
              <a:t>Lesson Title: </a:t>
            </a:r>
            <a:r>
              <a:rPr lang="en-US" sz="4200" b="1" dirty="0">
                <a:latin typeface="Calibri" panose="020F0502020204030204" pitchFamily="34" charset="0"/>
                <a:cs typeface="Calibri" panose="020F0502020204030204" pitchFamily="34" charset="0"/>
              </a:rPr>
              <a:t>“The </a:t>
            </a:r>
            <a:r>
              <a:rPr lang="en-US" sz="4200" b="1" dirty="0">
                <a:solidFill>
                  <a:srgbClr val="000000"/>
                </a:solidFill>
                <a:latin typeface="Calibri" panose="020F0502020204030204" pitchFamily="34" charset="0"/>
                <a:ea typeface="Calibri" panose="020F0502020204030204" pitchFamily="34" charset="0"/>
                <a:cs typeface="Calibri" panose="020F0502020204030204" pitchFamily="34" charset="0"/>
              </a:rPr>
              <a:t>Suffering Servant Brings Salvation</a:t>
            </a:r>
            <a:r>
              <a:rPr lang="en-US" sz="4200" b="1" dirty="0">
                <a:latin typeface="Calibri" panose="020F0502020204030204" pitchFamily="34" charset="0"/>
                <a:cs typeface="Calibri" panose="020F0502020204030204" pitchFamily="34" charset="0"/>
              </a:rPr>
              <a:t>”</a:t>
            </a:r>
            <a:r>
              <a:rPr lang="en-US" sz="4200" dirty="0">
                <a:latin typeface="Calibri" panose="020F0502020204030204" pitchFamily="34" charset="0"/>
                <a:cs typeface="Calibri" panose="020F0502020204030204" pitchFamily="34" charset="0"/>
              </a:rPr>
              <a:t> (Townsend Press Sunday School Commentary)</a:t>
            </a:r>
          </a:p>
        </p:txBody>
      </p:sp>
    </p:spTree>
    <p:extLst>
      <p:ext uri="{BB962C8B-B14F-4D97-AF65-F5344CB8AC3E}">
        <p14:creationId xmlns:p14="http://schemas.microsoft.com/office/powerpoint/2010/main" val="2886216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B547387-06EB-1842-91C0-4946AEE6AF20}"/>
              </a:ext>
            </a:extLst>
          </p:cNvPr>
          <p:cNvSpPr>
            <a:spLocks noGrp="1"/>
          </p:cNvSpPr>
          <p:nvPr>
            <p:ph type="title"/>
          </p:nvPr>
        </p:nvSpPr>
        <p:spPr>
          <a:xfrm>
            <a:off x="1254075" y="1009121"/>
            <a:ext cx="6475341" cy="5010392"/>
          </a:xfrm>
        </p:spPr>
        <p:txBody>
          <a:bodyPr>
            <a:noAutofit/>
          </a:bodyPr>
          <a:lstStyle/>
          <a:p>
            <a:pPr algn="ct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Devotional Reading: </a:t>
            </a:r>
            <a:r>
              <a:rPr lang="en-US" sz="4000" dirty="0">
                <a:latin typeface="Calibri" panose="020F0502020204030204" pitchFamily="34" charset="0"/>
                <a:ea typeface="Calibri" panose="020F0502020204030204" pitchFamily="34" charset="0"/>
                <a:cs typeface="Calibri" panose="020F0502020204030204" pitchFamily="34" charset="0"/>
              </a:rPr>
              <a:t>Philippians 2:1-11</a:t>
            </a:r>
            <a:br>
              <a:rPr lang="en-US" sz="4000" dirty="0">
                <a:latin typeface="Calibri" panose="020F0502020204030204" pitchFamily="34" charset="0"/>
                <a:ea typeface="Calibri" panose="020F0502020204030204" pitchFamily="34" charset="0"/>
                <a:cs typeface="Calibri" panose="020F0502020204030204" pitchFamily="34" charset="0"/>
              </a:rPr>
            </a:br>
            <a:br>
              <a:rPr lang="en-US" sz="3000" b="1"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Background Scriptures:</a:t>
            </a:r>
            <a:b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 </a:t>
            </a:r>
            <a:r>
              <a:rPr lang="en-US" sz="4000" dirty="0">
                <a:latin typeface="Calibri" panose="020F0502020204030204" pitchFamily="34" charset="0"/>
                <a:ea typeface="Calibri" panose="020F0502020204030204" pitchFamily="34" charset="0"/>
                <a:cs typeface="Calibri" panose="020F0502020204030204" pitchFamily="34" charset="0"/>
              </a:rPr>
              <a:t>Isaiah 52:13–53:12</a:t>
            </a:r>
            <a:br>
              <a:rPr lang="en-US" sz="4000" dirty="0">
                <a:latin typeface="Calibri" panose="020F0502020204030204" pitchFamily="34" charset="0"/>
                <a:ea typeface="Calibri" panose="020F0502020204030204" pitchFamily="34" charset="0"/>
                <a:cs typeface="Calibri" panose="020F0502020204030204" pitchFamily="34" charset="0"/>
              </a:rPr>
            </a:br>
            <a:r>
              <a:rPr lang="en-US" sz="4000" dirty="0">
                <a:latin typeface="Calibri" panose="020F0502020204030204" pitchFamily="34" charset="0"/>
                <a:ea typeface="Calibri" panose="020F0502020204030204" pitchFamily="34" charset="0"/>
                <a:cs typeface="Calibri" panose="020F0502020204030204" pitchFamily="34" charset="0"/>
              </a:rPr>
              <a:t> Luke 24:1-35</a:t>
            </a:r>
            <a:br>
              <a:rPr lang="en-US" sz="4000" dirty="0">
                <a:latin typeface="Calibri" panose="020F0502020204030204" pitchFamily="34" charset="0"/>
                <a:ea typeface="Calibri" panose="020F0502020204030204" pitchFamily="34" charset="0"/>
                <a:cs typeface="Calibri" panose="020F0502020204030204" pitchFamily="34" charset="0"/>
              </a:rPr>
            </a:br>
            <a:r>
              <a:rPr lang="en-US" sz="3000" dirty="0">
                <a:latin typeface="Calibri" panose="020F0502020204030204" pitchFamily="34" charset="0"/>
                <a:ea typeface="Calibri" panose="020F0502020204030204" pitchFamily="34" charset="0"/>
                <a:cs typeface="Calibri" panose="020F0502020204030204" pitchFamily="34" charset="0"/>
              </a:rPr>
              <a:t> </a:t>
            </a:r>
            <a:br>
              <a:rPr lang="en-US" sz="2000" b="1"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t>Print Passage:</a:t>
            </a:r>
            <a:br>
              <a:rPr lang="en-US" sz="4000" b="1" dirty="0">
                <a:solidFill>
                  <a:srgbClr val="074E97"/>
                </a:solidFill>
                <a:latin typeface="Calibri" panose="020F0502020204030204" pitchFamily="34" charset="0"/>
                <a:ea typeface="Calibri" panose="020F0502020204030204" pitchFamily="34" charset="0"/>
                <a:cs typeface="Calibri" panose="020F0502020204030204" pitchFamily="34" charset="0"/>
              </a:rPr>
            </a:br>
            <a:r>
              <a:rPr lang="en-US" sz="4000" dirty="0">
                <a:latin typeface="Calibri" panose="020F0502020204030204" pitchFamily="34" charset="0"/>
                <a:ea typeface="Calibri" panose="020F0502020204030204" pitchFamily="34" charset="0"/>
                <a:cs typeface="Calibri" panose="020F0502020204030204" pitchFamily="34" charset="0"/>
              </a:rPr>
              <a:t>Isaiah 53:4-11</a:t>
            </a:r>
            <a:endParaRPr lang="en-US" sz="4000" dirty="0">
              <a:latin typeface="Calibri" panose="020F0502020204030204" pitchFamily="34" charset="0"/>
              <a:ea typeface="Calibri"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Tree>
    <p:extLst>
      <p:ext uri="{BB962C8B-B14F-4D97-AF65-F5344CB8AC3E}">
        <p14:creationId xmlns:p14="http://schemas.microsoft.com/office/powerpoint/2010/main" val="179889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972458"/>
            <a:ext cx="11300223" cy="5276968"/>
            <a:chOff x="557560" y="972458"/>
            <a:chExt cx="11300223" cy="5276968"/>
          </a:xfrm>
        </p:grpSpPr>
        <p:sp>
          <p:nvSpPr>
            <p:cNvPr id="4" name="Rectangle 3">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429124" y="972458"/>
              <a:ext cx="7428659"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3C27D9-F260-144D-A29D-A73FD501FCB4}"/>
              </a:ext>
            </a:extLst>
          </p:cNvPr>
          <p:cNvSpPr>
            <a:spLocks noGrp="1"/>
          </p:cNvSpPr>
          <p:nvPr>
            <p:ph type="title"/>
          </p:nvPr>
        </p:nvSpPr>
        <p:spPr/>
        <p:txBody>
          <a:bodyPr>
            <a:normAutofit/>
          </a:bodyPr>
          <a:lstStyle/>
          <a:p>
            <a:r>
              <a:rPr lang="en-US" sz="5400" dirty="0">
                <a:solidFill>
                  <a:schemeClr val="bg1"/>
                </a:solidFill>
                <a:latin typeface="Calibri" charset="0"/>
                <a:ea typeface="Calibri" charset="0"/>
                <a:cs typeface="Calibri" charset="0"/>
              </a:rPr>
              <a:t>KEY VERSE:</a:t>
            </a:r>
          </a:p>
        </p:txBody>
      </p:sp>
      <p:sp>
        <p:nvSpPr>
          <p:cNvPr id="3" name="Content Placeholder 2">
            <a:extLst>
              <a:ext uri="{FF2B5EF4-FFF2-40B4-BE49-F238E27FC236}">
                <a16:creationId xmlns:a16="http://schemas.microsoft.com/office/drawing/2014/main" id="{39ACE7A8-C807-9046-AF28-721CE738093E}"/>
              </a:ext>
            </a:extLst>
          </p:cNvPr>
          <p:cNvSpPr>
            <a:spLocks noGrp="1"/>
          </p:cNvSpPr>
          <p:nvPr>
            <p:ph idx="1"/>
          </p:nvPr>
        </p:nvSpPr>
        <p:spPr>
          <a:xfrm>
            <a:off x="726690" y="1825625"/>
            <a:ext cx="10515600" cy="4351338"/>
          </a:xfrm>
        </p:spPr>
        <p:txBody>
          <a:bodyPr>
            <a:noAutofit/>
          </a:bodyPr>
          <a:lstStyle/>
          <a:p>
            <a:pPr marL="0" marR="0" indent="0">
              <a:lnSpc>
                <a:spcPct val="107000"/>
              </a:lnSpc>
              <a:spcBef>
                <a:spcPts val="0"/>
              </a:spcBef>
              <a:spcAft>
                <a:spcPts val="800"/>
              </a:spcAft>
              <a:buNone/>
            </a:pPr>
            <a:r>
              <a:rPr lang="en-US" sz="3200" dirty="0">
                <a:latin typeface="Calibri" panose="020F0502020204030204" pitchFamily="34" charset="0"/>
                <a:ea typeface="Calibri" panose="020F0502020204030204" pitchFamily="34" charset="0"/>
                <a:cs typeface="Calibri" panose="020F0502020204030204" pitchFamily="34" charset="0"/>
              </a:rPr>
              <a:t>He was wounded for our transgressions, he was bruised for our iniquities: the chastisement of our peace was upon him; and with his stripes we are healed. (Isaiah 53:5, KJV) </a:t>
            </a:r>
          </a:p>
          <a:p>
            <a:pPr marL="0" marR="0" indent="0" algn="ctr">
              <a:lnSpc>
                <a:spcPct val="107000"/>
              </a:lnSpc>
              <a:spcBef>
                <a:spcPts val="0"/>
              </a:spcBef>
              <a:spcAft>
                <a:spcPts val="800"/>
              </a:spcAft>
              <a:buNone/>
            </a:pPr>
            <a:r>
              <a:rPr lang="en-US" sz="3200" b="1" dirty="0">
                <a:latin typeface="Calibri" panose="020F0502020204030204" pitchFamily="34" charset="0"/>
                <a:ea typeface="Calibri" panose="020F0502020204030204" pitchFamily="34" charset="0"/>
                <a:cs typeface="Calibri" panose="020F0502020204030204" pitchFamily="34" charset="0"/>
              </a:rPr>
              <a:t>. . . . .</a:t>
            </a:r>
          </a:p>
          <a:p>
            <a:pPr marL="0" marR="0" indent="0">
              <a:lnSpc>
                <a:spcPct val="107000"/>
              </a:lnSpc>
              <a:spcBef>
                <a:spcPts val="0"/>
              </a:spcBef>
              <a:spcAft>
                <a:spcPts val="800"/>
              </a:spcAft>
              <a:buNone/>
            </a:pPr>
            <a:r>
              <a:rPr lang="en-US" sz="3200" dirty="0">
                <a:latin typeface="Calibri" panose="020F0502020204030204" pitchFamily="34" charset="0"/>
                <a:ea typeface="Calibri" panose="020F0502020204030204" pitchFamily="34" charset="0"/>
                <a:cs typeface="Calibri" panose="020F0502020204030204" pitchFamily="34" charset="0"/>
              </a:rPr>
              <a:t>He was pierced for our transgressions, he was crushed for our iniquities; the punishment that brought us peace was on him, and by his wounds we are healed. (Isaiah 53:5, NIV) </a:t>
            </a:r>
          </a:p>
        </p:txBody>
      </p:sp>
    </p:spTree>
    <p:extLst>
      <p:ext uri="{BB962C8B-B14F-4D97-AF65-F5344CB8AC3E}">
        <p14:creationId xmlns:p14="http://schemas.microsoft.com/office/powerpoint/2010/main" val="1254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850538"/>
            <a:ext cx="11300222" cy="5448662"/>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3B00782-F657-A847-BC91-7663BC59BEDE}"/>
              </a:ext>
            </a:extLst>
          </p:cNvPr>
          <p:cNvSpPr>
            <a:spLocks noGrp="1"/>
          </p:cNvSpPr>
          <p:nvPr>
            <p:ph type="title"/>
          </p:nvPr>
        </p:nvSpPr>
        <p:spPr>
          <a:xfrm>
            <a:off x="557560" y="480650"/>
            <a:ext cx="4269059" cy="942975"/>
          </a:xfrm>
        </p:spPr>
        <p:txBody>
          <a:bodyPr>
            <a:normAutofit/>
          </a:bodyPr>
          <a:lstStyle/>
          <a:p>
            <a:r>
              <a:rPr lang="en-US" sz="5300" b="1" dirty="0">
                <a:solidFill>
                  <a:schemeClr val="bg1"/>
                </a:solidFill>
              </a:rPr>
              <a:t>LESSON AIMS:</a:t>
            </a:r>
            <a:endParaRPr lang="en-US" sz="6600" b="1" dirty="0">
              <a:solidFill>
                <a:schemeClr val="bg1"/>
              </a:solidFill>
            </a:endParaRPr>
          </a:p>
        </p:txBody>
      </p:sp>
      <p:sp>
        <p:nvSpPr>
          <p:cNvPr id="3" name="Content Placeholder 2">
            <a:extLst>
              <a:ext uri="{FF2B5EF4-FFF2-40B4-BE49-F238E27FC236}">
                <a16:creationId xmlns:a16="http://schemas.microsoft.com/office/drawing/2014/main" id="{6AC395DE-64D4-9147-B7F8-594B79EC5844}"/>
              </a:ext>
            </a:extLst>
          </p:cNvPr>
          <p:cNvSpPr>
            <a:spLocks noGrp="1"/>
          </p:cNvSpPr>
          <p:nvPr>
            <p:ph idx="1"/>
          </p:nvPr>
        </p:nvSpPr>
        <p:spPr>
          <a:xfrm>
            <a:off x="716280" y="1595369"/>
            <a:ext cx="10515600" cy="4202166"/>
          </a:xfrm>
        </p:spPr>
        <p:txBody>
          <a:bodyPr>
            <a:noAutofit/>
          </a:bodyPr>
          <a:lstStyle/>
          <a:p>
            <a:pPr marL="0" indent="0">
              <a:buNone/>
            </a:pPr>
            <a:r>
              <a:rPr lang="en-US" sz="3400" dirty="0">
                <a:latin typeface="Calibri" panose="020F0502020204030204" pitchFamily="34" charset="0"/>
                <a:cs typeface="Calibri" panose="020F0502020204030204" pitchFamily="34" charset="0"/>
              </a:rPr>
              <a:t>As a result of experiencing this lesson, you should be able to do these things:</a:t>
            </a:r>
          </a:p>
          <a:p>
            <a:pPr>
              <a:lnSpc>
                <a:spcPct val="107000"/>
              </a:lnSpc>
              <a:spcBef>
                <a:spcPts val="0"/>
              </a:spcBef>
            </a:pPr>
            <a:r>
              <a:rPr lang="en-US" sz="3400" dirty="0">
                <a:latin typeface="Calibri" panose="020F0502020204030204" pitchFamily="34" charset="0"/>
                <a:ea typeface="Calibri" panose="020F0502020204030204" pitchFamily="34" charset="0"/>
                <a:cs typeface="Calibri" panose="020F0502020204030204" pitchFamily="34" charset="0"/>
              </a:rPr>
              <a:t>Identify the connections between the Suffering Servant in Isaiah 52:13–53:12 and the resurrected Christ in Luke 24. </a:t>
            </a:r>
          </a:p>
          <a:p>
            <a:pPr>
              <a:lnSpc>
                <a:spcPct val="107000"/>
              </a:lnSpc>
              <a:spcBef>
                <a:spcPts val="0"/>
              </a:spcBef>
            </a:pPr>
            <a:r>
              <a:rPr lang="en-US" sz="3400" dirty="0">
                <a:latin typeface="Calibri" panose="020F0502020204030204" pitchFamily="34" charset="0"/>
                <a:ea typeface="Calibri" panose="020F0502020204030204" pitchFamily="34" charset="0"/>
                <a:cs typeface="Calibri" panose="020F0502020204030204" pitchFamily="34" charset="0"/>
              </a:rPr>
              <a:t>Affirm the joy of knowing that the Suffering Servant is the resurrected Jesus Christ. </a:t>
            </a:r>
          </a:p>
          <a:p>
            <a:pPr>
              <a:lnSpc>
                <a:spcPct val="107000"/>
              </a:lnSpc>
              <a:spcBef>
                <a:spcPts val="0"/>
              </a:spcBef>
            </a:pPr>
            <a:r>
              <a:rPr lang="en-US" sz="3400" dirty="0">
                <a:latin typeface="Calibri" panose="020F0502020204030204" pitchFamily="34" charset="0"/>
                <a:ea typeface="Calibri" panose="020F0502020204030204" pitchFamily="34" charset="0"/>
                <a:cs typeface="Calibri" panose="020F0502020204030204" pitchFamily="34" charset="0"/>
              </a:rPr>
              <a:t>Share the story of the Suffering Servant, who is the resurrected Jesus Christ.</a:t>
            </a:r>
            <a:endParaRPr lang="en-US" sz="3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553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423745"/>
            <a:ext cx="11300222" cy="5914889"/>
            <a:chOff x="557560" y="423745"/>
            <a:chExt cx="11300222" cy="5914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423745"/>
              <a:ext cx="6349080" cy="5414717"/>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045936"/>
              <a:ext cx="10796236" cy="5292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361437"/>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1262980" y="1525163"/>
            <a:ext cx="9104760" cy="4334243"/>
          </a:xfrm>
        </p:spPr>
        <p:txBody>
          <a:bodyPr>
            <a:noAutofit/>
          </a:bodyPr>
          <a:lstStyle/>
          <a:p>
            <a:r>
              <a:rPr lang="en-US" sz="4400" b="1" dirty="0">
                <a:solidFill>
                  <a:srgbClr val="074E97"/>
                </a:solidFill>
                <a:latin typeface="Calibri" panose="020F0502020204030204" pitchFamily="34" charset="0"/>
                <a:cs typeface="Calibri" panose="020F0502020204030204" pitchFamily="34" charset="0"/>
              </a:rPr>
              <a:t>Afflicted (verse 4)—Hebrew: </a:t>
            </a:r>
            <a:r>
              <a:rPr lang="en-US" sz="4400" b="1" i="1" dirty="0" err="1">
                <a:solidFill>
                  <a:srgbClr val="074E97"/>
                </a:solidFill>
                <a:latin typeface="Calibri" panose="020F0502020204030204" pitchFamily="34" charset="0"/>
                <a:cs typeface="Calibri" panose="020F0502020204030204" pitchFamily="34" charset="0"/>
              </a:rPr>
              <a:t>anah</a:t>
            </a:r>
            <a:r>
              <a:rPr lang="en-US" sz="4400" b="1" i="1" dirty="0">
                <a:solidFill>
                  <a:srgbClr val="074E97"/>
                </a:solidFill>
                <a:latin typeface="Calibri" panose="020F0502020204030204" pitchFamily="34" charset="0"/>
                <a:cs typeface="Calibri" panose="020F0502020204030204" pitchFamily="34" charset="0"/>
              </a:rPr>
              <a:t> </a:t>
            </a:r>
            <a:r>
              <a:rPr lang="en-US" sz="4400" b="1" dirty="0">
                <a:solidFill>
                  <a:srgbClr val="074E97"/>
                </a:solidFill>
                <a:latin typeface="Calibri" panose="020F0502020204030204" pitchFamily="34" charset="0"/>
                <a:cs typeface="Calibri" panose="020F0502020204030204" pitchFamily="34" charset="0"/>
              </a:rPr>
              <a:t>(aw-</a:t>
            </a:r>
            <a:r>
              <a:rPr lang="en-US" sz="4400" b="1" dirty="0" err="1">
                <a:solidFill>
                  <a:srgbClr val="074E97"/>
                </a:solidFill>
                <a:latin typeface="Calibri" panose="020F0502020204030204" pitchFamily="34" charset="0"/>
                <a:cs typeface="Calibri" panose="020F0502020204030204" pitchFamily="34" charset="0"/>
              </a:rPr>
              <a:t>naw</a:t>
            </a:r>
            <a:r>
              <a:rPr lang="en-US" sz="4400"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defile; to be bowed down or afflicted. </a:t>
            </a:r>
            <a:br>
              <a:rPr lang="en-US" sz="4400"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a:p>
            <a:r>
              <a:rPr lang="en-US" sz="4400" b="1" dirty="0">
                <a:solidFill>
                  <a:srgbClr val="074E97"/>
                </a:solidFill>
                <a:latin typeface="Calibri" panose="020F0502020204030204" pitchFamily="34" charset="0"/>
                <a:cs typeface="Calibri" panose="020F0502020204030204" pitchFamily="34" charset="0"/>
              </a:rPr>
              <a:t>Servant (verse 11)—Hebrew: </a:t>
            </a:r>
            <a:r>
              <a:rPr lang="en-US" sz="4400" b="1" i="1" dirty="0" err="1">
                <a:solidFill>
                  <a:srgbClr val="074E97"/>
                </a:solidFill>
                <a:latin typeface="Calibri" panose="020F0502020204030204" pitchFamily="34" charset="0"/>
                <a:cs typeface="Calibri" panose="020F0502020204030204" pitchFamily="34" charset="0"/>
              </a:rPr>
              <a:t>ebed</a:t>
            </a:r>
            <a:r>
              <a:rPr lang="en-US" sz="4400" b="1" dirty="0">
                <a:solidFill>
                  <a:srgbClr val="074E97"/>
                </a:solidFill>
                <a:latin typeface="Calibri" panose="020F0502020204030204" pitchFamily="34" charset="0"/>
                <a:cs typeface="Calibri" panose="020F0502020204030204" pitchFamily="34" charset="0"/>
              </a:rPr>
              <a:t> (eh-bed’): </a:t>
            </a:r>
            <a:r>
              <a:rPr lang="en-US" sz="4400" dirty="0">
                <a:latin typeface="Calibri" panose="020F0502020204030204" pitchFamily="34" charset="0"/>
                <a:cs typeface="Calibri" panose="020F0502020204030204" pitchFamily="34" charset="0"/>
              </a:rPr>
              <a:t>slave; a person who performs duties for others. </a:t>
            </a:r>
          </a:p>
        </p:txBody>
      </p:sp>
    </p:spTree>
    <p:extLst>
      <p:ext uri="{BB962C8B-B14F-4D97-AF65-F5344CB8AC3E}">
        <p14:creationId xmlns:p14="http://schemas.microsoft.com/office/powerpoint/2010/main" val="162148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98880"/>
            <a:ext cx="11300222" cy="4713132"/>
            <a:chOff x="557560" y="1747520"/>
            <a:chExt cx="11300222" cy="4713132"/>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1747520"/>
              <a:ext cx="6349080" cy="4090942"/>
            </a:xfrm>
            <a:prstGeom prst="rect">
              <a:avLst/>
            </a:prstGeom>
            <a:noFill/>
            <a:ln w="889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2336799"/>
              <a:ext cx="10796236" cy="4123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3007BE-7ED2-8147-A3AC-97DF2DDBCA4F}"/>
              </a:ext>
            </a:extLst>
          </p:cNvPr>
          <p:cNvSpPr>
            <a:spLocks noGrp="1"/>
          </p:cNvSpPr>
          <p:nvPr>
            <p:ph type="title"/>
          </p:nvPr>
        </p:nvSpPr>
        <p:spPr>
          <a:xfrm>
            <a:off x="557560" y="1116600"/>
            <a:ext cx="10515600" cy="622191"/>
          </a:xfrm>
        </p:spPr>
        <p:txBody>
          <a:bodyPr>
            <a:noAutofit/>
          </a:bodyPr>
          <a:lstStyle/>
          <a:p>
            <a:r>
              <a:rPr lang="en-US" sz="4800" b="1" dirty="0">
                <a:solidFill>
                  <a:srgbClr val="FFC000"/>
                </a:solidFill>
              </a:rPr>
              <a:t>KEY TERMS:</a:t>
            </a:r>
          </a:p>
        </p:txBody>
      </p:sp>
      <p:sp>
        <p:nvSpPr>
          <p:cNvPr id="3" name="Content Placeholder 2">
            <a:extLst>
              <a:ext uri="{FF2B5EF4-FFF2-40B4-BE49-F238E27FC236}">
                <a16:creationId xmlns:a16="http://schemas.microsoft.com/office/drawing/2014/main" id="{BF8A7B53-1F72-DC4C-AC7B-44F28F150EB5}"/>
              </a:ext>
            </a:extLst>
          </p:cNvPr>
          <p:cNvSpPr>
            <a:spLocks noGrp="1"/>
          </p:cNvSpPr>
          <p:nvPr>
            <p:ph idx="1"/>
          </p:nvPr>
        </p:nvSpPr>
        <p:spPr>
          <a:xfrm>
            <a:off x="984251" y="2328070"/>
            <a:ext cx="10223498" cy="2682240"/>
          </a:xfrm>
        </p:spPr>
        <p:txBody>
          <a:bodyPr>
            <a:noAutofit/>
          </a:bodyPr>
          <a:lstStyle/>
          <a:p>
            <a:r>
              <a:rPr lang="en-US" sz="4400" b="1" dirty="0">
                <a:solidFill>
                  <a:srgbClr val="074E97"/>
                </a:solidFill>
                <a:latin typeface="Calibri" panose="020F0502020204030204" pitchFamily="34" charset="0"/>
                <a:cs typeface="Calibri" panose="020F0502020204030204" pitchFamily="34" charset="0"/>
              </a:rPr>
              <a:t>Sheep (verse 6)—Hebrew: </a:t>
            </a:r>
            <a:r>
              <a:rPr lang="en-US" sz="4400" b="1" i="1" dirty="0" err="1">
                <a:solidFill>
                  <a:srgbClr val="074E97"/>
                </a:solidFill>
                <a:latin typeface="Calibri" panose="020F0502020204030204" pitchFamily="34" charset="0"/>
                <a:cs typeface="Calibri" panose="020F0502020204030204" pitchFamily="34" charset="0"/>
              </a:rPr>
              <a:t>tson</a:t>
            </a:r>
            <a:r>
              <a:rPr lang="en-US" sz="4400" b="1" dirty="0">
                <a:solidFill>
                  <a:srgbClr val="074E97"/>
                </a:solidFill>
                <a:latin typeface="Calibri" panose="020F0502020204030204" pitchFamily="34" charset="0"/>
                <a:cs typeface="Calibri" panose="020F0502020204030204" pitchFamily="34" charset="0"/>
              </a:rPr>
              <a:t> (</a:t>
            </a:r>
            <a:r>
              <a:rPr lang="en-US" sz="4400" b="1" dirty="0" err="1">
                <a:solidFill>
                  <a:srgbClr val="074E97"/>
                </a:solidFill>
                <a:latin typeface="Calibri" panose="020F0502020204030204" pitchFamily="34" charset="0"/>
                <a:cs typeface="Calibri" panose="020F0502020204030204" pitchFamily="34" charset="0"/>
              </a:rPr>
              <a:t>tsone</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small cattle; sheep and goats; flock. </a:t>
            </a:r>
            <a:br>
              <a:rPr lang="en-US" sz="4400"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a:p>
            <a:r>
              <a:rPr lang="en-US" sz="4400" b="1" dirty="0">
                <a:solidFill>
                  <a:srgbClr val="074E97"/>
                </a:solidFill>
                <a:latin typeface="Calibri" panose="020F0502020204030204" pitchFamily="34" charset="0"/>
                <a:cs typeface="Calibri" panose="020F0502020204030204" pitchFamily="34" charset="0"/>
              </a:rPr>
              <a:t>Suffering (verse 4)—Hebrew: </a:t>
            </a:r>
            <a:r>
              <a:rPr lang="en-US" sz="4400" b="1" i="1" dirty="0" err="1">
                <a:solidFill>
                  <a:srgbClr val="074E97"/>
                </a:solidFill>
                <a:latin typeface="Calibri" panose="020F0502020204030204" pitchFamily="34" charset="0"/>
                <a:cs typeface="Calibri" panose="020F0502020204030204" pitchFamily="34" charset="0"/>
              </a:rPr>
              <a:t>makob</a:t>
            </a:r>
            <a:r>
              <a:rPr lang="en-US" sz="4400" b="1" i="1" dirty="0">
                <a:solidFill>
                  <a:srgbClr val="074E97"/>
                </a:solidFill>
                <a:latin typeface="Calibri" panose="020F0502020204030204" pitchFamily="34" charset="0"/>
                <a:cs typeface="Calibri" panose="020F0502020204030204" pitchFamily="34" charset="0"/>
              </a:rPr>
              <a:t> </a:t>
            </a:r>
            <a:r>
              <a:rPr lang="en-US" sz="4400" b="1" dirty="0">
                <a:solidFill>
                  <a:srgbClr val="074E97"/>
                </a:solidFill>
                <a:latin typeface="Calibri" panose="020F0502020204030204" pitchFamily="34" charset="0"/>
                <a:cs typeface="Calibri" panose="020F0502020204030204" pitchFamily="34" charset="0"/>
              </a:rPr>
              <a:t>(</a:t>
            </a:r>
            <a:r>
              <a:rPr lang="en-US" sz="4400" b="1" dirty="0" err="1">
                <a:solidFill>
                  <a:srgbClr val="074E97"/>
                </a:solidFill>
                <a:latin typeface="Calibri" panose="020F0502020204030204" pitchFamily="34" charset="0"/>
                <a:cs typeface="Calibri" panose="020F0502020204030204" pitchFamily="34" charset="0"/>
              </a:rPr>
              <a:t>mak-obe</a:t>
            </a:r>
            <a:r>
              <a:rPr lang="en-US" sz="4400" b="1" dirty="0">
                <a:solidFill>
                  <a:srgbClr val="074E97"/>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pain; “sorrows” (KJV).</a:t>
            </a:r>
          </a:p>
        </p:txBody>
      </p:sp>
    </p:spTree>
    <p:extLst>
      <p:ext uri="{BB962C8B-B14F-4D97-AF65-F5344CB8AC3E}">
        <p14:creationId xmlns:p14="http://schemas.microsoft.com/office/powerpoint/2010/main" val="207904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AF28-5204-DD47-9104-F9BE647D5076}"/>
              </a:ext>
            </a:extLst>
          </p:cNvPr>
          <p:cNvSpPr>
            <a:spLocks noGrp="1"/>
          </p:cNvSpPr>
          <p:nvPr>
            <p:ph type="title"/>
          </p:nvPr>
        </p:nvSpPr>
        <p:spPr>
          <a:xfrm>
            <a:off x="446050" y="570309"/>
            <a:ext cx="4603595" cy="804297"/>
          </a:xfrm>
          <a:solidFill>
            <a:srgbClr val="074E97"/>
          </a:solidFill>
        </p:spPr>
        <p:txBody>
          <a:bodyPr/>
          <a:lstStyle/>
          <a:p>
            <a:r>
              <a:rPr lang="en-US" sz="4800" dirty="0">
                <a:solidFill>
                  <a:schemeClr val="bg1"/>
                </a:solidFill>
                <a:latin typeface="+mn-lt"/>
                <a:ea typeface="Calibri" charset="0"/>
                <a:cs typeface="Calibri" charset="0"/>
              </a:rPr>
              <a:t>INTRODUCTION</a:t>
            </a:r>
          </a:p>
        </p:txBody>
      </p:sp>
      <p:grpSp>
        <p:nvGrpSpPr>
          <p:cNvPr id="4" name="Group 3"/>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826618" y="972458"/>
              <a:ext cx="7031164"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157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9B40-BEBA-9C45-B5A5-8EEECD8228F8}"/>
              </a:ext>
            </a:extLst>
          </p:cNvPr>
          <p:cNvSpPr>
            <a:spLocks noGrp="1"/>
          </p:cNvSpPr>
          <p:nvPr>
            <p:ph type="title"/>
          </p:nvPr>
        </p:nvSpPr>
        <p:spPr>
          <a:xfrm>
            <a:off x="490654" y="515265"/>
            <a:ext cx="4759712" cy="956693"/>
          </a:xfrm>
        </p:spPr>
        <p:txBody>
          <a:bodyPr>
            <a:normAutofit fontScale="90000"/>
          </a:bodyPr>
          <a:lstStyle/>
          <a:p>
            <a:r>
              <a:rPr lang="en-US" sz="4800" b="1" dirty="0">
                <a:solidFill>
                  <a:schemeClr val="bg1"/>
                </a:solidFill>
              </a:rPr>
              <a:t>BIBLICAL CONTEXT</a:t>
            </a:r>
          </a:p>
        </p:txBody>
      </p:sp>
      <p:grpSp>
        <p:nvGrpSpPr>
          <p:cNvPr id="7" name="Group 6"/>
          <p:cNvGrpSpPr/>
          <p:nvPr/>
        </p:nvGrpSpPr>
        <p:grpSpPr>
          <a:xfrm>
            <a:off x="557560" y="972458"/>
            <a:ext cx="11300222" cy="5276968"/>
            <a:chOff x="557560" y="972458"/>
            <a:chExt cx="11300222" cy="5276968"/>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5508702" y="972458"/>
              <a:ext cx="6349080"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47134"/>
              <a:ext cx="10796236" cy="470229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4548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20" cy="4933581"/>
            <a:chOff x="557560" y="1315844"/>
            <a:chExt cx="11300220"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936057" y="1315844"/>
              <a:ext cx="4921723"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365125"/>
            <a:ext cx="11012140" cy="1285875"/>
          </a:xfrm>
        </p:spPr>
        <p:txBody>
          <a:bodyPr>
            <a:normAutofit fontScale="90000"/>
          </a:bodyPr>
          <a:lstStyle/>
          <a:p>
            <a:pPr lvl="0"/>
            <a:br>
              <a:rPr lang="en-US" b="1" dirty="0">
                <a:solidFill>
                  <a:schemeClr val="bg1"/>
                </a:solidFill>
              </a:rPr>
            </a:br>
            <a:r>
              <a:rPr lang="en-US" b="1" dirty="0">
                <a:solidFill>
                  <a:schemeClr val="bg1"/>
                </a:solidFill>
              </a:rPr>
              <a:t>ANALYSIS OF THE BIBLICAL TEXT </a:t>
            </a:r>
            <a:br>
              <a:rPr lang="en-US" b="1" dirty="0">
                <a:solidFill>
                  <a:schemeClr val="bg1"/>
                </a:solidFill>
              </a:rPr>
            </a:br>
            <a:r>
              <a:rPr lang="en-US" b="1" dirty="0">
                <a:solidFill>
                  <a:schemeClr val="bg1"/>
                </a:solidFill>
              </a:rPr>
              <a:t>(Lesson Outline)</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1337525" y="2396745"/>
            <a:ext cx="9452209" cy="3281557"/>
          </a:xfrm>
        </p:spPr>
        <p:txBody>
          <a:bodyPr>
            <a:normAutofit fontScale="92500" lnSpcReduction="20000"/>
          </a:bodyPr>
          <a:lstStyle/>
          <a:p>
            <a:pPr marL="1028700" indent="-1028700">
              <a:buFont typeface="+mj-lt"/>
              <a:buAutoNum type="romanUcPeriod"/>
            </a:pPr>
            <a:r>
              <a:rPr lang="en-US" sz="4800" b="1" dirty="0">
                <a:solidFill>
                  <a:srgbClr val="074E97"/>
                </a:solidFill>
                <a:latin typeface="Calibri" panose="020F0502020204030204" pitchFamily="34" charset="0"/>
                <a:cs typeface="Calibri" panose="020F0502020204030204" pitchFamily="34" charset="0"/>
              </a:rPr>
              <a:t>The Suffering Servant’s Agony </a:t>
            </a:r>
            <a:br>
              <a:rPr lang="en-US" sz="4800" b="1"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(Isaiah 53:4-6) </a:t>
            </a:r>
          </a:p>
          <a:p>
            <a:pPr marL="1028700" indent="-1028700">
              <a:buFont typeface="+mj-lt"/>
              <a:buAutoNum type="romanUcPeriod"/>
            </a:pPr>
            <a:r>
              <a:rPr lang="en-US" sz="4800" b="1" dirty="0">
                <a:solidFill>
                  <a:srgbClr val="074E97"/>
                </a:solidFill>
                <a:latin typeface="Calibri" panose="020F0502020204030204" pitchFamily="34" charset="0"/>
                <a:cs typeface="Calibri" panose="020F0502020204030204" pitchFamily="34" charset="0"/>
              </a:rPr>
              <a:t>The Suffering Servant’s Humiliation</a:t>
            </a:r>
            <a:br>
              <a:rPr lang="en-US" sz="4800" b="1"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(Isaiah 53:7-9) </a:t>
            </a:r>
          </a:p>
          <a:p>
            <a:pPr marL="1028700" indent="-1028700">
              <a:buFont typeface="+mj-lt"/>
              <a:buAutoNum type="romanUcPeriod"/>
            </a:pPr>
            <a:r>
              <a:rPr lang="en-US" sz="4800" b="1" dirty="0">
                <a:solidFill>
                  <a:srgbClr val="074E97"/>
                </a:solidFill>
                <a:latin typeface="Calibri" panose="020F0502020204030204" pitchFamily="34" charset="0"/>
                <a:cs typeface="Calibri" panose="020F0502020204030204" pitchFamily="34" charset="0"/>
              </a:rPr>
              <a:t>The Suffering Servant’s Triumph</a:t>
            </a:r>
            <a:br>
              <a:rPr lang="en-US" sz="4800" b="1"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(Isaiah 53:10-11) </a:t>
            </a:r>
          </a:p>
        </p:txBody>
      </p:sp>
    </p:spTree>
    <p:extLst>
      <p:ext uri="{BB962C8B-B14F-4D97-AF65-F5344CB8AC3E}">
        <p14:creationId xmlns:p14="http://schemas.microsoft.com/office/powerpoint/2010/main" val="419835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315844"/>
            <a:ext cx="11300218" cy="4933581"/>
            <a:chOff x="557560" y="1315844"/>
            <a:chExt cx="11300218" cy="4933581"/>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8475259" y="1315844"/>
              <a:ext cx="3382519" cy="45004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825624"/>
              <a:ext cx="10796236" cy="442380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F50DC9A-DE1B-3445-9235-D130B32D40E2}"/>
              </a:ext>
            </a:extLst>
          </p:cNvPr>
          <p:cNvSpPr>
            <a:spLocks noGrp="1"/>
          </p:cNvSpPr>
          <p:nvPr>
            <p:ph type="title"/>
          </p:nvPr>
        </p:nvSpPr>
        <p:spPr>
          <a:xfrm>
            <a:off x="557560" y="441325"/>
            <a:ext cx="8449962" cy="1285875"/>
          </a:xfrm>
        </p:spPr>
        <p:txBody>
          <a:bodyPr>
            <a:noAutofit/>
          </a:bodyPr>
          <a:lstStyle/>
          <a:p>
            <a:pPr marL="857250" lvl="0" indent="-857250">
              <a:buFont typeface="+mj-lt"/>
              <a:buAutoNum type="romanUcPeriod"/>
            </a:pPr>
            <a:r>
              <a:rPr lang="en-US" b="1" dirty="0">
                <a:solidFill>
                  <a:schemeClr val="bg1"/>
                </a:solidFill>
                <a:latin typeface="Calibri" panose="020F0502020204030204" pitchFamily="34" charset="0"/>
                <a:cs typeface="Calibri" panose="020F0502020204030204" pitchFamily="34" charset="0"/>
              </a:rPr>
              <a:t>The Suffering Servant’s Agony</a:t>
            </a:r>
            <a:br>
              <a:rPr lang="en-US" b="1"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(Isaiah 53:4-6)</a:t>
            </a:r>
          </a:p>
        </p:txBody>
      </p:sp>
      <p:sp>
        <p:nvSpPr>
          <p:cNvPr id="3" name="Content Placeholder 2">
            <a:extLst>
              <a:ext uri="{FF2B5EF4-FFF2-40B4-BE49-F238E27FC236}">
                <a16:creationId xmlns:a16="http://schemas.microsoft.com/office/drawing/2014/main" id="{7981A529-A655-214B-BE92-BA133D0F50C3}"/>
              </a:ext>
            </a:extLst>
          </p:cNvPr>
          <p:cNvSpPr>
            <a:spLocks noGrp="1"/>
          </p:cNvSpPr>
          <p:nvPr>
            <p:ph idx="1"/>
          </p:nvPr>
        </p:nvSpPr>
        <p:spPr>
          <a:xfrm>
            <a:off x="726690" y="2074127"/>
            <a:ext cx="10627106" cy="3916762"/>
          </a:xfrm>
        </p:spPr>
        <p:txBody>
          <a:bodyPr>
            <a:noAutofit/>
          </a:bodyPr>
          <a:lstStyle/>
          <a:p>
            <a:pPr marL="0" indent="0">
              <a:buNone/>
            </a:pPr>
            <a:r>
              <a:rPr lang="en-US" sz="4000" b="1" dirty="0">
                <a:latin typeface="Calibri" panose="020F0502020204030204" pitchFamily="34" charset="0"/>
                <a:cs typeface="Calibri" panose="020F0502020204030204" pitchFamily="34" charset="0"/>
              </a:rPr>
              <a:t>4</a:t>
            </a:r>
            <a:r>
              <a:rPr lang="en-US" sz="4000" dirty="0">
                <a:latin typeface="Calibri" panose="020F0502020204030204" pitchFamily="34" charset="0"/>
                <a:cs typeface="Calibri" panose="020F0502020204030204" pitchFamily="34" charset="0"/>
              </a:rPr>
              <a:t> Surely, he took up our pain and bore our suffering, yet we considered him punished by God, stricken by him, and afﬂicted. </a:t>
            </a:r>
          </a:p>
          <a:p>
            <a:pPr marL="0" indent="0">
              <a:buNone/>
            </a:pPr>
            <a:r>
              <a:rPr lang="en-US" sz="4000" b="1" dirty="0">
                <a:latin typeface="Calibri" panose="020F0502020204030204" pitchFamily="34" charset="0"/>
                <a:cs typeface="Calibri" panose="020F0502020204030204" pitchFamily="34" charset="0"/>
              </a:rPr>
              <a:t>5</a:t>
            </a:r>
            <a:r>
              <a:rPr lang="en-US" sz="4000" dirty="0">
                <a:latin typeface="Calibri" panose="020F0502020204030204" pitchFamily="34" charset="0"/>
                <a:cs typeface="Calibri" panose="020F0502020204030204" pitchFamily="34" charset="0"/>
              </a:rPr>
              <a:t> But he was pierced for our transgressions, he was crushed for our iniquities; the punishment that brought us peace was on him, and by his wounds we are healed. </a:t>
            </a:r>
          </a:p>
        </p:txBody>
      </p:sp>
    </p:spTree>
    <p:extLst>
      <p:ext uri="{BB962C8B-B14F-4D97-AF65-F5344CB8AC3E}">
        <p14:creationId xmlns:p14="http://schemas.microsoft.com/office/powerpoint/2010/main" val="992874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57559" y="1419560"/>
            <a:ext cx="11370583" cy="4574840"/>
            <a:chOff x="557560" y="890780"/>
            <a:chExt cx="11300222" cy="5447854"/>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7366000" y="890780"/>
              <a:ext cx="4491782" cy="494768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390953"/>
              <a:ext cx="10796236" cy="4947681"/>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126F24C9-E512-564B-99FE-748E4327E418}"/>
              </a:ext>
            </a:extLst>
          </p:cNvPr>
          <p:cNvSpPr>
            <a:spLocks noGrp="1"/>
          </p:cNvSpPr>
          <p:nvPr>
            <p:ph idx="1"/>
          </p:nvPr>
        </p:nvSpPr>
        <p:spPr>
          <a:xfrm>
            <a:off x="1219198" y="1890624"/>
            <a:ext cx="9753604" cy="3547816"/>
          </a:xfrm>
        </p:spPr>
        <p:txBody>
          <a:bodyPr>
            <a:noAutofit/>
          </a:bodyPr>
          <a:lstStyle/>
          <a:p>
            <a:pPr marL="0" indent="0">
              <a:buNone/>
            </a:pPr>
            <a:r>
              <a:rPr lang="en-US" sz="4400" b="1" dirty="0">
                <a:latin typeface="Calibri" panose="020F0502020204030204" pitchFamily="34" charset="0"/>
                <a:cs typeface="Calibri" panose="020F0502020204030204" pitchFamily="34" charset="0"/>
              </a:rPr>
              <a:t>6</a:t>
            </a:r>
            <a:r>
              <a:rPr lang="en-US" sz="4400" dirty="0">
                <a:latin typeface="Calibri" panose="020F0502020204030204" pitchFamily="34" charset="0"/>
                <a:cs typeface="Calibri" panose="020F0502020204030204" pitchFamily="34" charset="0"/>
              </a:rPr>
              <a:t> We all, like sheep, have gone astray, each of us has turned to our own way; and the LORD has laid on him the iniquity of us all. </a:t>
            </a:r>
          </a:p>
        </p:txBody>
      </p:sp>
      <p:sp>
        <p:nvSpPr>
          <p:cNvPr id="7" name="Title 1">
            <a:extLst>
              <a:ext uri="{FF2B5EF4-FFF2-40B4-BE49-F238E27FC236}">
                <a16:creationId xmlns:a16="http://schemas.microsoft.com/office/drawing/2014/main" id="{4256A527-967F-A747-BA54-CF6FCC7A9CC1}"/>
              </a:ext>
            </a:extLst>
          </p:cNvPr>
          <p:cNvSpPr>
            <a:spLocks noGrp="1"/>
          </p:cNvSpPr>
          <p:nvPr>
            <p:ph type="title"/>
          </p:nvPr>
        </p:nvSpPr>
        <p:spPr>
          <a:xfrm>
            <a:off x="557560" y="441325"/>
            <a:ext cx="8449962" cy="1285875"/>
          </a:xfrm>
        </p:spPr>
        <p:txBody>
          <a:bodyPr>
            <a:noAutofit/>
          </a:bodyPr>
          <a:lstStyle/>
          <a:p>
            <a:pPr marL="857250" lvl="0" indent="-857250">
              <a:buFont typeface="+mj-lt"/>
              <a:buAutoNum type="romanUcPeriod"/>
            </a:pPr>
            <a:r>
              <a:rPr lang="en-US" b="1" dirty="0">
                <a:solidFill>
                  <a:schemeClr val="bg1"/>
                </a:solidFill>
                <a:latin typeface="Calibri" panose="020F0502020204030204" pitchFamily="34" charset="0"/>
                <a:cs typeface="Calibri" panose="020F0502020204030204" pitchFamily="34" charset="0"/>
              </a:rPr>
              <a:t>The Suffering Servant’s Agony</a:t>
            </a:r>
            <a:br>
              <a:rPr lang="en-US" b="1"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(Isaiah 53:4-6)</a:t>
            </a:r>
          </a:p>
        </p:txBody>
      </p:sp>
    </p:spTree>
    <p:extLst>
      <p:ext uri="{BB962C8B-B14F-4D97-AF65-F5344CB8AC3E}">
        <p14:creationId xmlns:p14="http://schemas.microsoft.com/office/powerpoint/2010/main" val="717446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7560" y="892098"/>
            <a:ext cx="11300221" cy="5446536"/>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8" y="892098"/>
              <a:ext cx="5010933"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1067BC01-61A8-1B4F-90D2-7B90A5D9A6A7}"/>
              </a:ext>
            </a:extLst>
          </p:cNvPr>
          <p:cNvSpPr>
            <a:spLocks noGrp="1"/>
          </p:cNvSpPr>
          <p:nvPr>
            <p:ph type="title"/>
          </p:nvPr>
        </p:nvSpPr>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369423D3-AA17-034A-AEED-688F02260DFC}"/>
              </a:ext>
            </a:extLst>
          </p:cNvPr>
          <p:cNvSpPr>
            <a:spLocks noGrp="1"/>
          </p:cNvSpPr>
          <p:nvPr>
            <p:ph idx="1"/>
          </p:nvPr>
        </p:nvSpPr>
        <p:spPr>
          <a:xfrm>
            <a:off x="1070517" y="2217661"/>
            <a:ext cx="9790772" cy="2198222"/>
          </a:xfrm>
        </p:spPr>
        <p:txBody>
          <a:bodyPr>
            <a:noAutofit/>
          </a:bodyPr>
          <a:lstStyle/>
          <a:p>
            <a:pPr marL="0" indent="0">
              <a:buNone/>
            </a:pPr>
            <a:r>
              <a:rPr lang="en-US" sz="5400" dirty="0">
                <a:latin typeface="Calibri" panose="020F0502020204030204" pitchFamily="34" charset="0"/>
                <a:cs typeface="Calibri" panose="020F0502020204030204" pitchFamily="34" charset="0"/>
              </a:rPr>
              <a:t>How does knowing that Jesus suffered for you affect your level of commitment to Him? </a:t>
            </a:r>
          </a:p>
        </p:txBody>
      </p:sp>
    </p:spTree>
    <p:extLst>
      <p:ext uri="{BB962C8B-B14F-4D97-AF65-F5344CB8AC3E}">
        <p14:creationId xmlns:p14="http://schemas.microsoft.com/office/powerpoint/2010/main" val="281273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43000"/>
            <a:ext cx="11300218" cy="519088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2043702"/>
            <a:ext cx="10390468" cy="4058049"/>
          </a:xfrm>
        </p:spPr>
        <p:txBody>
          <a:bodyPr>
            <a:noAutofit/>
          </a:bodyPr>
          <a:lstStyle/>
          <a:p>
            <a:pPr marL="0" indent="0">
              <a:buNone/>
            </a:pPr>
            <a:r>
              <a:rPr lang="en-US" sz="3400" b="1" dirty="0">
                <a:latin typeface="Calibri" panose="020F0502020204030204" pitchFamily="34" charset="0"/>
                <a:cs typeface="Calibri" panose="020F0502020204030204" pitchFamily="34" charset="0"/>
              </a:rPr>
              <a:t>7</a:t>
            </a:r>
            <a:r>
              <a:rPr lang="en-US" sz="3400" dirty="0">
                <a:latin typeface="Calibri" panose="020F0502020204030204" pitchFamily="34" charset="0"/>
                <a:cs typeface="Calibri" panose="020F0502020204030204" pitchFamily="34" charset="0"/>
              </a:rPr>
              <a:t> He was oppressed and afflicted, yet he did not open his mouth; he was led like a lamb to the slaughter, and as a sheep before its shearers is silent, so he did not open his mouth. </a:t>
            </a:r>
          </a:p>
          <a:p>
            <a:pPr marL="0" indent="0">
              <a:buNone/>
            </a:pPr>
            <a:r>
              <a:rPr lang="en-US" sz="3400" b="1" dirty="0">
                <a:latin typeface="Calibri" panose="020F0502020204030204" pitchFamily="34" charset="0"/>
                <a:cs typeface="Calibri" panose="020F0502020204030204" pitchFamily="34" charset="0"/>
              </a:rPr>
              <a:t>8</a:t>
            </a:r>
            <a:r>
              <a:rPr lang="en-US" sz="3400" dirty="0">
                <a:latin typeface="Calibri" panose="020F0502020204030204" pitchFamily="34" charset="0"/>
                <a:cs typeface="Calibri" panose="020F0502020204030204" pitchFamily="34" charset="0"/>
              </a:rPr>
              <a:t> By oppression and judgment he was taken away. Yet who of his generation protested? For he was cut off from the land of the living; for the transgression of my people, he was punished.</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The Suffering Servant’s Humiliation </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(Isaiah 53:7-9)</a:t>
            </a:r>
          </a:p>
        </p:txBody>
      </p:sp>
    </p:spTree>
    <p:extLst>
      <p:ext uri="{BB962C8B-B14F-4D97-AF65-F5344CB8AC3E}">
        <p14:creationId xmlns:p14="http://schemas.microsoft.com/office/powerpoint/2010/main" val="247550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43000"/>
            <a:ext cx="11300218" cy="519088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838204" y="2043702"/>
            <a:ext cx="10390468" cy="4058049"/>
          </a:xfrm>
        </p:spPr>
        <p:txBody>
          <a:bodyPr>
            <a:noAutofit/>
          </a:bodyPr>
          <a:lstStyle/>
          <a:p>
            <a:pPr marL="0" indent="0">
              <a:buNone/>
            </a:pPr>
            <a:r>
              <a:rPr lang="en-US" sz="4000" b="1" dirty="0">
                <a:latin typeface="Calibri" panose="020F0502020204030204" pitchFamily="34" charset="0"/>
                <a:cs typeface="Calibri" panose="020F0502020204030204" pitchFamily="34" charset="0"/>
              </a:rPr>
              <a:t>9 </a:t>
            </a:r>
            <a:r>
              <a:rPr lang="en-US" sz="4000" dirty="0">
                <a:latin typeface="Calibri" panose="020F0502020204030204" pitchFamily="34" charset="0"/>
                <a:cs typeface="Calibri" panose="020F0502020204030204" pitchFamily="34" charset="0"/>
              </a:rPr>
              <a:t>He was assigned a grave with the wicked, and with the rich in his death, though he had done no violence, nor was any deceit in his mouth. </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2"/>
            </a:pPr>
            <a:r>
              <a:rPr lang="en-US" sz="4000" b="1" dirty="0">
                <a:solidFill>
                  <a:schemeClr val="bg1"/>
                </a:solidFill>
                <a:latin typeface="Calibri" panose="020F0502020204030204" pitchFamily="34" charset="0"/>
                <a:cs typeface="Calibri" panose="020F0502020204030204" pitchFamily="34" charset="0"/>
              </a:rPr>
              <a:t>The Suffering Servant’s Humiliation </a:t>
            </a:r>
            <a:br>
              <a:rPr lang="en-US" sz="4000" b="1" dirty="0">
                <a:solidFill>
                  <a:schemeClr val="bg1"/>
                </a:solidFill>
                <a:latin typeface="Calibri" panose="020F0502020204030204" pitchFamily="34" charset="0"/>
                <a:cs typeface="Calibri" panose="020F0502020204030204" pitchFamily="34" charset="0"/>
              </a:rPr>
            </a:br>
            <a:r>
              <a:rPr lang="en-US" sz="4000" dirty="0">
                <a:solidFill>
                  <a:schemeClr val="bg1"/>
                </a:solidFill>
                <a:latin typeface="Calibri" panose="020F0502020204030204" pitchFamily="34" charset="0"/>
                <a:cs typeface="Calibri" panose="020F0502020204030204" pitchFamily="34" charset="0"/>
              </a:rPr>
              <a:t>(Isaiah 53:7-9)</a:t>
            </a:r>
          </a:p>
        </p:txBody>
      </p:sp>
    </p:spTree>
    <p:extLst>
      <p:ext uri="{BB962C8B-B14F-4D97-AF65-F5344CB8AC3E}">
        <p14:creationId xmlns:p14="http://schemas.microsoft.com/office/powerpoint/2010/main" val="1883806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1016000" y="2031999"/>
            <a:ext cx="10215880" cy="3073401"/>
          </a:xfrm>
        </p:spPr>
        <p:txBody>
          <a:bodyPr>
            <a:normAutofit/>
          </a:bodyPr>
          <a:lstStyle/>
          <a:p>
            <a:pPr marL="0" indent="0">
              <a:buNone/>
            </a:pPr>
            <a:r>
              <a:rPr lang="en-US" sz="4800" dirty="0">
                <a:latin typeface="Calibri" panose="020F0502020204030204" pitchFamily="34" charset="0"/>
                <a:cs typeface="Calibri" panose="020F0502020204030204" pitchFamily="34" charset="0"/>
              </a:rPr>
              <a:t>Why must there be a balance between inspiration and information in the presentation of God’s Word? </a:t>
            </a:r>
          </a:p>
        </p:txBody>
      </p:sp>
    </p:spTree>
    <p:extLst>
      <p:ext uri="{BB962C8B-B14F-4D97-AF65-F5344CB8AC3E}">
        <p14:creationId xmlns:p14="http://schemas.microsoft.com/office/powerpoint/2010/main" val="2517986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57560" y="1143000"/>
            <a:ext cx="11300218" cy="5190889"/>
            <a:chOff x="557560" y="1111848"/>
            <a:chExt cx="11300218" cy="5190889"/>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9016997" y="1111848"/>
              <a:ext cx="2840781" cy="4726613"/>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706738"/>
              <a:ext cx="10796236" cy="4595999"/>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6E27785-5864-6B44-81FA-4ED1C1012135}"/>
              </a:ext>
            </a:extLst>
          </p:cNvPr>
          <p:cNvSpPr>
            <a:spLocks noGrp="1"/>
          </p:cNvSpPr>
          <p:nvPr>
            <p:ph idx="1"/>
          </p:nvPr>
        </p:nvSpPr>
        <p:spPr>
          <a:xfrm>
            <a:off x="697882" y="2043702"/>
            <a:ext cx="10515592" cy="4058049"/>
          </a:xfrm>
        </p:spPr>
        <p:txBody>
          <a:bodyPr>
            <a:noAutofit/>
          </a:bodyPr>
          <a:lstStyle/>
          <a:p>
            <a:pPr marL="0" indent="0">
              <a:buNone/>
            </a:pPr>
            <a:r>
              <a:rPr lang="en-US" sz="3600" b="1" dirty="0">
                <a:latin typeface="Calibri" panose="020F0502020204030204" pitchFamily="34" charset="0"/>
                <a:cs typeface="Calibri" panose="020F0502020204030204" pitchFamily="34" charset="0"/>
              </a:rPr>
              <a:t>10</a:t>
            </a:r>
            <a:r>
              <a:rPr lang="en-US" sz="3600" dirty="0">
                <a:latin typeface="Calibri" panose="020F0502020204030204" pitchFamily="34" charset="0"/>
                <a:cs typeface="Calibri" panose="020F0502020204030204" pitchFamily="34" charset="0"/>
              </a:rPr>
              <a:t> Yet it was the L</a:t>
            </a:r>
            <a:r>
              <a:rPr lang="en-US" dirty="0">
                <a:latin typeface="Calibri" panose="020F0502020204030204" pitchFamily="34" charset="0"/>
                <a:cs typeface="Calibri" panose="020F0502020204030204" pitchFamily="34" charset="0"/>
              </a:rPr>
              <a:t>ORD</a:t>
            </a:r>
            <a:r>
              <a:rPr lang="en-US" sz="3600" dirty="0">
                <a:latin typeface="Calibri" panose="020F0502020204030204" pitchFamily="34" charset="0"/>
                <a:cs typeface="Calibri" panose="020F0502020204030204" pitchFamily="34" charset="0"/>
              </a:rPr>
              <a:t>’s will to crush him and cause him to suffer, and though the L</a:t>
            </a:r>
            <a:r>
              <a:rPr lang="en-US" dirty="0">
                <a:latin typeface="Calibri" panose="020F0502020204030204" pitchFamily="34" charset="0"/>
                <a:cs typeface="Calibri" panose="020F0502020204030204" pitchFamily="34" charset="0"/>
              </a:rPr>
              <a:t>ORD </a:t>
            </a:r>
            <a:r>
              <a:rPr lang="en-US" sz="3600" dirty="0">
                <a:latin typeface="Calibri" panose="020F0502020204030204" pitchFamily="34" charset="0"/>
                <a:cs typeface="Calibri" panose="020F0502020204030204" pitchFamily="34" charset="0"/>
              </a:rPr>
              <a:t>makes his life an offering for sin, he will see his offspring and prolong his days, and the will of the L</a:t>
            </a:r>
            <a:r>
              <a:rPr lang="en-US" dirty="0">
                <a:latin typeface="Calibri" panose="020F0502020204030204" pitchFamily="34" charset="0"/>
                <a:cs typeface="Calibri" panose="020F0502020204030204" pitchFamily="34" charset="0"/>
              </a:rPr>
              <a:t>ORD</a:t>
            </a:r>
            <a:r>
              <a:rPr lang="en-US" sz="3600" dirty="0">
                <a:latin typeface="Calibri" panose="020F0502020204030204" pitchFamily="34" charset="0"/>
                <a:cs typeface="Calibri" panose="020F0502020204030204" pitchFamily="34" charset="0"/>
              </a:rPr>
              <a:t> will prosper in his hand. </a:t>
            </a:r>
          </a:p>
          <a:p>
            <a:pPr marL="0" indent="0">
              <a:buNone/>
            </a:pPr>
            <a:r>
              <a:rPr lang="en-US" sz="3600" b="1" dirty="0">
                <a:latin typeface="Calibri" panose="020F0502020204030204" pitchFamily="34" charset="0"/>
                <a:cs typeface="Calibri" panose="020F0502020204030204" pitchFamily="34" charset="0"/>
              </a:rPr>
              <a:t>11</a:t>
            </a:r>
            <a:r>
              <a:rPr lang="en-US" sz="3600" dirty="0">
                <a:latin typeface="Calibri" panose="020F0502020204030204" pitchFamily="34" charset="0"/>
                <a:cs typeface="Calibri" panose="020F0502020204030204" pitchFamily="34" charset="0"/>
              </a:rPr>
              <a:t> After he has suffered,  he will see the light of life and be satisfied; by his knowledge my righteous </a:t>
            </a:r>
            <a:r>
              <a:rPr lang="en-US" sz="3600" i="1" dirty="0">
                <a:latin typeface="Calibri" panose="020F0502020204030204" pitchFamily="34" charset="0"/>
                <a:cs typeface="Calibri" panose="020F0502020204030204" pitchFamily="34" charset="0"/>
              </a:rPr>
              <a:t>servant</a:t>
            </a:r>
            <a:r>
              <a:rPr lang="en-US" sz="3600" dirty="0">
                <a:latin typeface="Calibri" panose="020F0502020204030204" pitchFamily="34" charset="0"/>
                <a:cs typeface="Calibri" panose="020F0502020204030204" pitchFamily="34" charset="0"/>
              </a:rPr>
              <a:t> will justify many, and he will bear their iniquities. </a:t>
            </a:r>
          </a:p>
        </p:txBody>
      </p:sp>
      <p:sp>
        <p:nvSpPr>
          <p:cNvPr id="9" name="Title 1">
            <a:extLst>
              <a:ext uri="{FF2B5EF4-FFF2-40B4-BE49-F238E27FC236}">
                <a16:creationId xmlns:a16="http://schemas.microsoft.com/office/drawing/2014/main" id="{6406E2CB-08AC-9F4A-B76A-23EBAAB2250D}"/>
              </a:ext>
            </a:extLst>
          </p:cNvPr>
          <p:cNvSpPr>
            <a:spLocks noGrp="1"/>
          </p:cNvSpPr>
          <p:nvPr>
            <p:ph type="title"/>
          </p:nvPr>
        </p:nvSpPr>
        <p:spPr>
          <a:xfrm>
            <a:off x="557560" y="441325"/>
            <a:ext cx="11012140" cy="1285875"/>
          </a:xfrm>
        </p:spPr>
        <p:txBody>
          <a:bodyPr>
            <a:normAutofit/>
          </a:bodyPr>
          <a:lstStyle/>
          <a:p>
            <a:pPr marL="857250" lvl="0" indent="-857250">
              <a:buFont typeface="+mj-lt"/>
              <a:buAutoNum type="romanUcPeriod" startAt="3"/>
            </a:pPr>
            <a:r>
              <a:rPr lang="en-US" sz="4000" b="1" dirty="0">
                <a:solidFill>
                  <a:schemeClr val="bg1"/>
                </a:solidFill>
                <a:latin typeface="Calibri" panose="020F0502020204030204" pitchFamily="34" charset="0"/>
                <a:cs typeface="Calibri" panose="020F0502020204030204" pitchFamily="34" charset="0"/>
              </a:rPr>
              <a:t>The Suffering Servant’s Triumph</a:t>
            </a:r>
            <a:br>
              <a:rPr lang="en-US" sz="4000" b="1" dirty="0">
                <a:solidFill>
                  <a:schemeClr val="bg1"/>
                </a:solidFill>
                <a:latin typeface="Calibri" panose="020F0502020204030204" pitchFamily="34" charset="0"/>
                <a:cs typeface="Calibri" panose="020F0502020204030204" pitchFamily="34" charset="0"/>
              </a:rPr>
            </a:br>
            <a:r>
              <a:rPr lang="en-US" sz="4000" b="1" dirty="0">
                <a:solidFill>
                  <a:schemeClr val="bg1"/>
                </a:solidFill>
                <a:latin typeface="Calibri" panose="020F0502020204030204" pitchFamily="34" charset="0"/>
                <a:cs typeface="Calibri" panose="020F0502020204030204" pitchFamily="34" charset="0"/>
              </a:rPr>
              <a:t>(Isaiah 53:10-11)</a:t>
            </a:r>
            <a:endParaRPr lang="en-US" sz="4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9954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57560" y="892098"/>
            <a:ext cx="11300220" cy="4946364"/>
            <a:chOff x="557560" y="892098"/>
            <a:chExt cx="11300220" cy="4946364"/>
          </a:xfrm>
        </p:grpSpPr>
        <p:sp>
          <p:nvSpPr>
            <p:cNvPr id="6" name="Rectangle 5">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6846847" y="892098"/>
              <a:ext cx="5010933" cy="4332042"/>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332042"/>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1">
            <a:extLst>
              <a:ext uri="{FF2B5EF4-FFF2-40B4-BE49-F238E27FC236}">
                <a16:creationId xmlns:a16="http://schemas.microsoft.com/office/drawing/2014/main" id="{1067BC01-61A8-1B4F-90D2-7B90A5D9A6A7}"/>
              </a:ext>
            </a:extLst>
          </p:cNvPr>
          <p:cNvSpPr>
            <a:spLocks noGrp="1"/>
          </p:cNvSpPr>
          <p:nvPr>
            <p:ph type="title"/>
          </p:nvPr>
        </p:nvSpPr>
        <p:spPr>
          <a:xfrm>
            <a:off x="838200" y="365125"/>
            <a:ext cx="10515600" cy="1325563"/>
          </a:xfrm>
        </p:spPr>
        <p:txBody>
          <a:bodyPr/>
          <a:lstStyle/>
          <a:p>
            <a:r>
              <a:rPr lang="en-US" b="1" dirty="0">
                <a:solidFill>
                  <a:schemeClr val="bg1"/>
                </a:solidFill>
              </a:rPr>
              <a:t>What Do You Think?</a:t>
            </a:r>
            <a:r>
              <a:rPr lang="en-US" dirty="0">
                <a:solidFill>
                  <a:schemeClr val="bg1"/>
                </a:solidFill>
              </a:rPr>
              <a:t> </a:t>
            </a:r>
          </a:p>
        </p:txBody>
      </p:sp>
      <p:sp>
        <p:nvSpPr>
          <p:cNvPr id="3" name="Content Placeholder 2">
            <a:extLst>
              <a:ext uri="{FF2B5EF4-FFF2-40B4-BE49-F238E27FC236}">
                <a16:creationId xmlns:a16="http://schemas.microsoft.com/office/drawing/2014/main" id="{9553FAFA-8B57-6E41-BDFC-074B3AD437BC}"/>
              </a:ext>
            </a:extLst>
          </p:cNvPr>
          <p:cNvSpPr>
            <a:spLocks noGrp="1"/>
          </p:cNvSpPr>
          <p:nvPr>
            <p:ph idx="1"/>
          </p:nvPr>
        </p:nvSpPr>
        <p:spPr>
          <a:xfrm>
            <a:off x="847738" y="2135740"/>
            <a:ext cx="10215880" cy="3073401"/>
          </a:xfrm>
        </p:spPr>
        <p:txBody>
          <a:bodyPr>
            <a:normAutofit/>
          </a:bodyPr>
          <a:lstStyle/>
          <a:p>
            <a:pPr marL="0" indent="0">
              <a:buNone/>
            </a:pPr>
            <a:r>
              <a:rPr lang="en-US" sz="4800" dirty="0">
                <a:latin typeface="Calibri" panose="020F0502020204030204" pitchFamily="34" charset="0"/>
                <a:cs typeface="Calibri" panose="020F0502020204030204" pitchFamily="34" charset="0"/>
              </a:rPr>
              <a:t>Have you experienced God’s turning certain defeat into personal victory for you? Share briefly as time permits.</a:t>
            </a:r>
          </a:p>
        </p:txBody>
      </p:sp>
    </p:spTree>
    <p:extLst>
      <p:ext uri="{BB962C8B-B14F-4D97-AF65-F5344CB8AC3E}">
        <p14:creationId xmlns:p14="http://schemas.microsoft.com/office/powerpoint/2010/main" val="3609323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3700" y="497772"/>
            <a:ext cx="7485125" cy="5928933"/>
            <a:chOff x="393700" y="497772"/>
            <a:chExt cx="7485125" cy="5928933"/>
          </a:xfrm>
        </p:grpSpPr>
        <p:sp>
          <p:nvSpPr>
            <p:cNvPr id="5" name="Rectangle 4">
              <a:extLst>
                <a:ext uri="{FF2B5EF4-FFF2-40B4-BE49-F238E27FC236}">
                  <a16:creationId xmlns:a16="http://schemas.microsoft.com/office/drawing/2014/main" id="{32FD79E9-DA87-4AE3-AB4F-454E8B1C7E28}"/>
                </a:ext>
                <a:ext uri="{C183D7F6-B498-43B3-948B-1728B52AA6E4}">
                  <adec:decorative xmlns:adec="http://schemas.microsoft.com/office/drawing/2017/decorative" val="1"/>
                </a:ext>
              </a:extLst>
            </p:cNvPr>
            <p:cNvSpPr/>
            <p:nvPr userDrawn="1"/>
          </p:nvSpPr>
          <p:spPr>
            <a:xfrm flipH="1">
              <a:off x="393700" y="497772"/>
              <a:ext cx="6118612" cy="5670321"/>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803112" y="1192268"/>
              <a:ext cx="6117772" cy="5234437"/>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CAE694-E5D7-45D8-80CE-4067B6610E53}"/>
                </a:ext>
                <a:ext uri="{C183D7F6-B498-43B3-948B-1728B52AA6E4}">
                  <adec:decorative xmlns:adec="http://schemas.microsoft.com/office/drawing/2017/decorative" val="1"/>
                </a:ext>
              </a:extLst>
            </p:cNvPr>
            <p:cNvSpPr/>
            <p:nvPr userDrawn="1"/>
          </p:nvSpPr>
          <p:spPr>
            <a:xfrm flipH="1">
              <a:off x="1173223" y="838487"/>
              <a:ext cx="6705602" cy="525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7095" y="749278"/>
            <a:ext cx="3651538" cy="5476709"/>
          </a:xfrm>
          <a:prstGeom prst="rect">
            <a:avLst/>
          </a:prstGeom>
        </p:spPr>
      </p:pic>
      <p:sp>
        <p:nvSpPr>
          <p:cNvPr id="3" name="Content Placeholder 2">
            <a:extLst>
              <a:ext uri="{FF2B5EF4-FFF2-40B4-BE49-F238E27FC236}">
                <a16:creationId xmlns:a16="http://schemas.microsoft.com/office/drawing/2014/main" id="{E822249E-8FE5-DD4E-87F9-5FF055777731}"/>
              </a:ext>
            </a:extLst>
          </p:cNvPr>
          <p:cNvSpPr>
            <a:spLocks noGrp="1"/>
          </p:cNvSpPr>
          <p:nvPr>
            <p:ph idx="1"/>
          </p:nvPr>
        </p:nvSpPr>
        <p:spPr>
          <a:xfrm>
            <a:off x="1876897" y="1820068"/>
            <a:ext cx="5114386" cy="3335128"/>
          </a:xfrm>
        </p:spPr>
        <p:txBody>
          <a:bodyPr/>
          <a:lstStyle/>
          <a:p>
            <a:r>
              <a:rPr lang="en-US" sz="4400" b="1" dirty="0">
                <a:solidFill>
                  <a:srgbClr val="074E97"/>
                </a:solidFill>
              </a:rPr>
              <a:t>A Closing Thought</a:t>
            </a:r>
          </a:p>
          <a:p>
            <a:r>
              <a:rPr lang="en-US" sz="4400" b="1" dirty="0">
                <a:solidFill>
                  <a:srgbClr val="074E97"/>
                </a:solidFill>
              </a:rPr>
              <a:t>Your Life</a:t>
            </a:r>
            <a:endParaRPr lang="en-US" sz="4400" dirty="0">
              <a:solidFill>
                <a:srgbClr val="074E97"/>
              </a:solidFill>
            </a:endParaRPr>
          </a:p>
          <a:p>
            <a:r>
              <a:rPr lang="en-US" sz="4400" b="1" dirty="0">
                <a:solidFill>
                  <a:srgbClr val="074E97"/>
                </a:solidFill>
              </a:rPr>
              <a:t>Your World!</a:t>
            </a:r>
            <a:endParaRPr lang="en-US" sz="4400" dirty="0">
              <a:solidFill>
                <a:srgbClr val="074E97"/>
              </a:solidFill>
            </a:endParaRPr>
          </a:p>
          <a:p>
            <a:endParaRPr lang="en-US" dirty="0">
              <a:solidFill>
                <a:srgbClr val="074E97"/>
              </a:solidFill>
            </a:endParaRPr>
          </a:p>
        </p:txBody>
      </p:sp>
    </p:spTree>
    <p:extLst>
      <p:ext uri="{BB962C8B-B14F-4D97-AF65-F5344CB8AC3E}">
        <p14:creationId xmlns:p14="http://schemas.microsoft.com/office/powerpoint/2010/main" val="192660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709960" y="16588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E1D4C-72A8-D24E-9487-7EE9AF54E400}"/>
              </a:ext>
            </a:extLst>
          </p:cNvPr>
          <p:cNvSpPr>
            <a:spLocks noGrp="1"/>
          </p:cNvSpPr>
          <p:nvPr>
            <p:ph type="title"/>
          </p:nvPr>
        </p:nvSpPr>
        <p:spPr>
          <a:xfrm>
            <a:off x="1118836" y="544326"/>
            <a:ext cx="10515600" cy="1325563"/>
          </a:xfrm>
        </p:spPr>
        <p:txBody>
          <a:bodyPr>
            <a:normAutofit fontScale="90000"/>
          </a:bodyPr>
          <a:lstStyle/>
          <a:p>
            <a:r>
              <a:rPr lang="en-US" b="1" dirty="0">
                <a:solidFill>
                  <a:schemeClr val="bg1"/>
                </a:solidFill>
              </a:rPr>
              <a:t>Conclusion (Preparing for Next Week’s Lesson)</a:t>
            </a:r>
            <a:br>
              <a:rPr lang="en-US"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43F48B9D-EC76-4F49-BB61-718166E0DC70}"/>
              </a:ext>
            </a:extLst>
          </p:cNvPr>
          <p:cNvSpPr>
            <a:spLocks noGrp="1"/>
          </p:cNvSpPr>
          <p:nvPr>
            <p:ph idx="1"/>
          </p:nvPr>
        </p:nvSpPr>
        <p:spPr>
          <a:xfrm>
            <a:off x="945992" y="1920774"/>
            <a:ext cx="10515600" cy="4430166"/>
          </a:xfrm>
        </p:spPr>
        <p:txBody>
          <a:bodyPr>
            <a:normAutofit/>
          </a:bodyPr>
          <a:lstStyle/>
          <a:p>
            <a:r>
              <a:rPr lang="en-US" sz="3200" dirty="0">
                <a:latin typeface="Calibri" panose="020F0502020204030204" pitchFamily="34" charset="0"/>
                <a:cs typeface="Calibri" panose="020F0502020204030204" pitchFamily="34" charset="0"/>
              </a:rPr>
              <a:t>Believers are often challenged to make unpopular decisions when dealing with sinful behaviors in their families or churches. What is the best approach to take? Next week’s lesson will provide an answer to this question.</a:t>
            </a:r>
          </a:p>
          <a:p>
            <a:r>
              <a:rPr lang="en-US" sz="3200" dirty="0">
                <a:latin typeface="Calibri" panose="020F0502020204030204" pitchFamily="34" charset="0"/>
                <a:cs typeface="Calibri" panose="020F0502020204030204" pitchFamily="34" charset="0"/>
              </a:rPr>
              <a:t>The lesson topic for Sunday, April 11, 2021, is “Confession and Correction.” The Devotional Reading is Ezekiel 18:25-32, the Background Scriptures are Ezra 9–10, and the Printed Passage is Ezra 10:1-12. </a:t>
            </a:r>
          </a:p>
        </p:txBody>
      </p:sp>
    </p:spTree>
    <p:extLst>
      <p:ext uri="{BB962C8B-B14F-4D97-AF65-F5344CB8AC3E}">
        <p14:creationId xmlns:p14="http://schemas.microsoft.com/office/powerpoint/2010/main" val="2784195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9961" y="1044498"/>
            <a:ext cx="10796240" cy="5132465"/>
            <a:chOff x="557560" y="892098"/>
            <a:chExt cx="11300221" cy="5446536"/>
          </a:xfrm>
        </p:grpSpPr>
        <p:sp>
          <p:nvSpPr>
            <p:cNvPr id="5" name="Rectangle 4">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4664927" y="892098"/>
              <a:ext cx="7192854" cy="494636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p:nvSpPr>
          <p:spPr>
            <a:xfrm flipH="1">
              <a:off x="557560" y="1506420"/>
              <a:ext cx="10796236" cy="4832214"/>
            </a:xfrm>
            <a:prstGeom prst="rect">
              <a:avLst/>
            </a:prstGeom>
            <a:gradFill>
              <a:gsLst>
                <a:gs pos="0">
                  <a:srgbClr val="FFD900"/>
                </a:gs>
                <a:gs pos="100000">
                  <a:srgbClr val="FFC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067BC01-61A8-1B4F-90D2-7B90A5D9A6A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Closing Prayer</a:t>
            </a:r>
            <a:endParaRPr lang="en-US" dirty="0">
              <a:solidFill>
                <a:schemeClr val="bg1"/>
              </a:solidFill>
            </a:endParaRPr>
          </a:p>
        </p:txBody>
      </p:sp>
      <p:sp>
        <p:nvSpPr>
          <p:cNvPr id="3" name="Content Placeholder 2">
            <a:extLst>
              <a:ext uri="{FF2B5EF4-FFF2-40B4-BE49-F238E27FC236}">
                <a16:creationId xmlns:a16="http://schemas.microsoft.com/office/drawing/2014/main" id="{8E1496D8-400A-5B47-8EB7-1C1777E3A561}"/>
              </a:ext>
            </a:extLst>
          </p:cNvPr>
          <p:cNvSpPr>
            <a:spLocks noGrp="1"/>
          </p:cNvSpPr>
          <p:nvPr>
            <p:ph idx="1"/>
          </p:nvPr>
        </p:nvSpPr>
        <p:spPr>
          <a:xfrm>
            <a:off x="1124380" y="2184282"/>
            <a:ext cx="9900313" cy="3521351"/>
          </a:xfrm>
        </p:spPr>
        <p:txBody>
          <a:bodyPr>
            <a:normAutofit/>
          </a:bodyPr>
          <a:lstStyle/>
          <a:p>
            <a:pPr marL="0" indent="0">
              <a:buNone/>
            </a:pPr>
            <a:r>
              <a:rPr lang="en-US" sz="4800" dirty="0">
                <a:latin typeface="Calibri" panose="020F0502020204030204" pitchFamily="34" charset="0"/>
                <a:cs typeface="Calibri" panose="020F0502020204030204" pitchFamily="34" charset="0"/>
              </a:rPr>
              <a:t>Father, thank You for sending a Savior to open the door of hope in the midst of sin’s hopelessness and oppression. In Jesus’ name we pray. Amen. </a:t>
            </a:r>
          </a:p>
        </p:txBody>
      </p:sp>
    </p:spTree>
    <p:extLst>
      <p:ext uri="{BB962C8B-B14F-4D97-AF65-F5344CB8AC3E}">
        <p14:creationId xmlns:p14="http://schemas.microsoft.com/office/powerpoint/2010/main" val="355320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4978</TotalTime>
  <Words>916</Words>
  <Application>Microsoft Macintosh PowerPoint</Application>
  <PresentationFormat>Widescreen</PresentationFormat>
  <Paragraphs>55</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SPRING QUARTER THEME:  “Prophets Faithful to God’s Covenant”  UNIT II:  “Prophets of Restoration”</vt:lpstr>
      <vt:lpstr>LESSON 5: Sunday, April 4, 2021</vt:lpstr>
      <vt:lpstr>Devotional Reading: Philippians 2:1-11  Background Scriptures:  Isaiah 52:13–53:12  Luke 24:1-35   Print Passage: Isaiah 53:4-11</vt:lpstr>
      <vt:lpstr>KEY VERSE:</vt:lpstr>
      <vt:lpstr>LESSON AIMS:</vt:lpstr>
      <vt:lpstr>KEY TERMS:</vt:lpstr>
      <vt:lpstr>KEY TERMS:</vt:lpstr>
      <vt:lpstr>INTRODUCTION</vt:lpstr>
      <vt:lpstr>BIBLICAL CONTEXT</vt:lpstr>
      <vt:lpstr> ANALYSIS OF THE BIBLICAL TEXT  (Lesson Outline) </vt:lpstr>
      <vt:lpstr>The Suffering Servant’s Agony (Isaiah 53:4-6)</vt:lpstr>
      <vt:lpstr>The Suffering Servant’s Agony (Isaiah 53:4-6)</vt:lpstr>
      <vt:lpstr>What Do You Think? </vt:lpstr>
      <vt:lpstr>The Suffering Servant’s Humiliation  (Isaiah 53:7-9)</vt:lpstr>
      <vt:lpstr>The Suffering Servant’s Humiliation  (Isaiah 53:7-9)</vt:lpstr>
      <vt:lpstr>What Do You Think? </vt:lpstr>
      <vt:lpstr>The Suffering Servant’s Triumph (Isaiah 53:10-11)</vt:lpstr>
      <vt:lpstr>What Do You Think? </vt:lpstr>
      <vt:lpstr>PowerPoint Presentation</vt:lpstr>
      <vt:lpstr>Conclusion (Preparing for Next Week’s Lesson)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Berry</dc:creator>
  <cp:lastModifiedBy>Sharon Barksdale</cp:lastModifiedBy>
  <cp:revision>47</cp:revision>
  <dcterms:created xsi:type="dcterms:W3CDTF">2020-10-13T22:27:56Z</dcterms:created>
  <dcterms:modified xsi:type="dcterms:W3CDTF">2021-03-26T16:31:54Z</dcterms:modified>
</cp:coreProperties>
</file>