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84" r:id="rId13"/>
    <p:sldId id="268" r:id="rId14"/>
    <p:sldId id="275" r:id="rId15"/>
    <p:sldId id="271" r:id="rId16"/>
    <p:sldId id="285" r:id="rId17"/>
    <p:sldId id="276" r:id="rId18"/>
    <p:sldId id="286" r:id="rId19"/>
    <p:sldId id="289" r:id="rId20"/>
    <p:sldId id="288" r:id="rId21"/>
    <p:sldId id="278" r:id="rId22"/>
    <p:sldId id="280"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6211"/>
    <p:restoredTop sz="95385"/>
  </p:normalViewPr>
  <p:slideViewPr>
    <p:cSldViewPr snapToGrid="0" snapToObjects="1">
      <p:cViewPr varScale="1">
        <p:scale>
          <a:sx n="56" d="100"/>
          <a:sy n="56" d="100"/>
        </p:scale>
        <p:origin x="200"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3/22/21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b="1"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Prophets of Restoration</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40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dirty="0">
                <a:solidFill>
                  <a:schemeClr val="bg1"/>
                </a:solidFill>
                <a:latin typeface="Calibri" panose="020F0502020204030204" pitchFamily="34" charset="0"/>
                <a:cs typeface="Calibri" panose="020F0502020204030204" pitchFamily="34" charset="0"/>
              </a:rPr>
              <a:t>LESSON 6: Sunday, April 11,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697882" y="2596606"/>
            <a:ext cx="10520578" cy="3178716"/>
          </a:xfrm>
        </p:spPr>
        <p:txBody>
          <a:bodyPr>
            <a:normAutofit lnSpcReduction="10000"/>
          </a:bodyPr>
          <a:lstStyle/>
          <a:p>
            <a:pPr>
              <a:spcBef>
                <a:spcPts val="0"/>
              </a:spcBef>
            </a:pPr>
            <a:r>
              <a:rPr lang="en-US" sz="4400" b="1" dirty="0">
                <a:solidFill>
                  <a:srgbClr val="074E97"/>
                </a:solidFill>
                <a:latin typeface="Calibri" panose="020F0502020204030204" pitchFamily="34" charset="0"/>
                <a:cs typeface="Calibri" panose="020F0502020204030204" pitchFamily="34" charset="0"/>
              </a:rPr>
              <a:t>Lesson Title: “</a:t>
            </a:r>
            <a:r>
              <a:rPr lang="en-US" sz="4400" b="1" dirty="0">
                <a:solidFill>
                  <a:srgbClr val="074E97"/>
                </a:solidFill>
                <a:latin typeface="Calibri" panose="020F0502020204030204" pitchFamily="34" charset="0"/>
                <a:ea typeface="Calibri" panose="020F0502020204030204" pitchFamily="34" charset="0"/>
                <a:cs typeface="Calibri" panose="020F0502020204030204" pitchFamily="34" charset="0"/>
              </a:rPr>
              <a:t>Confession and Correction</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(Faith Pathway)</a:t>
            </a:r>
          </a:p>
          <a:p>
            <a:r>
              <a:rPr lang="en-US" sz="4400" b="1" dirty="0">
                <a:solidFill>
                  <a:srgbClr val="074E97"/>
                </a:solidFill>
                <a:latin typeface="Calibri" panose="020F0502020204030204" pitchFamily="34" charset="0"/>
                <a:cs typeface="Calibri" panose="020F0502020204030204" pitchFamily="34" charset="0"/>
              </a:rPr>
              <a:t>Lesson Title: “</a:t>
            </a:r>
            <a:r>
              <a:rPr lang="en-US" sz="4400" b="1" dirty="0">
                <a:solidFill>
                  <a:srgbClr val="074E97"/>
                </a:solidFill>
                <a:latin typeface="Calibri" panose="020F0502020204030204" pitchFamily="34" charset="0"/>
                <a:ea typeface="Calibri" panose="020F0502020204030204" pitchFamily="34" charset="0"/>
                <a:cs typeface="Calibri" panose="020F0502020204030204" pitchFamily="34" charset="0"/>
              </a:rPr>
              <a:t>Ezra: Faith -And-Action Preacher </a:t>
            </a:r>
            <a:r>
              <a:rPr lang="en-US" sz="4400" b="1" dirty="0">
                <a:solidFill>
                  <a:srgbClr val="074E97"/>
                </a:solidFill>
                <a:latin typeface="Calibri" panose="020F0502020204030204" pitchFamily="34" charset="0"/>
                <a:cs typeface="Calibri" panose="020F0502020204030204" pitchFamily="34" charset="0"/>
              </a:rPr>
              <a:t>” </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(Townsend Press SS Commentary)</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88353" y="1009121"/>
            <a:ext cx="6475341" cy="5010392"/>
          </a:xfrm>
        </p:spPr>
        <p:txBody>
          <a:bodyPr>
            <a:noAutofit/>
          </a:bodyPr>
          <a:lstStyle/>
          <a:p>
            <a:pPr algn="ct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a:t>
            </a:r>
            <a:br>
              <a:rPr lang="en-US" b="1"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Ezekiel 18:25-32 </a:t>
            </a:r>
            <a:br>
              <a:rPr lang="en-US" b="1" dirty="0">
                <a:latin typeface="Calibri" panose="020F0502020204030204" pitchFamily="34" charset="0"/>
                <a:ea typeface="Calibri" panose="020F0502020204030204" pitchFamily="34" charset="0"/>
                <a:cs typeface="Calibri" panose="020F0502020204030204" pitchFamily="34" charset="0"/>
              </a:rPr>
            </a:br>
            <a:br>
              <a:rPr lang="en-US" sz="2800" b="1" dirty="0">
                <a:latin typeface="Calibri" panose="020F0502020204030204" pitchFamily="34" charset="0"/>
                <a:ea typeface="Calibri" panose="020F0502020204030204" pitchFamily="34" charset="0"/>
                <a:cs typeface="Calibri" panose="020F0502020204030204" pitchFamily="34" charset="0"/>
              </a:rPr>
            </a:b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Scriptures:</a:t>
            </a:r>
            <a:br>
              <a:rPr lang="en-US" b="1"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Ezra 9–10 </a:t>
            </a:r>
            <a:br>
              <a:rPr lang="en-US" b="1" dirty="0">
                <a:latin typeface="Calibri" panose="020F0502020204030204" pitchFamily="34" charset="0"/>
                <a:ea typeface="Calibri" panose="020F0502020204030204" pitchFamily="34" charset="0"/>
                <a:cs typeface="Calibri" panose="020F0502020204030204" pitchFamily="34" charset="0"/>
              </a:rPr>
            </a:br>
            <a:br>
              <a:rPr lang="en-US" sz="2800" b="1" dirty="0">
                <a:latin typeface="Calibri" panose="020F0502020204030204" pitchFamily="34" charset="0"/>
                <a:ea typeface="Calibri" panose="020F0502020204030204" pitchFamily="34" charset="0"/>
                <a:cs typeface="Calibri" panose="020F0502020204030204" pitchFamily="34" charset="0"/>
              </a:rPr>
            </a:br>
            <a:r>
              <a:rPr lang="en-US"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a:t>
            </a:r>
            <a:br>
              <a:rPr lang="en-US" b="1"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Ezra 10:1-12</a:t>
            </a:r>
            <a:endParaRPr lang="en-US" dirty="0">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627719" y="1722611"/>
            <a:ext cx="10726077" cy="4351338"/>
          </a:xfrm>
        </p:spPr>
        <p:txBody>
          <a:bodyPr>
            <a:noAutofit/>
          </a:bodyPr>
          <a:lstStyle/>
          <a:p>
            <a:pPr marL="0" marR="0" indent="0">
              <a:lnSpc>
                <a:spcPct val="107000"/>
              </a:lnSpc>
              <a:spcBef>
                <a:spcPts val="0"/>
              </a:spcBef>
              <a:spcAft>
                <a:spcPts val="800"/>
              </a:spcAft>
              <a:buNone/>
            </a:pPr>
            <a:r>
              <a:rPr lang="en-US" sz="3200" dirty="0">
                <a:latin typeface="Calibri" panose="020F0502020204030204" pitchFamily="34" charset="0"/>
                <a:ea typeface="Calibri" panose="020F0502020204030204" pitchFamily="34" charset="0"/>
                <a:cs typeface="Calibri" panose="020F0502020204030204" pitchFamily="34" charset="0"/>
              </a:rPr>
              <a:t>[Ezra] said, O my God, I am ashamed and blush to lift up my face to thee, my God: for our iniquities are increased over our head, and our trespass is grown up unto the heavens. (Ezra 9:6, KJV)</a:t>
            </a:r>
          </a:p>
          <a:p>
            <a:pPr marL="0" marR="0" indent="0" algn="ctr">
              <a:lnSpc>
                <a:spcPct val="107000"/>
              </a:lnSpc>
              <a:spcBef>
                <a:spcPts val="0"/>
              </a:spcBef>
              <a:spcAft>
                <a:spcPts val="800"/>
              </a:spcAft>
              <a:buNone/>
            </a:pPr>
            <a:r>
              <a:rPr lang="en-US" sz="1600" b="1" dirty="0">
                <a:latin typeface="Calibri" panose="020F0502020204030204" pitchFamily="34" charset="0"/>
                <a:ea typeface="Calibri" panose="020F0502020204030204" pitchFamily="34" charset="0"/>
                <a:cs typeface="Calibri" panose="020F0502020204030204" pitchFamily="34" charset="0"/>
              </a:rPr>
              <a:t>• • • • • •</a:t>
            </a:r>
          </a:p>
          <a:p>
            <a:pPr marL="0" marR="0" indent="0">
              <a:lnSpc>
                <a:spcPct val="107000"/>
              </a:lnSpc>
              <a:spcBef>
                <a:spcPts val="0"/>
              </a:spcBef>
              <a:spcAft>
                <a:spcPts val="800"/>
              </a:spcAft>
              <a:buNone/>
            </a:pPr>
            <a:r>
              <a:rPr lang="en-US" sz="3200" dirty="0">
                <a:latin typeface="Calibri" panose="020F0502020204030204" pitchFamily="34" charset="0"/>
                <a:ea typeface="Calibri" panose="020F0502020204030204" pitchFamily="34" charset="0"/>
                <a:cs typeface="Calibri" panose="020F0502020204030204" pitchFamily="34" charset="0"/>
              </a:rPr>
              <a:t>[Ezra] prayed: “I am too ashamed and disgraced, my God, to lift up my face to you, because our sins are higher than our heads and our guilt has reached to the heavens.” (Ezra 9:6, NIV) </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697878" y="1770473"/>
            <a:ext cx="10515600" cy="4202166"/>
          </a:xfrm>
        </p:spPr>
        <p:txBody>
          <a:bodyPr>
            <a:noAutofit/>
          </a:bodyPr>
          <a:lstStyle/>
          <a:p>
            <a:pPr marL="0" indent="0">
              <a:buNone/>
            </a:pPr>
            <a:r>
              <a:rPr lang="en-US" sz="4000" dirty="0">
                <a:latin typeface="Calibri" panose="020F0502020204030204" pitchFamily="34" charset="0"/>
                <a:cs typeface="Calibri" panose="020F0502020204030204" pitchFamily="34" charset="0"/>
              </a:rPr>
              <a:t>As a result of experiencing this lesson, you should be able to do these things:</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Contrast the people’s need for repentance with their joyful response to God’s Word.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Believe in your heart that God’s truth is eternal. </a:t>
            </a:r>
          </a:p>
          <a:p>
            <a:pPr>
              <a:lnSpc>
                <a:spcPct val="107000"/>
              </a:lnSpc>
              <a:spcBef>
                <a:spcPts val="0"/>
              </a:spcBef>
            </a:pPr>
            <a:r>
              <a:rPr lang="en-US" sz="3600" dirty="0">
                <a:latin typeface="Calibri" panose="020F0502020204030204" pitchFamily="34" charset="0"/>
                <a:ea typeface="Calibri" panose="020F0502020204030204" pitchFamily="34" charset="0"/>
                <a:cs typeface="Calibri" panose="020F0502020204030204" pitchFamily="34" charset="0"/>
              </a:rPr>
              <a:t>Grow in your determination to serve God in your community and beyond.</a:t>
            </a: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1050588" y="1477821"/>
            <a:ext cx="9810180" cy="4334243"/>
          </a:xfrm>
        </p:spPr>
        <p:txBody>
          <a:bodyPr>
            <a:noAutofit/>
          </a:bodyPr>
          <a:lstStyle/>
          <a:p>
            <a:r>
              <a:rPr lang="en-US" sz="4400" b="1" dirty="0">
                <a:solidFill>
                  <a:srgbClr val="074E97"/>
                </a:solidFill>
                <a:latin typeface="Calibri" panose="020F0502020204030204" pitchFamily="34" charset="0"/>
                <a:cs typeface="Calibri" panose="020F0502020204030204" pitchFamily="34" charset="0"/>
              </a:rPr>
              <a:t>Confessing (verse 1)—Hebrew: </a:t>
            </a:r>
            <a:r>
              <a:rPr lang="en-US" sz="4400" b="1" i="1" dirty="0" err="1">
                <a:solidFill>
                  <a:srgbClr val="074E97"/>
                </a:solidFill>
                <a:latin typeface="Calibri" panose="020F0502020204030204" pitchFamily="34" charset="0"/>
                <a:cs typeface="Calibri" panose="020F0502020204030204" pitchFamily="34" charset="0"/>
              </a:rPr>
              <a:t>yadah</a:t>
            </a:r>
            <a:r>
              <a:rPr lang="en-US" sz="4400" b="1" dirty="0">
                <a:solidFill>
                  <a:srgbClr val="074E97"/>
                </a:solidFill>
                <a:latin typeface="Calibri" panose="020F0502020204030204" pitchFamily="34" charset="0"/>
                <a:cs typeface="Calibri" panose="020F0502020204030204" pitchFamily="34" charset="0"/>
              </a:rPr>
              <a:t> (yaw-</a:t>
            </a:r>
            <a:r>
              <a:rPr lang="en-US" sz="4400" b="1" dirty="0" err="1">
                <a:solidFill>
                  <a:srgbClr val="074E97"/>
                </a:solidFill>
                <a:latin typeface="Calibri" panose="020F0502020204030204" pitchFamily="34" charset="0"/>
                <a:cs typeface="Calibri" panose="020F0502020204030204" pitchFamily="34" charset="0"/>
              </a:rPr>
              <a:t>daw</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to cast down; throwing down; “confessed” (KJV).</a:t>
            </a:r>
            <a:br>
              <a:rPr lang="en-US" sz="4400" dirty="0">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 </a:t>
            </a:r>
          </a:p>
          <a:p>
            <a:r>
              <a:rPr lang="en-US" sz="4400" b="1" dirty="0">
                <a:solidFill>
                  <a:srgbClr val="074E97"/>
                </a:solidFill>
                <a:latin typeface="Calibri" panose="020F0502020204030204" pitchFamily="34" charset="0"/>
                <a:cs typeface="Calibri" panose="020F0502020204030204" pitchFamily="34" charset="0"/>
              </a:rPr>
              <a:t>Covenant(verse 3)—Hebrew: </a:t>
            </a:r>
            <a:r>
              <a:rPr lang="en-US" sz="4400" b="1" i="1" dirty="0" err="1">
                <a:solidFill>
                  <a:srgbClr val="074E97"/>
                </a:solidFill>
                <a:latin typeface="Calibri" panose="020F0502020204030204" pitchFamily="34" charset="0"/>
                <a:cs typeface="Calibri" panose="020F0502020204030204" pitchFamily="34" charset="0"/>
              </a:rPr>
              <a:t>berith</a:t>
            </a:r>
            <a:r>
              <a:rPr lang="en-US" sz="4400" b="1" dirty="0">
                <a:solidFill>
                  <a:srgbClr val="074E97"/>
                </a:solidFill>
                <a:latin typeface="Calibri" panose="020F0502020204030204" pitchFamily="34" charset="0"/>
                <a:cs typeface="Calibri" panose="020F0502020204030204" pitchFamily="34" charset="0"/>
              </a:rPr>
              <a:t> (</a:t>
            </a:r>
            <a:r>
              <a:rPr lang="en-US" sz="4400" b="1" dirty="0" err="1">
                <a:solidFill>
                  <a:srgbClr val="074E97"/>
                </a:solidFill>
                <a:latin typeface="Calibri" panose="020F0502020204030204" pitchFamily="34" charset="0"/>
                <a:cs typeface="Calibri" panose="020F0502020204030204" pitchFamily="34" charset="0"/>
              </a:rPr>
              <a:t>ber-eeth</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a treaty, agreement, pledge. </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98880"/>
            <a:ext cx="11300222" cy="4713132"/>
            <a:chOff x="557560" y="1747520"/>
            <a:chExt cx="11300222" cy="4713132"/>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1747520"/>
              <a:ext cx="6349080" cy="409094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336799"/>
              <a:ext cx="10796236" cy="4123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116600"/>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984251" y="2328070"/>
            <a:ext cx="10223498" cy="1411417"/>
          </a:xfrm>
        </p:spPr>
        <p:txBody>
          <a:bodyPr>
            <a:noAutofit/>
          </a:bodyPr>
          <a:lstStyle/>
          <a:p>
            <a:r>
              <a:rPr lang="en-US" sz="4400" b="1" dirty="0">
                <a:solidFill>
                  <a:srgbClr val="074E97"/>
                </a:solidFill>
                <a:latin typeface="Calibri" panose="020F0502020204030204" pitchFamily="34" charset="0"/>
                <a:cs typeface="Calibri" panose="020F0502020204030204" pitchFamily="34" charset="0"/>
              </a:rPr>
              <a:t>Foreign (verse 2)—Hebrew: </a:t>
            </a:r>
            <a:r>
              <a:rPr lang="en-US" sz="4400" b="1" i="1" dirty="0" err="1">
                <a:solidFill>
                  <a:srgbClr val="074E97"/>
                </a:solidFill>
                <a:latin typeface="Calibri" panose="020F0502020204030204" pitchFamily="34" charset="0"/>
                <a:cs typeface="Calibri" panose="020F0502020204030204" pitchFamily="34" charset="0"/>
              </a:rPr>
              <a:t>nokri</a:t>
            </a:r>
            <a:r>
              <a:rPr lang="en-US" sz="4400" b="1" i="1" dirty="0">
                <a:solidFill>
                  <a:srgbClr val="074E97"/>
                </a:solidFill>
                <a:latin typeface="Calibri" panose="020F0502020204030204" pitchFamily="34" charset="0"/>
                <a:cs typeface="Calibri" panose="020F0502020204030204" pitchFamily="34" charset="0"/>
              </a:rPr>
              <a:t> </a:t>
            </a:r>
            <a:r>
              <a:rPr lang="en-US" sz="4400" b="1" dirty="0">
                <a:solidFill>
                  <a:srgbClr val="074E97"/>
                </a:solidFill>
                <a:latin typeface="Calibri" panose="020F0502020204030204" pitchFamily="34" charset="0"/>
                <a:cs typeface="Calibri" panose="020F0502020204030204" pitchFamily="34" charset="0"/>
              </a:rPr>
              <a:t>(</a:t>
            </a:r>
            <a:r>
              <a:rPr lang="en-US" sz="4400" b="1" dirty="0" err="1">
                <a:solidFill>
                  <a:srgbClr val="074E97"/>
                </a:solidFill>
                <a:latin typeface="Calibri" panose="020F0502020204030204" pitchFamily="34" charset="0"/>
                <a:cs typeface="Calibri" panose="020F0502020204030204" pitchFamily="34" charset="0"/>
              </a:rPr>
              <a:t>nok-ree</a:t>
            </a:r>
            <a:r>
              <a:rPr lang="en-US" sz="4400"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alien; pagan; “strange” (KJV).</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091305"/>
            <a:ext cx="11300218" cy="5158120"/>
            <a:chOff x="557560" y="1392464"/>
            <a:chExt cx="11300218" cy="485696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465323" y="1392464"/>
              <a:ext cx="4392455" cy="442380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229573" y="1788221"/>
            <a:ext cx="9452209" cy="3281557"/>
          </a:xfrm>
        </p:spPr>
        <p:txBody>
          <a:bodyPr>
            <a:noAutofit/>
          </a:bodyPr>
          <a:lstStyle/>
          <a:p>
            <a:pPr>
              <a:lnSpc>
                <a:spcPct val="100000"/>
              </a:lnSpc>
            </a:pPr>
            <a:r>
              <a:rPr lang="en-US" sz="4400" b="1" dirty="0">
                <a:solidFill>
                  <a:srgbClr val="074E97"/>
                </a:solidFill>
                <a:latin typeface="Calibri" panose="020F0502020204030204" pitchFamily="34" charset="0"/>
                <a:cs typeface="Calibri" panose="020F0502020204030204" pitchFamily="34" charset="0"/>
              </a:rPr>
              <a:t>Acknowledging Disobedience</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(Ezra 10:1-4)</a:t>
            </a:r>
          </a:p>
          <a:p>
            <a:pPr>
              <a:lnSpc>
                <a:spcPct val="100000"/>
              </a:lnSpc>
            </a:pPr>
            <a:r>
              <a:rPr lang="en-US" sz="4400" b="1" dirty="0">
                <a:solidFill>
                  <a:srgbClr val="074E97"/>
                </a:solidFill>
                <a:latin typeface="Calibri" panose="020F0502020204030204" pitchFamily="34" charset="0"/>
                <a:cs typeface="Calibri" panose="020F0502020204030204" pitchFamily="34" charset="0"/>
              </a:rPr>
              <a:t>An Oath and a Proclamation</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(Ezra 10:5-8) </a:t>
            </a:r>
          </a:p>
          <a:p>
            <a:pPr>
              <a:lnSpc>
                <a:spcPct val="100000"/>
              </a:lnSpc>
            </a:pPr>
            <a:r>
              <a:rPr lang="en-US" sz="4400" b="1" dirty="0">
                <a:solidFill>
                  <a:srgbClr val="074E97"/>
                </a:solidFill>
                <a:latin typeface="Calibri" panose="020F0502020204030204" pitchFamily="34" charset="0"/>
                <a:cs typeface="Calibri" panose="020F0502020204030204" pitchFamily="34" charset="0"/>
              </a:rPr>
              <a:t>A Restored Covenant Relationship</a:t>
            </a:r>
            <a:br>
              <a:rPr lang="en-US" sz="4400" b="1" dirty="0">
                <a:solidFill>
                  <a:srgbClr val="074E97"/>
                </a:solidFill>
                <a:latin typeface="Calibri" panose="020F0502020204030204" pitchFamily="34" charset="0"/>
                <a:cs typeface="Calibri" panose="020F0502020204030204" pitchFamily="34" charset="0"/>
              </a:rPr>
            </a:br>
            <a:r>
              <a:rPr lang="en-US" sz="4400" dirty="0">
                <a:latin typeface="Calibri" panose="020F0502020204030204" pitchFamily="34" charset="0"/>
                <a:cs typeface="Calibri" panose="020F0502020204030204" pitchFamily="34" charset="0"/>
              </a:rPr>
              <a:t>(Ezra 10:9-12) </a:t>
            </a: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8" cy="4933581"/>
            <a:chOff x="557560" y="1315844"/>
            <a:chExt cx="11300218"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8475259" y="1315844"/>
              <a:ext cx="3382519"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8449962"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Acknowledging Disobedience </a:t>
            </a:r>
            <a:r>
              <a:rPr lang="en-US" dirty="0">
                <a:solidFill>
                  <a:schemeClr val="bg1"/>
                </a:solidFill>
                <a:latin typeface="Calibri" panose="020F0502020204030204" pitchFamily="34" charset="0"/>
                <a:cs typeface="Calibri" panose="020F0502020204030204" pitchFamily="34" charset="0"/>
              </a:rPr>
              <a:t>(Ezra 10:1-4)</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3200" b="1" dirty="0">
                <a:latin typeface="Calibri" panose="020F0502020204030204" pitchFamily="34" charset="0"/>
                <a:cs typeface="Calibri" panose="020F0502020204030204" pitchFamily="34" charset="0"/>
              </a:rPr>
              <a:t>1</a:t>
            </a:r>
            <a:r>
              <a:rPr lang="en-US" sz="3200" dirty="0">
                <a:latin typeface="Calibri" panose="020F0502020204030204" pitchFamily="34" charset="0"/>
                <a:cs typeface="Calibri" panose="020F0502020204030204" pitchFamily="34" charset="0"/>
              </a:rPr>
              <a:t> WHILE EZRA was praying and confessing, weeping and throwing himself down before the house of God, a large crowd of Israelites—men, women and children—gathered around him. They too wept bitterly. </a:t>
            </a:r>
          </a:p>
          <a:p>
            <a:pPr marL="0" indent="0">
              <a:buNone/>
            </a:pPr>
            <a:r>
              <a:rPr lang="en-US" sz="3200" b="1" dirty="0">
                <a:latin typeface="Calibri" panose="020F0502020204030204" pitchFamily="34" charset="0"/>
                <a:cs typeface="Calibri" panose="020F0502020204030204" pitchFamily="34" charset="0"/>
              </a:rPr>
              <a:t>2</a:t>
            </a:r>
            <a:r>
              <a:rPr lang="en-US" sz="3200" dirty="0">
                <a:latin typeface="Calibri" panose="020F0502020204030204" pitchFamily="34" charset="0"/>
                <a:cs typeface="Calibri" panose="020F0502020204030204" pitchFamily="34" charset="0"/>
              </a:rPr>
              <a:t> Then </a:t>
            </a:r>
            <a:r>
              <a:rPr lang="en-US" sz="3200" dirty="0" err="1">
                <a:latin typeface="Calibri" panose="020F0502020204030204" pitchFamily="34" charset="0"/>
                <a:cs typeface="Calibri" panose="020F0502020204030204" pitchFamily="34" charset="0"/>
              </a:rPr>
              <a:t>Shekaniah</a:t>
            </a:r>
            <a:r>
              <a:rPr lang="en-US" sz="3200" dirty="0">
                <a:latin typeface="Calibri" panose="020F0502020204030204" pitchFamily="34" charset="0"/>
                <a:cs typeface="Calibri" panose="020F0502020204030204" pitchFamily="34" charset="0"/>
              </a:rPr>
              <a:t> son of </a:t>
            </a:r>
            <a:r>
              <a:rPr lang="en-US" sz="3200" dirty="0" err="1">
                <a:latin typeface="Calibri" panose="020F0502020204030204" pitchFamily="34" charset="0"/>
                <a:cs typeface="Calibri" panose="020F0502020204030204" pitchFamily="34" charset="0"/>
              </a:rPr>
              <a:t>Jehiel</a:t>
            </a:r>
            <a:r>
              <a:rPr lang="en-US" sz="3200" dirty="0">
                <a:latin typeface="Calibri" panose="020F0502020204030204" pitchFamily="34" charset="0"/>
                <a:cs typeface="Calibri" panose="020F0502020204030204" pitchFamily="34" charset="0"/>
              </a:rPr>
              <a:t>, one of the descendants of Elam, said to Ezra, “We have been unfaithful to our God by marrying foreign women from the peoples around us. But in spite of this, there is still hope for Israel.</a:t>
            </a:r>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59" y="1419560"/>
            <a:ext cx="11370583" cy="4574840"/>
            <a:chOff x="557560" y="890780"/>
            <a:chExt cx="11300222" cy="544785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366000" y="890780"/>
              <a:ext cx="4491782" cy="494768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390953"/>
              <a:ext cx="10796236" cy="494768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1219198" y="1890624"/>
            <a:ext cx="9753604" cy="3547816"/>
          </a:xfrm>
        </p:spPr>
        <p:txBody>
          <a:bodyPr>
            <a:noAutofit/>
          </a:bodyPr>
          <a:lstStyle/>
          <a:p>
            <a:pPr marL="0" indent="0">
              <a:buNone/>
            </a:pPr>
            <a:r>
              <a:rPr lang="en-US" sz="4000" b="1" dirty="0">
                <a:latin typeface="Calibri" panose="020F0502020204030204" pitchFamily="34" charset="0"/>
                <a:cs typeface="Calibri" panose="020F0502020204030204" pitchFamily="34" charset="0"/>
              </a:rPr>
              <a:t>3</a:t>
            </a:r>
            <a:r>
              <a:rPr lang="en-US" sz="4000" dirty="0">
                <a:latin typeface="Calibri" panose="020F0502020204030204" pitchFamily="34" charset="0"/>
                <a:cs typeface="Calibri" panose="020F0502020204030204" pitchFamily="34" charset="0"/>
              </a:rPr>
              <a:t> “Now let us make a covenant before our God to send away all these women and their children, in accordance with the counsel of my lord and of those who fear the commands of our God. Let it be done according to the Law. </a:t>
            </a:r>
          </a:p>
          <a:p>
            <a:pPr marL="0" indent="0">
              <a:buNone/>
            </a:pPr>
            <a:r>
              <a:rPr lang="en-US" sz="4000" b="1" dirty="0">
                <a:latin typeface="Calibri" panose="020F0502020204030204" pitchFamily="34" charset="0"/>
                <a:cs typeface="Calibri" panose="020F0502020204030204" pitchFamily="34" charset="0"/>
              </a:rPr>
              <a:t>4</a:t>
            </a:r>
            <a:r>
              <a:rPr lang="en-US" sz="4000" dirty="0">
                <a:latin typeface="Calibri" panose="020F0502020204030204" pitchFamily="34" charset="0"/>
                <a:cs typeface="Calibri" panose="020F0502020204030204" pitchFamily="34" charset="0"/>
              </a:rPr>
              <a:t> “Rise up; this matter is in your hands. We will support you, so take courage and do it.”</a:t>
            </a:r>
          </a:p>
        </p:txBody>
      </p:sp>
      <p:sp>
        <p:nvSpPr>
          <p:cNvPr id="7" name="Title 1">
            <a:extLst>
              <a:ext uri="{FF2B5EF4-FFF2-40B4-BE49-F238E27FC236}">
                <a16:creationId xmlns:a16="http://schemas.microsoft.com/office/drawing/2014/main" id="{4256A527-967F-A747-BA54-CF6FCC7A9CC1}"/>
              </a:ext>
            </a:extLst>
          </p:cNvPr>
          <p:cNvSpPr>
            <a:spLocks noGrp="1"/>
          </p:cNvSpPr>
          <p:nvPr>
            <p:ph type="title"/>
          </p:nvPr>
        </p:nvSpPr>
        <p:spPr>
          <a:xfrm>
            <a:off x="557560" y="441325"/>
            <a:ext cx="8449962"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Acknowledging Disobedience </a:t>
            </a:r>
            <a:r>
              <a:rPr lang="en-US" dirty="0">
                <a:solidFill>
                  <a:schemeClr val="bg1"/>
                </a:solidFill>
                <a:latin typeface="Calibri" panose="020F0502020204030204" pitchFamily="34" charset="0"/>
                <a:cs typeface="Calibri" panose="020F0502020204030204" pitchFamily="34" charset="0"/>
              </a:rPr>
              <a:t>(Ezra 10:1-4)</a:t>
            </a: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838200" y="1972001"/>
            <a:ext cx="9790772" cy="2198222"/>
          </a:xfrm>
        </p:spPr>
        <p:txBody>
          <a:bodyPr>
            <a:noAutofit/>
          </a:bodyPr>
          <a:lstStyle/>
          <a:p>
            <a:r>
              <a:rPr lang="en-US" sz="4000" dirty="0">
                <a:latin typeface="Calibri" panose="020F0502020204030204" pitchFamily="34" charset="0"/>
                <a:cs typeface="Calibri" panose="020F0502020204030204" pitchFamily="34" charset="0"/>
              </a:rPr>
              <a:t>Do you agree or disagree that the church has become more tolerant, or silent, concerning the practice of sin among its members? </a:t>
            </a:r>
          </a:p>
          <a:p>
            <a:endParaRPr lang="en-US" sz="4000" dirty="0">
              <a:latin typeface="Calibri" panose="020F0502020204030204" pitchFamily="34" charset="0"/>
              <a:cs typeface="Calibri" panose="020F0502020204030204" pitchFamily="34" charset="0"/>
            </a:endParaRPr>
          </a:p>
          <a:p>
            <a:r>
              <a:rPr lang="en-US" sz="4000" dirty="0">
                <a:latin typeface="Calibri" panose="020F0502020204030204" pitchFamily="34" charset="0"/>
                <a:cs typeface="Calibri" panose="020F0502020204030204" pitchFamily="34" charset="0"/>
              </a:rPr>
              <a:t>Explain why today’s church may be hesitant to openly correct or address sin.</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897040"/>
            <a:ext cx="10390468" cy="4204712"/>
          </a:xfrm>
        </p:spPr>
        <p:txBody>
          <a:bodyPr>
            <a:noAutofit/>
          </a:bodyPr>
          <a:lstStyle/>
          <a:p>
            <a:pPr marL="0" indent="0">
              <a:buNone/>
            </a:pPr>
            <a:r>
              <a:rPr lang="en-US" sz="3600" b="1" dirty="0">
                <a:latin typeface="Calibri" panose="020F0502020204030204" pitchFamily="34" charset="0"/>
                <a:cs typeface="Calibri" panose="020F0502020204030204" pitchFamily="34" charset="0"/>
              </a:rPr>
              <a:t>5</a:t>
            </a:r>
            <a:r>
              <a:rPr lang="en-US" sz="3600" dirty="0">
                <a:latin typeface="Calibri" panose="020F0502020204030204" pitchFamily="34" charset="0"/>
                <a:cs typeface="Calibri" panose="020F0502020204030204" pitchFamily="34" charset="0"/>
              </a:rPr>
              <a:t> So Ezra rose up and put the leading priests and Levites and all Israel under oath to do what had been suggested. And they took the oath.</a:t>
            </a:r>
          </a:p>
          <a:p>
            <a:pPr marL="0" indent="0">
              <a:buNone/>
            </a:pPr>
            <a:r>
              <a:rPr lang="en-US" sz="3600" b="1" dirty="0">
                <a:latin typeface="Calibri" panose="020F0502020204030204" pitchFamily="34" charset="0"/>
                <a:cs typeface="Calibri" panose="020F0502020204030204" pitchFamily="34" charset="0"/>
              </a:rPr>
              <a:t>6</a:t>
            </a:r>
            <a:r>
              <a:rPr lang="en-US" sz="3600" dirty="0">
                <a:latin typeface="Calibri" panose="020F0502020204030204" pitchFamily="34" charset="0"/>
                <a:cs typeface="Calibri" panose="020F0502020204030204" pitchFamily="34" charset="0"/>
              </a:rPr>
              <a:t> Then Ezra withdrew from before the house of God and went to the room of </a:t>
            </a:r>
            <a:r>
              <a:rPr lang="en-US" sz="3600" dirty="0" err="1">
                <a:latin typeface="Calibri" panose="020F0502020204030204" pitchFamily="34" charset="0"/>
                <a:cs typeface="Calibri" panose="020F0502020204030204" pitchFamily="34" charset="0"/>
              </a:rPr>
              <a:t>Jehohanan</a:t>
            </a:r>
            <a:r>
              <a:rPr lang="en-US" sz="3600" dirty="0">
                <a:latin typeface="Calibri" panose="020F0502020204030204" pitchFamily="34" charset="0"/>
                <a:cs typeface="Calibri" panose="020F0502020204030204" pitchFamily="34" charset="0"/>
              </a:rPr>
              <a:t> son of </a:t>
            </a:r>
            <a:r>
              <a:rPr lang="en-US" sz="3600" dirty="0" err="1">
                <a:latin typeface="Calibri" panose="020F0502020204030204" pitchFamily="34" charset="0"/>
                <a:cs typeface="Calibri" panose="020F0502020204030204" pitchFamily="34" charset="0"/>
              </a:rPr>
              <a:t>Eliashib</a:t>
            </a:r>
            <a:r>
              <a:rPr lang="en-US" sz="3600" dirty="0">
                <a:latin typeface="Calibri" panose="020F0502020204030204" pitchFamily="34" charset="0"/>
                <a:cs typeface="Calibri" panose="020F0502020204030204" pitchFamily="34" charset="0"/>
              </a:rPr>
              <a:t>. While he was there, he ate no food and drank no water, because he continued to mourn over the unfaithfulness of the exiles.</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An Oath and a Proclamation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(Ezra 10:5-8) </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002374"/>
            <a:ext cx="11300218" cy="5589493"/>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1907222"/>
            <a:ext cx="10390468" cy="4058049"/>
          </a:xfrm>
        </p:spPr>
        <p:txBody>
          <a:bodyPr>
            <a:noAutofit/>
          </a:bodyPr>
          <a:lstStyle/>
          <a:p>
            <a:pPr marL="0" indent="0">
              <a:buNone/>
            </a:pPr>
            <a:r>
              <a:rPr lang="en-US" sz="4000" b="1" dirty="0">
                <a:latin typeface="Calibri" panose="020F0502020204030204" pitchFamily="34" charset="0"/>
                <a:cs typeface="Calibri" panose="020F0502020204030204" pitchFamily="34" charset="0"/>
              </a:rPr>
              <a:t>7</a:t>
            </a:r>
            <a:r>
              <a:rPr lang="en-US" sz="4000" dirty="0">
                <a:latin typeface="Calibri" panose="020F0502020204030204" pitchFamily="34" charset="0"/>
                <a:cs typeface="Calibri" panose="020F0502020204030204" pitchFamily="34" charset="0"/>
              </a:rPr>
              <a:t> A proclamation was then issued throughout Judah and Jerusalem for all the exiles to assemble in Jerusalem.</a:t>
            </a:r>
          </a:p>
          <a:p>
            <a:pPr marL="0" indent="0">
              <a:buNone/>
            </a:pPr>
            <a:r>
              <a:rPr lang="en-US" sz="4000" b="1" dirty="0">
                <a:latin typeface="Calibri" panose="020F0502020204030204" pitchFamily="34" charset="0"/>
                <a:cs typeface="Calibri" panose="020F0502020204030204" pitchFamily="34" charset="0"/>
              </a:rPr>
              <a:t>8</a:t>
            </a:r>
            <a:r>
              <a:rPr lang="en-US" sz="4000" dirty="0">
                <a:latin typeface="Calibri" panose="020F0502020204030204" pitchFamily="34" charset="0"/>
                <a:cs typeface="Calibri" panose="020F0502020204030204" pitchFamily="34" charset="0"/>
              </a:rPr>
              <a:t> Anyone who failed to appear within three days would forfeit all his property, in accordance with the decision of the officials and elders, and would himself be expelled from the assembly of the exiles.</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359437"/>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An Oath and a Proclamation</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(Ezra 10:5-8) </a:t>
            </a:r>
          </a:p>
        </p:txBody>
      </p:sp>
    </p:spTree>
    <p:extLst>
      <p:ext uri="{BB962C8B-B14F-4D97-AF65-F5344CB8AC3E}">
        <p14:creationId xmlns:p14="http://schemas.microsoft.com/office/powerpoint/2010/main" val="1883806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016000" y="2031999"/>
            <a:ext cx="10215880" cy="3073401"/>
          </a:xfrm>
        </p:spPr>
        <p:txBody>
          <a:bodyPr>
            <a:normAutofit/>
          </a:bodyPr>
          <a:lstStyle/>
          <a:p>
            <a:pPr marL="0" indent="0">
              <a:buNone/>
            </a:pPr>
            <a:r>
              <a:rPr lang="en-US" sz="4800" dirty="0">
                <a:latin typeface="Calibri" panose="020F0502020204030204" pitchFamily="34" charset="0"/>
                <a:cs typeface="Calibri" panose="020F0502020204030204" pitchFamily="34" charset="0"/>
              </a:rPr>
              <a:t>Why does it seem difficult for some to accept the God-given authority of spiritual leaders?</a:t>
            </a:r>
          </a:p>
        </p:txBody>
      </p:sp>
    </p:spTree>
    <p:extLst>
      <p:ext uri="{BB962C8B-B14F-4D97-AF65-F5344CB8AC3E}">
        <p14:creationId xmlns:p14="http://schemas.microsoft.com/office/powerpoint/2010/main" val="2517986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697882" y="2006864"/>
            <a:ext cx="10515592" cy="4058049"/>
          </a:xfrm>
        </p:spPr>
        <p:txBody>
          <a:bodyPr>
            <a:noAutofit/>
          </a:bodyPr>
          <a:lstStyle/>
          <a:p>
            <a:pPr marL="0" indent="0">
              <a:buNone/>
            </a:pPr>
            <a:r>
              <a:rPr lang="en-US" sz="3600" b="1" dirty="0">
                <a:latin typeface="Calibri" panose="020F0502020204030204" pitchFamily="34" charset="0"/>
                <a:cs typeface="Calibri" panose="020F0502020204030204" pitchFamily="34" charset="0"/>
              </a:rPr>
              <a:t>9</a:t>
            </a:r>
            <a:r>
              <a:rPr lang="en-US" sz="3600" dirty="0">
                <a:latin typeface="Calibri" panose="020F0502020204030204" pitchFamily="34" charset="0"/>
                <a:cs typeface="Calibri" panose="020F0502020204030204" pitchFamily="34" charset="0"/>
              </a:rPr>
              <a:t> Within the three days, all the men of Judah and Benjamin had gathered in Jerusalem. And on the twentieth day of the ninth month, all the people were sitting in the square before the house of God, greatly distressed by the occasion and because of the rain. </a:t>
            </a:r>
          </a:p>
          <a:p>
            <a:pPr marL="0" indent="0">
              <a:buNone/>
            </a:pPr>
            <a:r>
              <a:rPr lang="en-US" sz="3600" b="1" dirty="0">
                <a:latin typeface="Calibri" panose="020F0502020204030204" pitchFamily="34" charset="0"/>
                <a:cs typeface="Calibri" panose="020F0502020204030204" pitchFamily="34" charset="0"/>
              </a:rPr>
              <a:t>10</a:t>
            </a:r>
            <a:r>
              <a:rPr lang="en-US" sz="3600" dirty="0">
                <a:latin typeface="Calibri" panose="020F0502020204030204" pitchFamily="34" charset="0"/>
                <a:cs typeface="Calibri" panose="020F0502020204030204" pitchFamily="34" charset="0"/>
              </a:rPr>
              <a:t> Then Ezra the priest stood up and said to them, “You have been unfaithful; you have married foreign women, adding to Israel’s guilt. </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A Restored Covenant Relationship</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(Ezra 10:9-12)</a:t>
            </a:r>
          </a:p>
        </p:txBody>
      </p:sp>
    </p:spTree>
    <p:extLst>
      <p:ext uri="{BB962C8B-B14F-4D97-AF65-F5344CB8AC3E}">
        <p14:creationId xmlns:p14="http://schemas.microsoft.com/office/powerpoint/2010/main" val="3599954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697882" y="2006864"/>
            <a:ext cx="10515592" cy="4058049"/>
          </a:xfrm>
        </p:spPr>
        <p:txBody>
          <a:bodyPr>
            <a:noAutofit/>
          </a:bodyPr>
          <a:lstStyle/>
          <a:p>
            <a:pPr marL="0" indent="0">
              <a:buNone/>
            </a:pPr>
            <a:r>
              <a:rPr lang="en-US" sz="3600" b="1" dirty="0">
                <a:latin typeface="Calibri" panose="020F0502020204030204" pitchFamily="34" charset="0"/>
                <a:cs typeface="Calibri" panose="020F0502020204030204" pitchFamily="34" charset="0"/>
              </a:rPr>
              <a:t>11</a:t>
            </a:r>
            <a:r>
              <a:rPr lang="en-US" sz="3600" dirty="0">
                <a:latin typeface="Calibri" panose="020F0502020204030204" pitchFamily="34" charset="0"/>
                <a:cs typeface="Calibri" panose="020F0502020204030204" pitchFamily="34" charset="0"/>
              </a:rPr>
              <a:t> “Now honor the Lord, the God of your ancestors, and do his will. Separate yourselves from the peoples around you and from your foreign wives.” </a:t>
            </a:r>
          </a:p>
          <a:p>
            <a:pPr marL="0" indent="0">
              <a:buNone/>
            </a:pPr>
            <a:r>
              <a:rPr lang="en-US" sz="3600" b="1" dirty="0">
                <a:latin typeface="Calibri" panose="020F0502020204030204" pitchFamily="34" charset="0"/>
                <a:cs typeface="Calibri" panose="020F0502020204030204" pitchFamily="34" charset="0"/>
              </a:rPr>
              <a:t>12</a:t>
            </a:r>
            <a:r>
              <a:rPr lang="en-US" sz="3600" dirty="0">
                <a:latin typeface="Calibri" panose="020F0502020204030204" pitchFamily="34" charset="0"/>
                <a:cs typeface="Calibri" panose="020F0502020204030204" pitchFamily="34" charset="0"/>
              </a:rPr>
              <a:t> The whole assembly responded with a loud voice: “You are right! We must do as you say.” </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A Restored Covenant Relationship</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(Ezra 10:9-12)</a:t>
            </a:r>
          </a:p>
        </p:txBody>
      </p:sp>
    </p:spTree>
    <p:extLst>
      <p:ext uri="{BB962C8B-B14F-4D97-AF65-F5344CB8AC3E}">
        <p14:creationId xmlns:p14="http://schemas.microsoft.com/office/powerpoint/2010/main" val="1564546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47738" y="2135740"/>
            <a:ext cx="10215880" cy="3073401"/>
          </a:xfrm>
        </p:spPr>
        <p:txBody>
          <a:bodyPr>
            <a:normAutofit lnSpcReduction="10000"/>
          </a:bodyPr>
          <a:lstStyle/>
          <a:p>
            <a:pPr marL="0" indent="0">
              <a:buNone/>
            </a:pPr>
            <a:r>
              <a:rPr lang="en-US" sz="4800" dirty="0">
                <a:latin typeface="Calibri" panose="020F0502020204030204" pitchFamily="34" charset="0"/>
                <a:cs typeface="Calibri" panose="020F0502020204030204" pitchFamily="34" charset="0"/>
              </a:rPr>
              <a:t>Why is it necessary for the church to teach its people how to deal with sin biblically? What examples can you give of an inappropriate response to sin in the church? </a:t>
            </a:r>
          </a:p>
        </p:txBody>
      </p:sp>
    </p:spTree>
    <p:extLst>
      <p:ext uri="{BB962C8B-B14F-4D97-AF65-F5344CB8AC3E}">
        <p14:creationId xmlns:p14="http://schemas.microsoft.com/office/powerpoint/2010/main" val="3609323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a:bodyPr>
          <a:lstStyle/>
          <a:p>
            <a:r>
              <a:rPr lang="en-US" sz="3600" dirty="0">
                <a:latin typeface="Calibri" panose="020F0502020204030204" pitchFamily="34" charset="0"/>
                <a:cs typeface="Calibri" panose="020F0502020204030204" pitchFamily="34" charset="0"/>
              </a:rPr>
              <a:t>Next week’s study will focus on Nehemiah’s efforts to assist those who had returned to their homeland to rebuild the wall around Jerusalem.</a:t>
            </a:r>
          </a:p>
          <a:p>
            <a:r>
              <a:rPr lang="en-US" sz="3600" dirty="0">
                <a:latin typeface="Calibri" panose="020F0502020204030204" pitchFamily="34" charset="0"/>
                <a:cs typeface="Calibri" panose="020F0502020204030204" pitchFamily="34" charset="0"/>
              </a:rPr>
              <a:t>The lesson topic for Sunday, April 18, 2021, is “Initiating Renewal.” The Devotional Reading is Daniel 9:4-6, 15-19, the Background Scriptures are Nehemiah 2:11-20; 13:1-22, and the Printed Text is Nehemiah 2:11-20.</a:t>
            </a:r>
          </a:p>
        </p:txBody>
      </p:sp>
    </p:spTree>
    <p:extLst>
      <p:ext uri="{BB962C8B-B14F-4D97-AF65-F5344CB8AC3E}">
        <p14:creationId xmlns:p14="http://schemas.microsoft.com/office/powerpoint/2010/main" val="2784195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1598031" y="2370061"/>
            <a:ext cx="8538592" cy="3521351"/>
          </a:xfrm>
        </p:spPr>
        <p:txBody>
          <a:bodyPr>
            <a:normAutofit/>
          </a:bodyPr>
          <a:lstStyle/>
          <a:p>
            <a:pPr marL="0" indent="0">
              <a:buNone/>
            </a:pPr>
            <a:r>
              <a:rPr lang="en-US" sz="4800" dirty="0">
                <a:latin typeface="Calibri" panose="020F0502020204030204" pitchFamily="34" charset="0"/>
                <a:cs typeface="Calibri" panose="020F0502020204030204" pitchFamily="34" charset="0"/>
              </a:rPr>
              <a:t>Dear God, help us to be faithful examples of obedience to Your Word in our daily lives. In Jesus’ name we pray. Amen.</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6374</TotalTime>
  <Words>1063</Words>
  <Application>Microsoft Macintosh PowerPoint</Application>
  <PresentationFormat>Widescreen</PresentationFormat>
  <Paragraphs>61</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PowerPoint Presentation</vt:lpstr>
      <vt:lpstr>SPRING QUARTER THEME:  “Prophets Faithful to God’s Covenant”  UNIT II:  “Prophets of Restoration”</vt:lpstr>
      <vt:lpstr>LESSON 6: Sunday, April 11, 2021</vt:lpstr>
      <vt:lpstr>Devotional Reading: Ezekiel 18:25-32   Background Scriptures: Ezra 9–10   Print Passage: Ezra 10:1-12</vt:lpstr>
      <vt:lpstr>KEY VERSE:</vt:lpstr>
      <vt:lpstr>LESSON AIMS:</vt:lpstr>
      <vt:lpstr>KEY TERMS:</vt:lpstr>
      <vt:lpstr>KEY TERMS:</vt:lpstr>
      <vt:lpstr>INTRODUCTION</vt:lpstr>
      <vt:lpstr>BIBLICAL CONTEXT</vt:lpstr>
      <vt:lpstr> ANALYSIS OF THE BIBLICAL TEXT  (Lesson Outline) </vt:lpstr>
      <vt:lpstr>Acknowledging Disobedience (Ezra 10:1-4)</vt:lpstr>
      <vt:lpstr>Acknowledging Disobedience (Ezra 10:1-4)</vt:lpstr>
      <vt:lpstr>What Do You Think? </vt:lpstr>
      <vt:lpstr>An Oath and a Proclamation (Ezra 10:5-8) </vt:lpstr>
      <vt:lpstr>An Oath and a Proclamation (Ezra 10:5-8) </vt:lpstr>
      <vt:lpstr>What Do You Think? </vt:lpstr>
      <vt:lpstr>A Restored Covenant Relationship (Ezra 10:9-12)</vt:lpstr>
      <vt:lpstr>A Restored Covenant Relationship (Ezra 10:9-12)</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53</cp:revision>
  <dcterms:created xsi:type="dcterms:W3CDTF">2020-10-13T22:27:56Z</dcterms:created>
  <dcterms:modified xsi:type="dcterms:W3CDTF">2021-03-26T16:22:54Z</dcterms:modified>
</cp:coreProperties>
</file>