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9" r:id="rId9"/>
    <p:sldId id="270" r:id="rId10"/>
    <p:sldId id="266" r:id="rId11"/>
    <p:sldId id="284" r:id="rId12"/>
    <p:sldId id="268" r:id="rId13"/>
    <p:sldId id="275" r:id="rId14"/>
    <p:sldId id="271" r:id="rId15"/>
    <p:sldId id="289" r:id="rId16"/>
    <p:sldId id="276" r:id="rId17"/>
    <p:sldId id="286" r:id="rId18"/>
    <p:sldId id="288" r:id="rId19"/>
    <p:sldId id="278" r:id="rId20"/>
    <p:sldId id="280"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7574"/>
    <p:restoredTop sz="95385"/>
  </p:normalViewPr>
  <p:slideViewPr>
    <p:cSldViewPr snapToGrid="0" snapToObjects="1">
      <p:cViewPr varScale="1">
        <p:scale>
          <a:sx n="53" d="100"/>
          <a:sy n="53" d="100"/>
        </p:scale>
        <p:origin x="176" y="1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SPRING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SPRING QUARTER THEME: </a:t>
            </a:r>
            <a:br>
              <a:rPr lang="en" b="1" dirty="0">
                <a:solidFill>
                  <a:srgbClr val="074E97"/>
                </a:solidFill>
                <a:latin typeface="Arial" panose="020B0604020202020204" pitchFamily="34" charset="0"/>
                <a:cs typeface="Arial" panose="020B0604020202020204" pitchFamily="34" charset="0"/>
              </a:rPr>
            </a:br>
            <a:r>
              <a:rPr lang="en-US" sz="5400" dirty="0">
                <a:solidFill>
                  <a:srgbClr val="074E97"/>
                </a:solidFill>
                <a:latin typeface="Calibri" panose="020F0502020204030204" pitchFamily="34" charset="0"/>
                <a:cs typeface="Calibri" panose="020F0502020204030204" pitchFamily="34" charset="0"/>
              </a:rPr>
              <a:t>“Prophets Faithful to God’s Covenant</a:t>
            </a:r>
            <a:r>
              <a:rPr lang="en" sz="5400" dirty="0">
                <a:solidFill>
                  <a:srgbClr val="074E97"/>
                </a:solidFill>
                <a:latin typeface="Calibri" panose="020F0502020204030204" pitchFamily="34" charset="0"/>
                <a:cs typeface="Calibri" panose="020F0502020204030204" pitchFamily="34" charset="0"/>
              </a:rPr>
              <a: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a:solidFill>
                  <a:srgbClr val="074E97"/>
                </a:solidFill>
                <a:latin typeface="Arial" panose="020B0604020202020204" pitchFamily="34" charset="0"/>
                <a:cs typeface="Arial" panose="020B0604020202020204" pitchFamily="34" charset="0"/>
              </a:rPr>
              <a:t>II</a:t>
            </a:r>
            <a:r>
              <a:rPr lang="en" b="1" dirty="0">
                <a:solidFill>
                  <a:srgbClr val="074E97"/>
                </a:solidFill>
                <a:latin typeface="Arial" panose="020B0604020202020204" pitchFamily="34" charset="0"/>
                <a:cs typeface="Arial" panose="020B0604020202020204" pitchFamily="34" charset="0"/>
              </a:rPr>
              <a:t>: </a:t>
            </a:r>
            <a:br>
              <a:rPr lang="en" b="1" dirty="0">
                <a:solidFill>
                  <a:srgbClr val="074E97"/>
                </a:solidFill>
                <a:latin typeface="Arial" panose="020B0604020202020204" pitchFamily="34" charset="0"/>
                <a:cs typeface="Arial" panose="020B0604020202020204" pitchFamily="34" charset="0"/>
              </a:rPr>
            </a:br>
            <a:r>
              <a:rPr lang="en" b="1" dirty="0">
                <a:solidFill>
                  <a:srgbClr val="074E97"/>
                </a:solidFill>
                <a:latin typeface="Calibri" panose="020F0502020204030204" pitchFamily="34" charset="0"/>
                <a:cs typeface="Calibri" panose="020F0502020204030204" pitchFamily="34" charset="0"/>
              </a:rPr>
              <a:t>“</a:t>
            </a:r>
            <a:r>
              <a:rPr lang="en-US" sz="5400" dirty="0">
                <a:solidFill>
                  <a:srgbClr val="074E97"/>
                </a:solidFill>
                <a:latin typeface="Calibri" panose="020F0502020204030204" pitchFamily="34" charset="0"/>
                <a:cs typeface="Calibri" panose="020F0502020204030204" pitchFamily="34" charset="0"/>
              </a:rPr>
              <a:t>Prophets of Restoration</a:t>
            </a:r>
            <a:r>
              <a:rPr lang="en" sz="5400" dirty="0">
                <a:solidFill>
                  <a:srgbClr val="074E97"/>
                </a:solidFill>
                <a:latin typeface="Calibri" panose="020F0502020204030204" pitchFamily="34" charset="0"/>
                <a:cs typeface="Calibri" panose="020F0502020204030204" pitchFamily="34" charset="0"/>
              </a:rPr>
              <a:t>”</a:t>
            </a:r>
            <a:endParaRPr lang="en-US" sz="5400" dirty="0">
              <a:solidFill>
                <a:srgbClr val="074E9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4" y="1923433"/>
            <a:ext cx="4921723" cy="340760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2"/>
            <a:ext cx="10796236" cy="3900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dirty="0">
                <a:solidFill>
                  <a:schemeClr val="bg1"/>
                </a:solidFill>
                <a:latin typeface="Calibri" panose="020F0502020204030204" pitchFamily="34" charset="0"/>
                <a:cs typeface="Calibri" panose="020F0502020204030204" pitchFamily="34" charset="0"/>
              </a:rPr>
              <a:t>LESSON 8: Sunday, April 25,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1034716" y="2695074"/>
            <a:ext cx="10183744" cy="3080248"/>
          </a:xfrm>
        </p:spPr>
        <p:txBody>
          <a:bodyPr>
            <a:normAutofit lnSpcReduction="10000"/>
          </a:bodyPr>
          <a:lstStyle/>
          <a:p>
            <a:pPr>
              <a:spcBef>
                <a:spcPts val="0"/>
              </a:spcBef>
            </a:pPr>
            <a:r>
              <a:rPr lang="en-US" sz="4400" b="1" dirty="0">
                <a:solidFill>
                  <a:srgbClr val="074E97"/>
                </a:solidFill>
                <a:latin typeface="Calibri" panose="020F0502020204030204" pitchFamily="34" charset="0"/>
                <a:cs typeface="Calibri" panose="020F0502020204030204" pitchFamily="34" charset="0"/>
              </a:rPr>
              <a:t>Lesson Title: “</a:t>
            </a:r>
            <a:r>
              <a:rPr lang="en-US" sz="4400" b="1" dirty="0">
                <a:solidFill>
                  <a:srgbClr val="074E97"/>
                </a:solidFill>
                <a:latin typeface="Calibri" panose="020F0502020204030204" pitchFamily="34" charset="0"/>
                <a:ea typeface="Calibri" panose="020F0502020204030204" pitchFamily="34" charset="0"/>
                <a:cs typeface="Calibri" panose="020F0502020204030204" pitchFamily="34" charset="0"/>
              </a:rPr>
              <a:t>Overcoming Losses and Brokenness</a:t>
            </a:r>
            <a:r>
              <a:rPr lang="en-US" sz="4400" b="1" dirty="0">
                <a:solidFill>
                  <a:srgbClr val="074E97"/>
                </a:solidFill>
                <a:latin typeface="Calibri" panose="020F0502020204030204" pitchFamily="34" charset="0"/>
                <a:cs typeface="Calibri" panose="020F0502020204030204" pitchFamily="34" charset="0"/>
              </a:rPr>
              <a:t>”</a:t>
            </a:r>
            <a:br>
              <a:rPr lang="en-US" sz="4400" b="1" dirty="0">
                <a:solidFill>
                  <a:srgbClr val="074E97"/>
                </a:solidFill>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(Faith Pathway)</a:t>
            </a:r>
          </a:p>
          <a:p>
            <a:r>
              <a:rPr lang="en-US" sz="4400" b="1" dirty="0">
                <a:solidFill>
                  <a:srgbClr val="074E97"/>
                </a:solidFill>
                <a:latin typeface="Calibri" panose="020F0502020204030204" pitchFamily="34" charset="0"/>
                <a:cs typeface="Calibri" panose="020F0502020204030204" pitchFamily="34" charset="0"/>
              </a:rPr>
              <a:t>Lesson Title: “</a:t>
            </a:r>
            <a:r>
              <a:rPr lang="en-US" sz="4400" b="1" dirty="0">
                <a:solidFill>
                  <a:srgbClr val="074E97"/>
                </a:solidFill>
                <a:latin typeface="Calibri" panose="020F0502020204030204" pitchFamily="34" charset="0"/>
                <a:ea typeface="Calibri" panose="020F0502020204030204" pitchFamily="34" charset="0"/>
                <a:cs typeface="Calibri" panose="020F0502020204030204" pitchFamily="34" charset="0"/>
              </a:rPr>
              <a:t>A Plea for Restoration</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(Townsend Press Sunday School Commentary)</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88353" y="1009121"/>
            <a:ext cx="6475341" cy="5010392"/>
          </a:xfrm>
        </p:spPr>
        <p:txBody>
          <a:bodyPr>
            <a:noAutofit/>
          </a:bodyPr>
          <a:lstStyle/>
          <a:p>
            <a:pPr algn="ct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Devotional Reading: </a:t>
            </a:r>
            <a:r>
              <a:rPr lang="en-US" dirty="0">
                <a:latin typeface="Calibri" panose="020F0502020204030204" pitchFamily="34" charset="0"/>
                <a:ea typeface="Calibri" panose="020F0502020204030204" pitchFamily="34" charset="0"/>
                <a:cs typeface="Calibri" panose="020F0502020204030204" pitchFamily="34" charset="0"/>
              </a:rPr>
              <a:t>Lamentations 3:22-33</a:t>
            </a:r>
            <a:br>
              <a:rPr lang="en-US" b="1" dirty="0">
                <a:latin typeface="Calibri" panose="020F0502020204030204" pitchFamily="34" charset="0"/>
                <a:ea typeface="Calibri" panose="020F0502020204030204" pitchFamily="34" charset="0"/>
                <a:cs typeface="Calibri" panose="020F0502020204030204" pitchFamily="34" charset="0"/>
              </a:rPr>
            </a:br>
            <a:r>
              <a:rPr lang="en-US" sz="3600" b="1" dirty="0">
                <a:latin typeface="Calibri" panose="020F0502020204030204" pitchFamily="34" charset="0"/>
                <a:ea typeface="Calibri" panose="020F0502020204030204" pitchFamily="34" charset="0"/>
                <a:cs typeface="Calibri" panose="020F0502020204030204" pitchFamily="34" charset="0"/>
              </a:rPr>
              <a:t> </a:t>
            </a:r>
            <a:br>
              <a:rPr lang="en-US" sz="2800" b="1" dirty="0">
                <a:latin typeface="Calibri" panose="020F0502020204030204" pitchFamily="34" charset="0"/>
                <a:ea typeface="Calibri" panose="020F0502020204030204" pitchFamily="34" charset="0"/>
                <a:cs typeface="Calibri" panose="020F0502020204030204" pitchFamily="34" charset="0"/>
              </a:rPr>
            </a:b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Background Scripture: </a:t>
            </a:r>
            <a:r>
              <a:rPr lang="en-US" dirty="0">
                <a:latin typeface="Calibri" panose="020F0502020204030204" pitchFamily="34" charset="0"/>
                <a:ea typeface="Calibri" panose="020F0502020204030204" pitchFamily="34" charset="0"/>
                <a:cs typeface="Calibri" panose="020F0502020204030204" pitchFamily="34" charset="0"/>
              </a:rPr>
              <a:t>Lamentations 5 </a:t>
            </a:r>
            <a:br>
              <a:rPr lang="en-US" b="1" dirty="0">
                <a:latin typeface="Calibri" panose="020F0502020204030204" pitchFamily="34" charset="0"/>
                <a:ea typeface="Calibri" panose="020F0502020204030204" pitchFamily="34" charset="0"/>
                <a:cs typeface="Calibri" panose="020F0502020204030204" pitchFamily="34" charset="0"/>
              </a:rPr>
            </a:br>
            <a:br>
              <a:rPr lang="en-US" sz="3600" b="1" dirty="0">
                <a:latin typeface="Calibri" panose="020F0502020204030204" pitchFamily="34" charset="0"/>
                <a:ea typeface="Calibri" panose="020F0502020204030204" pitchFamily="34" charset="0"/>
                <a:cs typeface="Calibri" panose="020F0502020204030204" pitchFamily="34" charset="0"/>
              </a:rPr>
            </a:b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Print Passage: </a:t>
            </a:r>
            <a:r>
              <a:rPr lang="en-US" dirty="0">
                <a:latin typeface="Calibri" panose="020F0502020204030204" pitchFamily="34" charset="0"/>
                <a:ea typeface="Calibri" panose="020F0502020204030204" pitchFamily="34" charset="0"/>
                <a:cs typeface="Calibri" panose="020F0502020204030204" pitchFamily="34" charset="0"/>
              </a:rPr>
              <a:t>Lamentations 5:1-22</a:t>
            </a:r>
            <a:endParaRPr lang="en-US" dirty="0">
              <a:latin typeface="Calibri" panose="020F0502020204030204" pitchFamily="34" charset="0"/>
              <a:ea typeface="Calibri"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720998"/>
            <a:ext cx="11300223" cy="5702662"/>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196" y="214480"/>
            <a:ext cx="10515600" cy="1325563"/>
          </a:xfrm>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838196" y="1612232"/>
            <a:ext cx="10515600" cy="3903736"/>
          </a:xfrm>
        </p:spPr>
        <p:txBody>
          <a:bodyPr>
            <a:noAutofit/>
          </a:bodyPr>
          <a:lstStyle/>
          <a:p>
            <a:pPr marL="0" marR="0" indent="0">
              <a:lnSpc>
                <a:spcPct val="107000"/>
              </a:lnSpc>
              <a:spcBef>
                <a:spcPts val="0"/>
              </a:spcBef>
              <a:spcAft>
                <a:spcPts val="800"/>
              </a:spcAft>
              <a:buNone/>
            </a:pPr>
            <a:r>
              <a:rPr lang="en-US" sz="3800" dirty="0">
                <a:latin typeface="Calibri" panose="020F0502020204030204" pitchFamily="34" charset="0"/>
                <a:ea typeface="Calibri" panose="020F0502020204030204" pitchFamily="34" charset="0"/>
                <a:cs typeface="Calibri" panose="020F0502020204030204" pitchFamily="34" charset="0"/>
              </a:rPr>
              <a:t>Turn thou us unto thee, O Lord, and we shall be turned; renew our days as of old. </a:t>
            </a:r>
            <a:r>
              <a:rPr lang="en-US" sz="3800" b="1" dirty="0">
                <a:latin typeface="Calibri" panose="020F0502020204030204" pitchFamily="34" charset="0"/>
                <a:ea typeface="Calibri" panose="020F0502020204030204" pitchFamily="34" charset="0"/>
                <a:cs typeface="Calibri" panose="020F0502020204030204" pitchFamily="34" charset="0"/>
              </a:rPr>
              <a:t>(Lamentations 5:21, KJV)</a:t>
            </a:r>
          </a:p>
          <a:p>
            <a:pPr marL="0" marR="0" indent="0" algn="ctr">
              <a:lnSpc>
                <a:spcPct val="107000"/>
              </a:lnSpc>
              <a:spcBef>
                <a:spcPts val="0"/>
              </a:spcBef>
              <a:spcAft>
                <a:spcPts val="800"/>
              </a:spcAft>
              <a:buNone/>
            </a:pPr>
            <a:r>
              <a:rPr lang="en-US" sz="3800" dirty="0">
                <a:latin typeface="Calibri" panose="020F0502020204030204" pitchFamily="34" charset="0"/>
                <a:ea typeface="Calibri" panose="020F0502020204030204" pitchFamily="34" charset="0"/>
                <a:cs typeface="Calibri" panose="020F0502020204030204" pitchFamily="34" charset="0"/>
              </a:rPr>
              <a:t>• • • • •</a:t>
            </a:r>
          </a:p>
          <a:p>
            <a:pPr marL="0" marR="0" indent="0">
              <a:lnSpc>
                <a:spcPct val="107000"/>
              </a:lnSpc>
              <a:spcBef>
                <a:spcPts val="0"/>
              </a:spcBef>
              <a:spcAft>
                <a:spcPts val="800"/>
              </a:spcAft>
              <a:buNone/>
            </a:pPr>
            <a:r>
              <a:rPr lang="en-US" sz="3800" dirty="0">
                <a:latin typeface="Calibri" panose="020F0502020204030204" pitchFamily="34" charset="0"/>
                <a:ea typeface="Calibri" panose="020F0502020204030204" pitchFamily="34" charset="0"/>
                <a:cs typeface="Calibri" panose="020F0502020204030204" pitchFamily="34" charset="0"/>
              </a:rPr>
              <a:t>Restore us to yourself, Lord, that we may return; renew our days as of old. </a:t>
            </a:r>
            <a:r>
              <a:rPr lang="en-US" sz="3800" b="1" dirty="0">
                <a:latin typeface="Calibri" panose="020F0502020204030204" pitchFamily="34" charset="0"/>
                <a:ea typeface="Calibri" panose="020F0502020204030204" pitchFamily="34" charset="0"/>
                <a:cs typeface="Calibri" panose="020F0502020204030204" pitchFamily="34" charset="0"/>
              </a:rPr>
              <a:t>(Lamentations 5:21, NIV)</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526812"/>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770067" y="1769450"/>
            <a:ext cx="10274922" cy="4179126"/>
          </a:xfrm>
        </p:spPr>
        <p:txBody>
          <a:bodyPr>
            <a:noAutofit/>
          </a:bodyPr>
          <a:lstStyle/>
          <a:p>
            <a:pPr marL="0" indent="0">
              <a:buNone/>
            </a:pPr>
            <a:r>
              <a:rPr lang="en-US" sz="3600" dirty="0">
                <a:latin typeface="Calibri" panose="020F0502020204030204" pitchFamily="34" charset="0"/>
                <a:cs typeface="Calibri" panose="020F0502020204030204" pitchFamily="34" charset="0"/>
              </a:rPr>
              <a:t>As a result of experiencing this lesson, you should be able to do these things:</a:t>
            </a:r>
          </a:p>
          <a:p>
            <a:pPr>
              <a:lnSpc>
                <a:spcPct val="107000"/>
              </a:lnSpc>
              <a:spcBef>
                <a:spcPts val="0"/>
              </a:spcBef>
            </a:pPr>
            <a:r>
              <a:rPr lang="en-US" sz="3600" dirty="0">
                <a:latin typeface="Times New Roman" panose="02020603050405020304" pitchFamily="18" charset="0"/>
                <a:ea typeface="Calibri" panose="020F0502020204030204" pitchFamily="34" charset="0"/>
                <a:cs typeface="Times New Roman" panose="02020603050405020304" pitchFamily="18" charset="0"/>
              </a:rPr>
              <a:t>Understand why the writer of Lamentations pleaded with God for the restoration of Israel. </a:t>
            </a:r>
          </a:p>
          <a:p>
            <a:pPr>
              <a:lnSpc>
                <a:spcPct val="107000"/>
              </a:lnSpc>
              <a:spcBef>
                <a:spcPts val="0"/>
              </a:spcBef>
            </a:pPr>
            <a:r>
              <a:rPr lang="en-US" sz="3600" dirty="0">
                <a:latin typeface="Times New Roman" panose="02020603050405020304" pitchFamily="18" charset="0"/>
                <a:ea typeface="Calibri" panose="020F0502020204030204" pitchFamily="34" charset="0"/>
                <a:cs typeface="Times New Roman" panose="02020603050405020304" pitchFamily="18" charset="0"/>
              </a:rPr>
              <a:t>Sense the writer’s feelings over the oppression of his nation. </a:t>
            </a:r>
          </a:p>
          <a:p>
            <a:pPr>
              <a:lnSpc>
                <a:spcPct val="107000"/>
              </a:lnSpc>
              <a:spcBef>
                <a:spcPts val="0"/>
              </a:spcBef>
            </a:pPr>
            <a:r>
              <a:rPr lang="en-US" sz="3600" dirty="0">
                <a:latin typeface="Times New Roman" panose="02020603050405020304" pitchFamily="18" charset="0"/>
                <a:ea typeface="Calibri" panose="020F0502020204030204" pitchFamily="34" charset="0"/>
                <a:cs typeface="Times New Roman" panose="02020603050405020304" pitchFamily="18" charset="0"/>
              </a:rPr>
              <a:t>Pray for and engage in the restoration of broken relationships with God.</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4" y="1477821"/>
            <a:ext cx="10515592" cy="4334243"/>
          </a:xfrm>
        </p:spPr>
        <p:txBody>
          <a:bodyPr>
            <a:noAutofit/>
          </a:bodyPr>
          <a:lstStyle/>
          <a:p>
            <a:r>
              <a:rPr lang="en-US" sz="4400" b="1" dirty="0">
                <a:solidFill>
                  <a:srgbClr val="074E97"/>
                </a:solidFill>
                <a:latin typeface="Calibri" panose="020F0502020204030204" pitchFamily="34" charset="0"/>
                <a:cs typeface="Calibri" panose="020F0502020204030204" pitchFamily="34" charset="0"/>
              </a:rPr>
              <a:t>Forsake (verse 20)—Hebrew:</a:t>
            </a:r>
            <a:r>
              <a:rPr lang="en-US" sz="4400" b="1" i="1" dirty="0">
                <a:solidFill>
                  <a:srgbClr val="074E97"/>
                </a:solidFill>
                <a:latin typeface="Calibri" panose="020F0502020204030204" pitchFamily="34" charset="0"/>
                <a:cs typeface="Calibri" panose="020F0502020204030204" pitchFamily="34" charset="0"/>
              </a:rPr>
              <a:t> </a:t>
            </a:r>
            <a:r>
              <a:rPr lang="en-US" sz="4400" b="1" i="1" dirty="0" err="1">
                <a:solidFill>
                  <a:srgbClr val="074E97"/>
                </a:solidFill>
                <a:latin typeface="Calibri" panose="020F0502020204030204" pitchFamily="34" charset="0"/>
                <a:cs typeface="Calibri" panose="020F0502020204030204" pitchFamily="34" charset="0"/>
              </a:rPr>
              <a:t>azab</a:t>
            </a:r>
            <a:r>
              <a:rPr lang="en-US" sz="4400" b="1" i="1" dirty="0">
                <a:solidFill>
                  <a:srgbClr val="074E97"/>
                </a:solidFill>
                <a:latin typeface="Calibri" panose="020F0502020204030204" pitchFamily="34" charset="0"/>
                <a:cs typeface="Calibri" panose="020F0502020204030204" pitchFamily="34" charset="0"/>
              </a:rPr>
              <a:t> </a:t>
            </a:r>
            <a:br>
              <a:rPr lang="en-US" sz="4400" b="1" i="1" dirty="0">
                <a:solidFill>
                  <a:srgbClr val="074E97"/>
                </a:solidFill>
                <a:latin typeface="Calibri" panose="020F0502020204030204" pitchFamily="34" charset="0"/>
                <a:cs typeface="Calibri" panose="020F0502020204030204" pitchFamily="34" charset="0"/>
              </a:rPr>
            </a:br>
            <a:r>
              <a:rPr lang="en-US" sz="4400" b="1" dirty="0">
                <a:solidFill>
                  <a:srgbClr val="074E97"/>
                </a:solidFill>
                <a:latin typeface="Calibri" panose="020F0502020204030204" pitchFamily="34" charset="0"/>
                <a:cs typeface="Calibri" panose="020F0502020204030204" pitchFamily="34" charset="0"/>
              </a:rPr>
              <a:t>(aw-</a:t>
            </a:r>
            <a:r>
              <a:rPr lang="en-US" sz="4400" b="1" dirty="0" err="1">
                <a:solidFill>
                  <a:srgbClr val="074E97"/>
                </a:solidFill>
                <a:latin typeface="Calibri" panose="020F0502020204030204" pitchFamily="34" charset="0"/>
                <a:cs typeface="Calibri" panose="020F0502020204030204" pitchFamily="34" charset="0"/>
              </a:rPr>
              <a:t>zab</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to leave, abandon. </a:t>
            </a:r>
          </a:p>
          <a:p>
            <a:r>
              <a:rPr lang="en-US" sz="4400" b="1" dirty="0">
                <a:solidFill>
                  <a:srgbClr val="074E97"/>
                </a:solidFill>
                <a:latin typeface="Calibri" panose="020F0502020204030204" pitchFamily="34" charset="0"/>
                <a:cs typeface="Calibri" panose="020F0502020204030204" pitchFamily="34" charset="0"/>
              </a:rPr>
              <a:t>Remember(verse 1)—Hebrew: </a:t>
            </a:r>
            <a:r>
              <a:rPr lang="en-US" sz="4400" b="1" i="1" dirty="0" err="1">
                <a:solidFill>
                  <a:srgbClr val="074E97"/>
                </a:solidFill>
                <a:latin typeface="Calibri" panose="020F0502020204030204" pitchFamily="34" charset="0"/>
                <a:cs typeface="Calibri" panose="020F0502020204030204" pitchFamily="34" charset="0"/>
              </a:rPr>
              <a:t>zakar</a:t>
            </a:r>
            <a:r>
              <a:rPr lang="en-US" sz="4400" b="1" dirty="0">
                <a:solidFill>
                  <a:srgbClr val="074E97"/>
                </a:solidFill>
                <a:latin typeface="Calibri" panose="020F0502020204030204" pitchFamily="34" charset="0"/>
                <a:cs typeface="Calibri" panose="020F0502020204030204" pitchFamily="34" charset="0"/>
              </a:rPr>
              <a:t> </a:t>
            </a:r>
            <a:br>
              <a:rPr lang="en-US" sz="4400" b="1" dirty="0">
                <a:solidFill>
                  <a:srgbClr val="074E97"/>
                </a:solidFill>
                <a:latin typeface="Calibri" panose="020F0502020204030204" pitchFamily="34" charset="0"/>
                <a:cs typeface="Calibri" panose="020F0502020204030204" pitchFamily="34" charset="0"/>
              </a:rPr>
            </a:br>
            <a:r>
              <a:rPr lang="en-US" sz="4400" b="1" dirty="0">
                <a:solidFill>
                  <a:srgbClr val="074E97"/>
                </a:solidFill>
                <a:latin typeface="Calibri" panose="020F0502020204030204" pitchFamily="34" charset="0"/>
                <a:cs typeface="Calibri" panose="020F0502020204030204" pitchFamily="34" charset="0"/>
              </a:rPr>
              <a:t>(</a:t>
            </a:r>
            <a:r>
              <a:rPr lang="en-US" sz="4400" b="1" dirty="0" err="1">
                <a:solidFill>
                  <a:srgbClr val="074E97"/>
                </a:solidFill>
                <a:latin typeface="Calibri" panose="020F0502020204030204" pitchFamily="34" charset="0"/>
                <a:cs typeface="Calibri" panose="020F0502020204030204" pitchFamily="34" charset="0"/>
              </a:rPr>
              <a:t>zaw-kar</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take thought; recall. </a:t>
            </a:r>
          </a:p>
          <a:p>
            <a:r>
              <a:rPr lang="en-US" sz="4400" b="1" dirty="0">
                <a:solidFill>
                  <a:srgbClr val="074E97"/>
                </a:solidFill>
                <a:latin typeface="Calibri" panose="020F0502020204030204" pitchFamily="34" charset="0"/>
                <a:cs typeface="Calibri" panose="020F0502020204030204" pitchFamily="34" charset="0"/>
              </a:rPr>
              <a:t>Restore(verse 21)—Hebrew:</a:t>
            </a:r>
            <a:r>
              <a:rPr lang="en-US" sz="4400" b="1" i="1" dirty="0">
                <a:solidFill>
                  <a:srgbClr val="074E97"/>
                </a:solidFill>
                <a:latin typeface="Calibri" panose="020F0502020204030204" pitchFamily="34" charset="0"/>
                <a:cs typeface="Calibri" panose="020F0502020204030204" pitchFamily="34" charset="0"/>
              </a:rPr>
              <a:t> </a:t>
            </a:r>
            <a:r>
              <a:rPr lang="en-US" sz="4400" b="1" i="1" dirty="0" err="1">
                <a:solidFill>
                  <a:srgbClr val="074E97"/>
                </a:solidFill>
                <a:latin typeface="Calibri" panose="020F0502020204030204" pitchFamily="34" charset="0"/>
                <a:cs typeface="Calibri" panose="020F0502020204030204" pitchFamily="34" charset="0"/>
              </a:rPr>
              <a:t>shub</a:t>
            </a:r>
            <a:r>
              <a:rPr lang="en-US" sz="4400" b="1" i="1" dirty="0">
                <a:solidFill>
                  <a:srgbClr val="074E97"/>
                </a:solidFill>
                <a:latin typeface="Calibri" panose="020F0502020204030204" pitchFamily="34" charset="0"/>
                <a:cs typeface="Calibri" panose="020F0502020204030204" pitchFamily="34" charset="0"/>
              </a:rPr>
              <a:t> </a:t>
            </a:r>
            <a:r>
              <a:rPr lang="en-US" sz="4400" b="1" dirty="0">
                <a:solidFill>
                  <a:srgbClr val="074E97"/>
                </a:solidFill>
                <a:latin typeface="Calibri" panose="020F0502020204030204" pitchFamily="34" charset="0"/>
                <a:cs typeface="Calibri" panose="020F0502020204030204" pitchFamily="34" charset="0"/>
              </a:rPr>
              <a:t>(</a:t>
            </a:r>
            <a:r>
              <a:rPr lang="en-US" sz="4400" b="1" dirty="0" err="1">
                <a:solidFill>
                  <a:srgbClr val="074E97"/>
                </a:solidFill>
                <a:latin typeface="Calibri" panose="020F0502020204030204" pitchFamily="34" charset="0"/>
                <a:cs typeface="Calibri" panose="020F0502020204030204" pitchFamily="34" charset="0"/>
              </a:rPr>
              <a:t>shoob</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to turn back; return; “turn” (KJV).</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091305"/>
            <a:ext cx="11300218" cy="5158120"/>
            <a:chOff x="557560" y="1392464"/>
            <a:chExt cx="11300218" cy="485696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465323" y="1392464"/>
              <a:ext cx="4392455" cy="442380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br>
              <a:rPr lang="en-US" b="1" dirty="0">
                <a:solidFill>
                  <a:schemeClr val="bg1"/>
                </a:solidFill>
              </a:rPr>
            </a:br>
            <a:r>
              <a:rPr lang="en-US" b="1" dirty="0">
                <a:solidFill>
                  <a:schemeClr val="bg1"/>
                </a:solidFill>
              </a:rPr>
              <a:t>ANALYSIS OF THE BIBLICAL TEXT </a:t>
            </a:r>
            <a:br>
              <a:rPr lang="en-US" b="1" dirty="0">
                <a:solidFill>
                  <a:schemeClr val="bg1"/>
                </a:solidFill>
              </a:rPr>
            </a:br>
            <a:r>
              <a:rPr lang="en-US" b="1" dirty="0">
                <a:solidFill>
                  <a:schemeClr val="bg1"/>
                </a:solidFill>
              </a:rPr>
              <a:t>(Lesson Outline)</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1188292" y="1973814"/>
            <a:ext cx="9815416" cy="3281557"/>
          </a:xfrm>
        </p:spPr>
        <p:txBody>
          <a:bodyPr>
            <a:noAutofit/>
          </a:bodyPr>
          <a:lstStyle/>
          <a:p>
            <a:r>
              <a:rPr lang="en-US" sz="4400" b="1" dirty="0">
                <a:solidFill>
                  <a:srgbClr val="074E97"/>
                </a:solidFill>
                <a:latin typeface="Calibri" panose="020F0502020204030204" pitchFamily="34" charset="0"/>
                <a:cs typeface="Calibri" panose="020F0502020204030204" pitchFamily="34" charset="0"/>
              </a:rPr>
              <a:t>Pleading for God’s Mercy</a:t>
            </a:r>
            <a:br>
              <a:rPr lang="en-US" sz="4400" b="1"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(Lamentations 5:1-10) </a:t>
            </a:r>
          </a:p>
          <a:p>
            <a:r>
              <a:rPr lang="en-US" sz="4400" b="1" dirty="0">
                <a:solidFill>
                  <a:srgbClr val="074E97"/>
                </a:solidFill>
                <a:latin typeface="Calibri" panose="020F0502020204030204" pitchFamily="34" charset="0"/>
                <a:cs typeface="Calibri" panose="020F0502020204030204" pitchFamily="34" charset="0"/>
              </a:rPr>
              <a:t>The Wages of Sin</a:t>
            </a:r>
            <a:br>
              <a:rPr lang="en-US" sz="4400" b="1"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(Lamentations 5:11-18)</a:t>
            </a:r>
          </a:p>
          <a:p>
            <a:r>
              <a:rPr lang="en-US" sz="4400" b="1" dirty="0">
                <a:solidFill>
                  <a:srgbClr val="074E97"/>
                </a:solidFill>
                <a:latin typeface="Calibri" panose="020F0502020204030204" pitchFamily="34" charset="0"/>
                <a:cs typeface="Calibri" panose="020F0502020204030204" pitchFamily="34" charset="0"/>
              </a:rPr>
              <a:t>Pleading for Divine Restoration</a:t>
            </a:r>
            <a:br>
              <a:rPr lang="en-US" sz="4400" b="1"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(Lamentations 5:19-22) </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18" cy="4933581"/>
            <a:chOff x="557560" y="1315844"/>
            <a:chExt cx="11300218"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8475259" y="1315844"/>
              <a:ext cx="3382519"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441325"/>
            <a:ext cx="8449962" cy="1285875"/>
          </a:xfrm>
        </p:spPr>
        <p:txBody>
          <a:bodyPr>
            <a:noAutofit/>
          </a:bodyPr>
          <a:lstStyle/>
          <a:p>
            <a:pPr marL="857250" lvl="0" indent="-857250">
              <a:buFont typeface="+mj-lt"/>
              <a:buAutoNum type="romanUcPeriod"/>
            </a:pPr>
            <a:r>
              <a:rPr lang="en-US" b="1" dirty="0">
                <a:solidFill>
                  <a:schemeClr val="bg1"/>
                </a:solidFill>
                <a:latin typeface="Calibri" panose="020F0502020204030204" pitchFamily="34" charset="0"/>
                <a:cs typeface="Calibri" panose="020F0502020204030204" pitchFamily="34" charset="0"/>
              </a:rPr>
              <a:t>Pleading for God’s Mercy </a:t>
            </a:r>
            <a:r>
              <a:rPr lang="en-US" dirty="0">
                <a:solidFill>
                  <a:schemeClr val="bg1"/>
                </a:solidFill>
                <a:latin typeface="Calibri" panose="020F0502020204030204" pitchFamily="34" charset="0"/>
                <a:cs typeface="Calibri" panose="020F0502020204030204" pitchFamily="34" charset="0"/>
              </a:rPr>
              <a:t>(Lamentations 5:1-10)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3800" b="1" dirty="0">
                <a:solidFill>
                  <a:srgbClr val="074E97"/>
                </a:solidFill>
                <a:latin typeface="Calibri" panose="020F0502020204030204" pitchFamily="34" charset="0"/>
                <a:cs typeface="Calibri" panose="020F0502020204030204" pitchFamily="34" charset="0"/>
              </a:rPr>
              <a:t>1</a:t>
            </a:r>
            <a:r>
              <a:rPr lang="en-US" sz="3800" dirty="0">
                <a:latin typeface="Calibri" panose="020F0502020204030204" pitchFamily="34" charset="0"/>
                <a:cs typeface="Calibri" panose="020F0502020204030204" pitchFamily="34" charset="0"/>
              </a:rPr>
              <a:t> REMEMBER, LORD, what has happened to us; look, and see our disgrace. </a:t>
            </a:r>
            <a:r>
              <a:rPr lang="en-US" sz="3800" b="1" dirty="0">
                <a:solidFill>
                  <a:srgbClr val="074E97"/>
                </a:solidFill>
                <a:latin typeface="Calibri" panose="020F0502020204030204" pitchFamily="34" charset="0"/>
                <a:cs typeface="Calibri" panose="020F0502020204030204" pitchFamily="34" charset="0"/>
              </a:rPr>
              <a:t>2</a:t>
            </a:r>
            <a:r>
              <a:rPr lang="en-US" sz="3800" dirty="0">
                <a:latin typeface="Calibri" panose="020F0502020204030204" pitchFamily="34" charset="0"/>
                <a:cs typeface="Calibri" panose="020F0502020204030204" pitchFamily="34" charset="0"/>
              </a:rPr>
              <a:t> Our inheritance has been turned over to strangers, our homes to foreigners.</a:t>
            </a:r>
            <a:br>
              <a:rPr lang="en-US" sz="3800" dirty="0">
                <a:latin typeface="Calibri" panose="020F0502020204030204" pitchFamily="34" charset="0"/>
                <a:cs typeface="Calibri" panose="020F0502020204030204" pitchFamily="34" charset="0"/>
              </a:rPr>
            </a:br>
            <a:r>
              <a:rPr lang="en-US" sz="3800" b="1" dirty="0">
                <a:solidFill>
                  <a:srgbClr val="074E97"/>
                </a:solidFill>
                <a:latin typeface="Calibri" panose="020F0502020204030204" pitchFamily="34" charset="0"/>
                <a:cs typeface="Calibri" panose="020F0502020204030204" pitchFamily="34" charset="0"/>
              </a:rPr>
              <a:t>3</a:t>
            </a:r>
            <a:r>
              <a:rPr lang="en-US" sz="3800" dirty="0">
                <a:latin typeface="Calibri" panose="020F0502020204030204" pitchFamily="34" charset="0"/>
                <a:cs typeface="Calibri" panose="020F0502020204030204" pitchFamily="34" charset="0"/>
              </a:rPr>
              <a:t> We have become fatherless; our mothers are widows. </a:t>
            </a:r>
            <a:r>
              <a:rPr lang="en-US" sz="3800" b="1" dirty="0">
                <a:solidFill>
                  <a:srgbClr val="074E97"/>
                </a:solidFill>
                <a:latin typeface="Calibri" panose="020F0502020204030204" pitchFamily="34" charset="0"/>
                <a:cs typeface="Calibri" panose="020F0502020204030204" pitchFamily="34" charset="0"/>
              </a:rPr>
              <a:t>4</a:t>
            </a:r>
            <a:r>
              <a:rPr lang="en-US" sz="3800" dirty="0">
                <a:latin typeface="Calibri" panose="020F0502020204030204" pitchFamily="34" charset="0"/>
                <a:cs typeface="Calibri" panose="020F0502020204030204" pitchFamily="34" charset="0"/>
              </a:rPr>
              <a:t> We must buy the water we drink; our wood can be had only at a price. </a:t>
            </a:r>
            <a:r>
              <a:rPr lang="en-US" sz="3800" b="1" dirty="0">
                <a:solidFill>
                  <a:srgbClr val="074E97"/>
                </a:solidFill>
                <a:latin typeface="Calibri" panose="020F0502020204030204" pitchFamily="34" charset="0"/>
                <a:cs typeface="Calibri" panose="020F0502020204030204" pitchFamily="34" charset="0"/>
              </a:rPr>
              <a:t>5</a:t>
            </a:r>
            <a:r>
              <a:rPr lang="en-US" sz="3800" dirty="0">
                <a:latin typeface="Calibri" panose="020F0502020204030204" pitchFamily="34" charset="0"/>
                <a:cs typeface="Calibri" panose="020F0502020204030204" pitchFamily="34" charset="0"/>
              </a:rPr>
              <a:t> Those who pursue us are at our heels; we are weary and find no rest</a:t>
            </a:r>
          </a:p>
          <a:p>
            <a:pPr marL="0" indent="0">
              <a:buNone/>
            </a:pPr>
            <a:endParaRPr lang="en-US" sz="3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2874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59" y="1275181"/>
            <a:ext cx="11370583" cy="5173745"/>
            <a:chOff x="557560" y="890780"/>
            <a:chExt cx="11300222" cy="544785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366000" y="890780"/>
              <a:ext cx="4491782" cy="494768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390953"/>
              <a:ext cx="10796236" cy="494768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770982" y="1931091"/>
            <a:ext cx="10466513" cy="3547816"/>
          </a:xfrm>
        </p:spPr>
        <p:txBody>
          <a:bodyPr>
            <a:noAutofit/>
          </a:bodyPr>
          <a:lstStyle/>
          <a:p>
            <a:pPr marL="0" indent="0">
              <a:buNone/>
            </a:pPr>
            <a:r>
              <a:rPr lang="en-US" sz="3400" b="1" dirty="0">
                <a:solidFill>
                  <a:srgbClr val="074E97"/>
                </a:solidFill>
                <a:latin typeface="Calibri" panose="020F0502020204030204" pitchFamily="34" charset="0"/>
                <a:cs typeface="Calibri" panose="020F0502020204030204" pitchFamily="34" charset="0"/>
              </a:rPr>
              <a:t>6</a:t>
            </a:r>
            <a:r>
              <a:rPr lang="en-US" sz="3400" dirty="0">
                <a:latin typeface="Calibri" panose="020F0502020204030204" pitchFamily="34" charset="0"/>
                <a:cs typeface="Calibri" panose="020F0502020204030204" pitchFamily="34" charset="0"/>
              </a:rPr>
              <a:t>  We submitted to Egypt and Assyria to get enough bread. </a:t>
            </a:r>
          </a:p>
          <a:p>
            <a:pPr marL="0" indent="0">
              <a:buNone/>
            </a:pPr>
            <a:r>
              <a:rPr lang="en-US" sz="3400" b="1" dirty="0">
                <a:solidFill>
                  <a:srgbClr val="074E97"/>
                </a:solidFill>
                <a:latin typeface="Calibri" panose="020F0502020204030204" pitchFamily="34" charset="0"/>
                <a:cs typeface="Calibri" panose="020F0502020204030204" pitchFamily="34" charset="0"/>
              </a:rPr>
              <a:t>7</a:t>
            </a:r>
            <a:r>
              <a:rPr lang="en-US" sz="3400" dirty="0">
                <a:latin typeface="Calibri" panose="020F0502020204030204" pitchFamily="34" charset="0"/>
                <a:cs typeface="Calibri" panose="020F0502020204030204" pitchFamily="34" charset="0"/>
              </a:rPr>
              <a:t>  Our ancestors sinned and are no more, and we bear their punishment. </a:t>
            </a:r>
          </a:p>
          <a:p>
            <a:pPr marL="0" indent="0">
              <a:buNone/>
            </a:pPr>
            <a:r>
              <a:rPr lang="en-US" sz="3400" b="1" dirty="0">
                <a:solidFill>
                  <a:srgbClr val="074E97"/>
                </a:solidFill>
                <a:latin typeface="Calibri" panose="020F0502020204030204" pitchFamily="34" charset="0"/>
                <a:cs typeface="Calibri" panose="020F0502020204030204" pitchFamily="34" charset="0"/>
              </a:rPr>
              <a:t>8</a:t>
            </a:r>
            <a:r>
              <a:rPr lang="en-US" sz="3400" dirty="0">
                <a:latin typeface="Calibri" panose="020F0502020204030204" pitchFamily="34" charset="0"/>
                <a:cs typeface="Calibri" panose="020F0502020204030204" pitchFamily="34" charset="0"/>
              </a:rPr>
              <a:t>  Slaves rule over us, and there is no one to free us from their hands. </a:t>
            </a:r>
          </a:p>
          <a:p>
            <a:pPr marL="0" indent="0">
              <a:buNone/>
            </a:pPr>
            <a:r>
              <a:rPr lang="en-US" sz="3400" b="1" dirty="0">
                <a:solidFill>
                  <a:srgbClr val="074E97"/>
                </a:solidFill>
                <a:latin typeface="Calibri" panose="020F0502020204030204" pitchFamily="34" charset="0"/>
                <a:cs typeface="Calibri" panose="020F0502020204030204" pitchFamily="34" charset="0"/>
              </a:rPr>
              <a:t>9</a:t>
            </a:r>
            <a:r>
              <a:rPr lang="en-US" sz="3400" dirty="0">
                <a:latin typeface="Calibri" panose="020F0502020204030204" pitchFamily="34" charset="0"/>
                <a:cs typeface="Calibri" panose="020F0502020204030204" pitchFamily="34" charset="0"/>
              </a:rPr>
              <a:t>  We get our bread at the risk of our lives because of the sword in the desert. </a:t>
            </a:r>
          </a:p>
          <a:p>
            <a:pPr marL="0" indent="0">
              <a:buNone/>
            </a:pPr>
            <a:r>
              <a:rPr lang="en-US" sz="3400" b="1" dirty="0">
                <a:solidFill>
                  <a:srgbClr val="074E97"/>
                </a:solidFill>
                <a:latin typeface="Calibri" panose="020F0502020204030204" pitchFamily="34" charset="0"/>
                <a:cs typeface="Calibri" panose="020F0502020204030204" pitchFamily="34" charset="0"/>
              </a:rPr>
              <a:t>10</a:t>
            </a:r>
            <a:r>
              <a:rPr lang="en-US" sz="3400" b="1" dirty="0">
                <a:latin typeface="Calibri" panose="020F0502020204030204" pitchFamily="34" charset="0"/>
                <a:cs typeface="Calibri" panose="020F0502020204030204" pitchFamily="34" charset="0"/>
              </a:rPr>
              <a:t> </a:t>
            </a:r>
            <a:r>
              <a:rPr lang="en-US" sz="3400" dirty="0">
                <a:latin typeface="Calibri" panose="020F0502020204030204" pitchFamily="34" charset="0"/>
                <a:cs typeface="Calibri" panose="020F0502020204030204" pitchFamily="34" charset="0"/>
              </a:rPr>
              <a:t> Our skin is hot as an oven, feverish from hunger</a:t>
            </a:r>
          </a:p>
        </p:txBody>
      </p:sp>
      <p:sp>
        <p:nvSpPr>
          <p:cNvPr id="7" name="Title 1">
            <a:extLst>
              <a:ext uri="{FF2B5EF4-FFF2-40B4-BE49-F238E27FC236}">
                <a16:creationId xmlns:a16="http://schemas.microsoft.com/office/drawing/2014/main" id="{4256A527-967F-A747-BA54-CF6FCC7A9CC1}"/>
              </a:ext>
            </a:extLst>
          </p:cNvPr>
          <p:cNvSpPr>
            <a:spLocks noGrp="1"/>
          </p:cNvSpPr>
          <p:nvPr>
            <p:ph type="title"/>
          </p:nvPr>
        </p:nvSpPr>
        <p:spPr>
          <a:xfrm>
            <a:off x="557560" y="296947"/>
            <a:ext cx="7238903" cy="1285875"/>
          </a:xfrm>
        </p:spPr>
        <p:txBody>
          <a:bodyPr>
            <a:noAutofit/>
          </a:bodyPr>
          <a:lstStyle/>
          <a:p>
            <a:pPr marL="857250" lvl="0" indent="-857250">
              <a:buFont typeface="+mj-lt"/>
              <a:buAutoNum type="romanUcPeriod"/>
            </a:pPr>
            <a:r>
              <a:rPr lang="en-US" b="1" dirty="0">
                <a:solidFill>
                  <a:schemeClr val="bg1"/>
                </a:solidFill>
                <a:latin typeface="Calibri" panose="020F0502020204030204" pitchFamily="34" charset="0"/>
                <a:cs typeface="Calibri" panose="020F0502020204030204" pitchFamily="34" charset="0"/>
              </a:rPr>
              <a:t>Pleading for God’s Mercy </a:t>
            </a:r>
            <a:r>
              <a:rPr lang="en-US" dirty="0">
                <a:solidFill>
                  <a:schemeClr val="bg1"/>
                </a:solidFill>
                <a:latin typeface="Calibri" panose="020F0502020204030204" pitchFamily="34" charset="0"/>
                <a:cs typeface="Calibri" panose="020F0502020204030204" pitchFamily="34" charset="0"/>
              </a:rPr>
              <a:t>(Lamentations 5:1-10) </a:t>
            </a:r>
          </a:p>
        </p:txBody>
      </p:sp>
    </p:spTree>
    <p:extLst>
      <p:ext uri="{BB962C8B-B14F-4D97-AF65-F5344CB8AC3E}">
        <p14:creationId xmlns:p14="http://schemas.microsoft.com/office/powerpoint/2010/main" val="71744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1684420" y="2305009"/>
            <a:ext cx="8944551" cy="1865213"/>
          </a:xfrm>
        </p:spPr>
        <p:txBody>
          <a:bodyPr>
            <a:noAutofit/>
          </a:bodyPr>
          <a:lstStyle/>
          <a:p>
            <a:pPr marL="0" indent="0">
              <a:buNone/>
            </a:pPr>
            <a:r>
              <a:rPr lang="en-US" sz="5400" dirty="0">
                <a:latin typeface="Calibri" panose="020F0502020204030204" pitchFamily="34" charset="0"/>
                <a:cs typeface="Calibri" panose="020F0502020204030204" pitchFamily="34" charset="0"/>
              </a:rPr>
              <a:t>How do you feel about the possibility of suffering because of the sins of others? </a:t>
            </a:r>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046748"/>
            <a:ext cx="11300218" cy="546617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800788"/>
            <a:ext cx="10390468" cy="4204712"/>
          </a:xfrm>
        </p:spPr>
        <p:txBody>
          <a:bodyPr>
            <a:noAutofit/>
          </a:bodyPr>
          <a:lstStyle/>
          <a:p>
            <a:pPr marL="0" indent="0">
              <a:buNone/>
            </a:pPr>
            <a:r>
              <a:rPr lang="en-US" sz="3600" b="1" dirty="0">
                <a:latin typeface="Calibri" panose="020F0502020204030204" pitchFamily="34" charset="0"/>
                <a:cs typeface="Calibri" panose="020F0502020204030204" pitchFamily="34" charset="0"/>
              </a:rPr>
              <a:t>11</a:t>
            </a:r>
            <a:r>
              <a:rPr lang="en-US" sz="3600" dirty="0">
                <a:latin typeface="Calibri" panose="020F0502020204030204" pitchFamily="34" charset="0"/>
                <a:cs typeface="Calibri" panose="020F0502020204030204" pitchFamily="34" charset="0"/>
              </a:rPr>
              <a:t> Women have been violated in Zion, and virgins in the towns of Judah. </a:t>
            </a:r>
          </a:p>
          <a:p>
            <a:pPr marL="0" indent="0">
              <a:buNone/>
            </a:pPr>
            <a:r>
              <a:rPr lang="en-US" sz="3600" b="1" dirty="0">
                <a:latin typeface="Calibri" panose="020F0502020204030204" pitchFamily="34" charset="0"/>
                <a:cs typeface="Calibri" panose="020F0502020204030204" pitchFamily="34" charset="0"/>
              </a:rPr>
              <a:t>12</a:t>
            </a:r>
            <a:r>
              <a:rPr lang="en-US" sz="3600" dirty="0">
                <a:latin typeface="Calibri" panose="020F0502020204030204" pitchFamily="34" charset="0"/>
                <a:cs typeface="Calibri" panose="020F0502020204030204" pitchFamily="34" charset="0"/>
              </a:rPr>
              <a:t> Princes have been hung up by their hands; elders are shown no respect. </a:t>
            </a:r>
          </a:p>
          <a:p>
            <a:pPr marL="0" indent="0">
              <a:buNone/>
            </a:pPr>
            <a:r>
              <a:rPr lang="en-US" sz="3600" b="1" dirty="0">
                <a:latin typeface="Calibri" panose="020F0502020204030204" pitchFamily="34" charset="0"/>
                <a:cs typeface="Calibri" panose="020F0502020204030204" pitchFamily="34" charset="0"/>
              </a:rPr>
              <a:t>13</a:t>
            </a:r>
            <a:r>
              <a:rPr lang="en-US" sz="3600" dirty="0">
                <a:latin typeface="Calibri" panose="020F0502020204030204" pitchFamily="34" charset="0"/>
                <a:cs typeface="Calibri" panose="020F0502020204030204" pitchFamily="34" charset="0"/>
              </a:rPr>
              <a:t> Young men toil at the millstones; boys stagger under loads of wood. </a:t>
            </a:r>
          </a:p>
          <a:p>
            <a:pPr marL="0" indent="0">
              <a:buNone/>
            </a:pPr>
            <a:r>
              <a:rPr lang="en-US" sz="3600" b="1" dirty="0">
                <a:latin typeface="Calibri" panose="020F0502020204030204" pitchFamily="34" charset="0"/>
                <a:cs typeface="Calibri" panose="020F0502020204030204" pitchFamily="34" charset="0"/>
              </a:rPr>
              <a:t>14</a:t>
            </a:r>
            <a:r>
              <a:rPr lang="en-US" sz="3600" dirty="0">
                <a:latin typeface="Calibri" panose="020F0502020204030204" pitchFamily="34" charset="0"/>
                <a:cs typeface="Calibri" panose="020F0502020204030204" pitchFamily="34" charset="0"/>
              </a:rPr>
              <a:t> The elders are gone from the city gate; the young men have stopped their music.</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45073"/>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The Wages of Sin</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(Lamentations 5:11-18)</a:t>
            </a:r>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046748"/>
            <a:ext cx="11300218" cy="546617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990701"/>
            <a:ext cx="10390468" cy="4204712"/>
          </a:xfrm>
        </p:spPr>
        <p:txBody>
          <a:bodyPr>
            <a:noAutofit/>
          </a:bodyPr>
          <a:lstStyle/>
          <a:p>
            <a:pPr marL="0" indent="0">
              <a:buNone/>
            </a:pPr>
            <a:r>
              <a:rPr lang="en-US" sz="3600" b="1" dirty="0">
                <a:latin typeface="Calibri" panose="020F0502020204030204" pitchFamily="34" charset="0"/>
                <a:cs typeface="Calibri" panose="020F0502020204030204" pitchFamily="34" charset="0"/>
              </a:rPr>
              <a:t>15</a:t>
            </a:r>
            <a:r>
              <a:rPr lang="en-US" sz="3600" dirty="0">
                <a:latin typeface="Calibri" panose="020F0502020204030204" pitchFamily="34" charset="0"/>
                <a:cs typeface="Calibri" panose="020F0502020204030204" pitchFamily="34" charset="0"/>
              </a:rPr>
              <a:t> Joy is gone from our hearts; our dancing has turned to mourning. 16 The crown has fallen from our head. Woe to us, for we have sinned! </a:t>
            </a:r>
          </a:p>
          <a:p>
            <a:pPr marL="0" indent="0">
              <a:buNone/>
            </a:pPr>
            <a:r>
              <a:rPr lang="en-US" sz="3600" b="1" dirty="0">
                <a:latin typeface="Calibri" panose="020F0502020204030204" pitchFamily="34" charset="0"/>
                <a:cs typeface="Calibri" panose="020F0502020204030204" pitchFamily="34" charset="0"/>
              </a:rPr>
              <a:t>17</a:t>
            </a:r>
            <a:r>
              <a:rPr lang="en-US" sz="3600" dirty="0">
                <a:latin typeface="Calibri" panose="020F0502020204030204" pitchFamily="34" charset="0"/>
                <a:cs typeface="Calibri" panose="020F0502020204030204" pitchFamily="34" charset="0"/>
              </a:rPr>
              <a:t> Because of this our hearts are faint, because of these things our eyes grow dim </a:t>
            </a:r>
          </a:p>
          <a:p>
            <a:pPr marL="0" indent="0">
              <a:buNone/>
            </a:pPr>
            <a:r>
              <a:rPr lang="en-US" sz="3600" b="1" dirty="0">
                <a:latin typeface="Calibri" panose="020F0502020204030204" pitchFamily="34" charset="0"/>
                <a:cs typeface="Calibri" panose="020F0502020204030204" pitchFamily="34" charset="0"/>
              </a:rPr>
              <a:t>18</a:t>
            </a:r>
            <a:r>
              <a:rPr lang="en-US" sz="3600" dirty="0">
                <a:latin typeface="Calibri" panose="020F0502020204030204" pitchFamily="34" charset="0"/>
                <a:cs typeface="Calibri" panose="020F0502020204030204" pitchFamily="34" charset="0"/>
              </a:rPr>
              <a:t> for Mount Zion, which lies desolate, with jackals prowling over it.</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45073"/>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The Wages of Sin</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(Lamentations 5:11-18)</a:t>
            </a:r>
          </a:p>
        </p:txBody>
      </p:sp>
    </p:spTree>
    <p:extLst>
      <p:ext uri="{BB962C8B-B14F-4D97-AF65-F5344CB8AC3E}">
        <p14:creationId xmlns:p14="http://schemas.microsoft.com/office/powerpoint/2010/main" val="2214398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1016000" y="2031999"/>
            <a:ext cx="10215880" cy="3073401"/>
          </a:xfrm>
        </p:spPr>
        <p:txBody>
          <a:bodyPr>
            <a:normAutofit/>
          </a:bodyPr>
          <a:lstStyle/>
          <a:p>
            <a:pPr marL="0" indent="0">
              <a:buNone/>
            </a:pPr>
            <a:r>
              <a:rPr lang="en-US" sz="4800" dirty="0">
                <a:latin typeface="Calibri" panose="020F0502020204030204" pitchFamily="34" charset="0"/>
                <a:cs typeface="Calibri" panose="020F0502020204030204" pitchFamily="34" charset="0"/>
              </a:rPr>
              <a:t>Many believers find themselves drifting into sin and becoming complacent and nonchalant. Explain why consistent obedience to God is so necessary.</a:t>
            </a: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50496"/>
            <a:ext cx="11300218" cy="5715000"/>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05834" y="1969198"/>
            <a:ext cx="10515592" cy="4058049"/>
          </a:xfrm>
        </p:spPr>
        <p:txBody>
          <a:bodyPr>
            <a:noAutofit/>
          </a:bodyPr>
          <a:lstStyle/>
          <a:p>
            <a:pPr marL="0" indent="0">
              <a:buNone/>
            </a:pPr>
            <a:r>
              <a:rPr lang="en-US" sz="3600" b="1" dirty="0">
                <a:latin typeface="Calibri" panose="020F0502020204030204" pitchFamily="34" charset="0"/>
                <a:cs typeface="Calibri" panose="020F0502020204030204" pitchFamily="34" charset="0"/>
              </a:rPr>
              <a:t>19</a:t>
            </a:r>
            <a:r>
              <a:rPr lang="en-US" sz="3600" dirty="0">
                <a:latin typeface="Calibri" panose="020F0502020204030204" pitchFamily="34" charset="0"/>
                <a:cs typeface="Calibri" panose="020F0502020204030204" pitchFamily="34" charset="0"/>
              </a:rPr>
              <a:t> You, Lord, reign forever; your throne endures from generation to generation. </a:t>
            </a:r>
          </a:p>
          <a:p>
            <a:pPr marL="0" indent="0">
              <a:buNone/>
            </a:pPr>
            <a:r>
              <a:rPr lang="en-US" sz="3600" b="1" dirty="0">
                <a:latin typeface="Calibri" panose="020F0502020204030204" pitchFamily="34" charset="0"/>
                <a:cs typeface="Calibri" panose="020F0502020204030204" pitchFamily="34" charset="0"/>
              </a:rPr>
              <a:t>20</a:t>
            </a:r>
            <a:r>
              <a:rPr lang="en-US" sz="3600" dirty="0">
                <a:latin typeface="Calibri" panose="020F0502020204030204" pitchFamily="34" charset="0"/>
                <a:cs typeface="Calibri" panose="020F0502020204030204" pitchFamily="34" charset="0"/>
              </a:rPr>
              <a:t> Why do you always forget us? Why do you forsake us so long? </a:t>
            </a:r>
          </a:p>
          <a:p>
            <a:pPr marL="0" indent="0">
              <a:buNone/>
            </a:pPr>
            <a:r>
              <a:rPr lang="en-US" sz="3600" b="1" dirty="0">
                <a:latin typeface="Calibri" panose="020F0502020204030204" pitchFamily="34" charset="0"/>
                <a:cs typeface="Calibri" panose="020F0502020204030204" pitchFamily="34" charset="0"/>
              </a:rPr>
              <a:t>21</a:t>
            </a:r>
            <a:r>
              <a:rPr lang="en-US" sz="3600" dirty="0">
                <a:latin typeface="Calibri" panose="020F0502020204030204" pitchFamily="34" charset="0"/>
                <a:cs typeface="Calibri" panose="020F0502020204030204" pitchFamily="34" charset="0"/>
              </a:rPr>
              <a:t> Restore us to yourself, Lord, that we may return; renew our days as of old </a:t>
            </a:r>
          </a:p>
          <a:p>
            <a:pPr marL="0" indent="0">
              <a:buNone/>
            </a:pPr>
            <a:r>
              <a:rPr lang="en-US" sz="3600" b="1" dirty="0">
                <a:latin typeface="Calibri" panose="020F0502020204030204" pitchFamily="34" charset="0"/>
                <a:cs typeface="Calibri" panose="020F0502020204030204" pitchFamily="34" charset="0"/>
              </a:rPr>
              <a:t>22</a:t>
            </a:r>
            <a:r>
              <a:rPr lang="en-US" sz="3600" dirty="0">
                <a:latin typeface="Calibri" panose="020F0502020204030204" pitchFamily="34" charset="0"/>
                <a:cs typeface="Calibri" panose="020F0502020204030204" pitchFamily="34" charset="0"/>
              </a:rPr>
              <a:t> unless you have utterly rejected us and are angry with us beyond measure.</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248821"/>
            <a:ext cx="11012140" cy="1285875"/>
          </a:xfrm>
        </p:spPr>
        <p:txBody>
          <a:bodyPr>
            <a:normAutofit/>
          </a:bodyPr>
          <a:lstStyle/>
          <a:p>
            <a:pPr marL="857250" lvl="0" indent="-857250">
              <a:buFont typeface="+mj-lt"/>
              <a:buAutoNum type="romanUcPeriod" startAt="3"/>
            </a:pPr>
            <a:r>
              <a:rPr lang="en-US" sz="4000" b="1" dirty="0">
                <a:solidFill>
                  <a:schemeClr val="bg1"/>
                </a:solidFill>
                <a:latin typeface="Calibri" panose="020F0502020204030204" pitchFamily="34" charset="0"/>
                <a:cs typeface="Calibri" panose="020F0502020204030204" pitchFamily="34" charset="0"/>
              </a:rPr>
              <a:t>Pleading for Divine Restoration</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(Lamentations 5:19-22)</a:t>
            </a:r>
          </a:p>
        </p:txBody>
      </p:sp>
    </p:spTree>
    <p:extLst>
      <p:ext uri="{BB962C8B-B14F-4D97-AF65-F5344CB8AC3E}">
        <p14:creationId xmlns:p14="http://schemas.microsoft.com/office/powerpoint/2010/main" val="3599954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1719269" y="2457900"/>
            <a:ext cx="8753462" cy="3073401"/>
          </a:xfrm>
        </p:spPr>
        <p:txBody>
          <a:bodyPr>
            <a:normAutofit lnSpcReduction="10000"/>
          </a:bodyPr>
          <a:lstStyle/>
          <a:p>
            <a:pPr marL="0" indent="0">
              <a:buNone/>
            </a:pPr>
            <a:r>
              <a:rPr lang="en-US" sz="4800" dirty="0">
                <a:latin typeface="Calibri" panose="020F0502020204030204" pitchFamily="34" charset="0"/>
                <a:cs typeface="Calibri" panose="020F0502020204030204" pitchFamily="34" charset="0"/>
              </a:rPr>
              <a:t>When have you known adversity to lead you (or someone else) to</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a deeper relationship with God? </a:t>
            </a:r>
          </a:p>
        </p:txBody>
      </p:sp>
    </p:spTree>
    <p:extLst>
      <p:ext uri="{BB962C8B-B14F-4D97-AF65-F5344CB8AC3E}">
        <p14:creationId xmlns:p14="http://schemas.microsoft.com/office/powerpoint/2010/main" val="3609323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074934" cy="4430166"/>
          </a:xfrm>
        </p:spPr>
        <p:txBody>
          <a:bodyPr>
            <a:normAutofit/>
          </a:bodyPr>
          <a:lstStyle/>
          <a:p>
            <a:pPr>
              <a:lnSpc>
                <a:spcPct val="100000"/>
              </a:lnSpc>
            </a:pPr>
            <a:r>
              <a:rPr lang="en-US" sz="3600" dirty="0">
                <a:latin typeface="Calibri" panose="020F0502020204030204" pitchFamily="34" charset="0"/>
                <a:cs typeface="Calibri" panose="020F0502020204030204" pitchFamily="34" charset="0"/>
              </a:rPr>
              <a:t>The lesson topic for Sunday, May 2, 2021, is “Speak Truth Boldly.” The Devotional Reading is 1 John 3:23–4:3a; Deuteronomy 18:19-22, the Background Scripture is 1 Kings 22:1-40, and the Printed Text is 1 Kings 22:15-23, 26-28.</a:t>
            </a:r>
          </a:p>
        </p:txBody>
      </p:sp>
    </p:spTree>
    <p:extLst>
      <p:ext uri="{BB962C8B-B14F-4D97-AF65-F5344CB8AC3E}">
        <p14:creationId xmlns:p14="http://schemas.microsoft.com/office/powerpoint/2010/main" val="2784195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1167307" y="1929839"/>
            <a:ext cx="9492672" cy="3870107"/>
          </a:xfrm>
        </p:spPr>
        <p:txBody>
          <a:bodyPr>
            <a:noAutofit/>
          </a:bodyPr>
          <a:lstStyle/>
          <a:p>
            <a:pPr marL="0" indent="0">
              <a:buNone/>
            </a:pPr>
            <a:r>
              <a:rPr lang="en-US" sz="3600" dirty="0">
                <a:latin typeface="Calibri" panose="020F0502020204030204" pitchFamily="34" charset="0"/>
                <a:cs typeface="Calibri" panose="020F0502020204030204" pitchFamily="34" charset="0"/>
              </a:rPr>
              <a:t>Dear God, thank you for providing a way for us to overcome difficult, devastating seasons of life that result from personal sin, general misfortune, or the sins of others. Help us remember Your faithfulness throughout history and give us hope of a great future in Your presence. In Jesus’ name we pray. Amen. </a:t>
            </a:r>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6592</TotalTime>
  <Words>910</Words>
  <Application>Microsoft Macintosh PowerPoint</Application>
  <PresentationFormat>Widescreen</PresentationFormat>
  <Paragraphs>61</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PowerPoint Presentation</vt:lpstr>
      <vt:lpstr>SPRING QUARTER THEME:  “Prophets Faithful to God’s Covenant”  UNIT II:  “Prophets of Restoration”</vt:lpstr>
      <vt:lpstr>LESSON 8: Sunday, April 25, 2021</vt:lpstr>
      <vt:lpstr>Devotional Reading: Lamentations 3:22-33   Background Scripture: Lamentations 5   Print Passage: Lamentations 5:1-22</vt:lpstr>
      <vt:lpstr>KEY VERSE:</vt:lpstr>
      <vt:lpstr>LESSON AIMS:</vt:lpstr>
      <vt:lpstr>KEY TERMS:</vt:lpstr>
      <vt:lpstr>INTRODUCTION</vt:lpstr>
      <vt:lpstr>BIBLICAL CONTEXT</vt:lpstr>
      <vt:lpstr> ANALYSIS OF THE BIBLICAL TEXT  (Lesson Outline) </vt:lpstr>
      <vt:lpstr>Pleading for God’s Mercy (Lamentations 5:1-10) </vt:lpstr>
      <vt:lpstr>Pleading for God’s Mercy (Lamentations 5:1-10) </vt:lpstr>
      <vt:lpstr>What Do You Think? </vt:lpstr>
      <vt:lpstr>The Wages of Sin (Lamentations 5:11-18)</vt:lpstr>
      <vt:lpstr>The Wages of Sin (Lamentations 5:11-18)</vt:lpstr>
      <vt:lpstr>What Do You Think? </vt:lpstr>
      <vt:lpstr>Pleading for Divine Restoration (Lamentations 5:19-22)</vt:lpstr>
      <vt:lpstr>What Do You Think? </vt:lpstr>
      <vt:lpstr>PowerPoint Presentation</vt:lpstr>
      <vt:lpstr>Conclusion (Preparing for Next Week’s Lesson)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Barksdale</cp:lastModifiedBy>
  <cp:revision>64</cp:revision>
  <dcterms:created xsi:type="dcterms:W3CDTF">2020-10-13T22:27:56Z</dcterms:created>
  <dcterms:modified xsi:type="dcterms:W3CDTF">2021-03-26T20:00:53Z</dcterms:modified>
</cp:coreProperties>
</file>