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59" r:id="rId3"/>
    <p:sldId id="260" r:id="rId4"/>
    <p:sldId id="261" r:id="rId5"/>
    <p:sldId id="264" r:id="rId6"/>
    <p:sldId id="267" r:id="rId7"/>
    <p:sldId id="269" r:id="rId8"/>
    <p:sldId id="270" r:id="rId9"/>
    <p:sldId id="281" r:id="rId10"/>
    <p:sldId id="266" r:id="rId11"/>
    <p:sldId id="283" r:id="rId12"/>
    <p:sldId id="275" r:id="rId13"/>
    <p:sldId id="282" r:id="rId14"/>
    <p:sldId id="284" r:id="rId15"/>
    <p:sldId id="286" r:id="rId16"/>
    <p:sldId id="276" r:id="rId17"/>
    <p:sldId id="278" r:id="rId18"/>
    <p:sldId id="279" r:id="rId19"/>
    <p:sldId id="280"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691"/>
    <p:restoredTop sz="95385"/>
  </p:normalViewPr>
  <p:slideViewPr>
    <p:cSldViewPr snapToGrid="0" snapToObjects="1">
      <p:cViewPr varScale="1">
        <p:scale>
          <a:sx n="112" d="100"/>
          <a:sy n="112" d="100"/>
        </p:scale>
        <p:origin x="108" y="144"/>
      </p:cViewPr>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E5206-64F6-5444-B5A6-F321D5FA042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9D262C5-59B5-B845-91C9-F038EE44C3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75BE91C-893A-BB4D-9C26-15F096172E2B}"/>
              </a:ext>
            </a:extLst>
          </p:cNvPr>
          <p:cNvSpPr>
            <a:spLocks noGrp="1"/>
          </p:cNvSpPr>
          <p:nvPr>
            <p:ph type="dt" sz="half" idx="10"/>
          </p:nvPr>
        </p:nvSpPr>
        <p:spPr/>
        <p:txBody>
          <a:bodyPr/>
          <a:lstStyle/>
          <a:p>
            <a:fld id="{B89EA804-A15E-7640-8EE7-61DCA8732612}" type="datetimeFigureOut">
              <a:rPr lang="en-US" smtClean="0"/>
              <a:t>4/13/2021</a:t>
            </a:fld>
            <a:endParaRPr lang="en-US"/>
          </a:p>
        </p:txBody>
      </p:sp>
      <p:sp>
        <p:nvSpPr>
          <p:cNvPr id="5" name="Footer Placeholder 4">
            <a:extLst>
              <a:ext uri="{FF2B5EF4-FFF2-40B4-BE49-F238E27FC236}">
                <a16:creationId xmlns:a16="http://schemas.microsoft.com/office/drawing/2014/main" id="{0769868C-4880-1147-8E3B-48ED2B948D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3F1915-A8C6-8A46-A7E9-4AE3DAD51503}"/>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410844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CE6CF-C6B3-3D42-AD07-E27C2BA5A2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41F122-2CE6-FD43-8577-A86AE602A3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6B23DD-44DA-6B47-828B-C4B2D4ED3AC1}"/>
              </a:ext>
            </a:extLst>
          </p:cNvPr>
          <p:cNvSpPr>
            <a:spLocks noGrp="1"/>
          </p:cNvSpPr>
          <p:nvPr>
            <p:ph type="dt" sz="half" idx="10"/>
          </p:nvPr>
        </p:nvSpPr>
        <p:spPr/>
        <p:txBody>
          <a:bodyPr/>
          <a:lstStyle/>
          <a:p>
            <a:fld id="{B89EA804-A15E-7640-8EE7-61DCA8732612}" type="datetimeFigureOut">
              <a:rPr lang="en-US" smtClean="0"/>
              <a:t>4/13/2021</a:t>
            </a:fld>
            <a:endParaRPr lang="en-US"/>
          </a:p>
        </p:txBody>
      </p:sp>
      <p:sp>
        <p:nvSpPr>
          <p:cNvPr id="5" name="Footer Placeholder 4">
            <a:extLst>
              <a:ext uri="{FF2B5EF4-FFF2-40B4-BE49-F238E27FC236}">
                <a16:creationId xmlns:a16="http://schemas.microsoft.com/office/drawing/2014/main" id="{84316802-11FC-384B-BD62-4DB15F5C10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104146-0B4C-144D-B067-7E2DF25910A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50987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C34E9-C0E9-7D40-881D-18BE4B325C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369020-604E-FC4F-8DB6-17CEF2FA66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2A4627-2E7E-DC44-8EA0-CCAB84C3D1C7}"/>
              </a:ext>
            </a:extLst>
          </p:cNvPr>
          <p:cNvSpPr>
            <a:spLocks noGrp="1"/>
          </p:cNvSpPr>
          <p:nvPr>
            <p:ph type="dt" sz="half" idx="10"/>
          </p:nvPr>
        </p:nvSpPr>
        <p:spPr/>
        <p:txBody>
          <a:bodyPr/>
          <a:lstStyle/>
          <a:p>
            <a:fld id="{B89EA804-A15E-7640-8EE7-61DCA8732612}" type="datetimeFigureOut">
              <a:rPr lang="en-US" smtClean="0"/>
              <a:t>4/13/2021</a:t>
            </a:fld>
            <a:endParaRPr lang="en-US"/>
          </a:p>
        </p:txBody>
      </p:sp>
      <p:sp>
        <p:nvSpPr>
          <p:cNvPr id="5" name="Footer Placeholder 4">
            <a:extLst>
              <a:ext uri="{FF2B5EF4-FFF2-40B4-BE49-F238E27FC236}">
                <a16:creationId xmlns:a16="http://schemas.microsoft.com/office/drawing/2014/main" id="{96D4F798-1366-EB44-8265-65F4CAA76E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490ECD-394C-DC45-8745-DB795ACA2810}"/>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720803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8C58C-3280-1B41-9118-9F5998A6CB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431450-B956-554D-B667-BE901F882B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8EED949-82F3-8B4D-859E-EBD647491B4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C84559-FB6C-9446-B9C0-BF678979A8BE}"/>
              </a:ext>
            </a:extLst>
          </p:cNvPr>
          <p:cNvSpPr>
            <a:spLocks noGrp="1"/>
          </p:cNvSpPr>
          <p:nvPr>
            <p:ph type="dt" sz="half" idx="10"/>
          </p:nvPr>
        </p:nvSpPr>
        <p:spPr/>
        <p:txBody>
          <a:bodyPr/>
          <a:lstStyle/>
          <a:p>
            <a:fld id="{B89EA804-A15E-7640-8EE7-61DCA8732612}" type="datetimeFigureOut">
              <a:rPr lang="en-US" smtClean="0"/>
              <a:t>4/13/2021</a:t>
            </a:fld>
            <a:endParaRPr lang="en-US"/>
          </a:p>
        </p:txBody>
      </p:sp>
      <p:sp>
        <p:nvSpPr>
          <p:cNvPr id="6" name="Footer Placeholder 5">
            <a:extLst>
              <a:ext uri="{FF2B5EF4-FFF2-40B4-BE49-F238E27FC236}">
                <a16:creationId xmlns:a16="http://schemas.microsoft.com/office/drawing/2014/main" id="{A8C802DF-470D-7948-B0B2-2C73112EF6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452419-D04F-574E-8DCD-F7749A6376CB}"/>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51381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B2CC9-88FA-FD40-A96D-FC979975DAD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FA5F42-7B03-824E-B2FD-E0B08F20EF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ECF8072-2798-A643-B7FE-1AA41643C5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7C158D-E797-BE4C-9773-A1CCBF7B65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0B228F-61DA-E242-B0EB-95660B8A377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2E017D9-D9F0-C34D-9A39-7A83AFCAA1C6}"/>
              </a:ext>
            </a:extLst>
          </p:cNvPr>
          <p:cNvSpPr>
            <a:spLocks noGrp="1"/>
          </p:cNvSpPr>
          <p:nvPr>
            <p:ph type="dt" sz="half" idx="10"/>
          </p:nvPr>
        </p:nvSpPr>
        <p:spPr/>
        <p:txBody>
          <a:bodyPr/>
          <a:lstStyle/>
          <a:p>
            <a:fld id="{B89EA804-A15E-7640-8EE7-61DCA8732612}" type="datetimeFigureOut">
              <a:rPr lang="en-US" smtClean="0"/>
              <a:t>4/13/2021</a:t>
            </a:fld>
            <a:endParaRPr lang="en-US"/>
          </a:p>
        </p:txBody>
      </p:sp>
      <p:sp>
        <p:nvSpPr>
          <p:cNvPr id="8" name="Footer Placeholder 7">
            <a:extLst>
              <a:ext uri="{FF2B5EF4-FFF2-40B4-BE49-F238E27FC236}">
                <a16:creationId xmlns:a16="http://schemas.microsoft.com/office/drawing/2014/main" id="{B077FA6E-A918-A24D-87EB-D10F3E0759A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60F1A0F-BEC7-D74B-AB75-15D5AF011984}"/>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942261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A32E1-A0B3-A647-AE98-788867D7F55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B72DA23-E393-ED4A-92E9-6E2E314A0CE7}"/>
              </a:ext>
            </a:extLst>
          </p:cNvPr>
          <p:cNvSpPr>
            <a:spLocks noGrp="1"/>
          </p:cNvSpPr>
          <p:nvPr>
            <p:ph type="dt" sz="half" idx="10"/>
          </p:nvPr>
        </p:nvSpPr>
        <p:spPr/>
        <p:txBody>
          <a:bodyPr/>
          <a:lstStyle/>
          <a:p>
            <a:fld id="{B89EA804-A15E-7640-8EE7-61DCA8732612}" type="datetimeFigureOut">
              <a:rPr lang="en-US" smtClean="0"/>
              <a:t>4/13/2021</a:t>
            </a:fld>
            <a:endParaRPr lang="en-US"/>
          </a:p>
        </p:txBody>
      </p:sp>
      <p:sp>
        <p:nvSpPr>
          <p:cNvPr id="4" name="Footer Placeholder 3">
            <a:extLst>
              <a:ext uri="{FF2B5EF4-FFF2-40B4-BE49-F238E27FC236}">
                <a16:creationId xmlns:a16="http://schemas.microsoft.com/office/drawing/2014/main" id="{BF00A4B5-E87B-6941-9141-9045405DBB1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B863B27-329E-7D48-A2B0-B50A8295539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28210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3343B0-1FC7-EF45-B610-B1CF0D451C85}"/>
              </a:ext>
            </a:extLst>
          </p:cNvPr>
          <p:cNvSpPr>
            <a:spLocks noGrp="1"/>
          </p:cNvSpPr>
          <p:nvPr>
            <p:ph type="dt" sz="half" idx="10"/>
          </p:nvPr>
        </p:nvSpPr>
        <p:spPr/>
        <p:txBody>
          <a:bodyPr/>
          <a:lstStyle/>
          <a:p>
            <a:fld id="{B89EA804-A15E-7640-8EE7-61DCA8732612}" type="datetimeFigureOut">
              <a:rPr lang="en-US" smtClean="0"/>
              <a:t>4/13/2021</a:t>
            </a:fld>
            <a:endParaRPr lang="en-US"/>
          </a:p>
        </p:txBody>
      </p:sp>
      <p:sp>
        <p:nvSpPr>
          <p:cNvPr id="3" name="Footer Placeholder 2">
            <a:extLst>
              <a:ext uri="{FF2B5EF4-FFF2-40B4-BE49-F238E27FC236}">
                <a16:creationId xmlns:a16="http://schemas.microsoft.com/office/drawing/2014/main" id="{2B4E9C41-A2A6-E147-AEDB-2E7D56F83D4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62AB60C-FD97-1749-960C-E4BB904145B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119766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1FB38-99C0-9C4B-BAB9-9826E8541A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09C407F-B119-8647-91B2-017FA0E576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69C6CFB-A74F-C247-AE4D-D5F1B931D5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948A84-1DE2-EE40-A948-6186B020A0E9}"/>
              </a:ext>
            </a:extLst>
          </p:cNvPr>
          <p:cNvSpPr>
            <a:spLocks noGrp="1"/>
          </p:cNvSpPr>
          <p:nvPr>
            <p:ph type="dt" sz="half" idx="10"/>
          </p:nvPr>
        </p:nvSpPr>
        <p:spPr/>
        <p:txBody>
          <a:bodyPr/>
          <a:lstStyle/>
          <a:p>
            <a:fld id="{B89EA804-A15E-7640-8EE7-61DCA8732612}" type="datetimeFigureOut">
              <a:rPr lang="en-US" smtClean="0"/>
              <a:t>4/13/2021</a:t>
            </a:fld>
            <a:endParaRPr lang="en-US"/>
          </a:p>
        </p:txBody>
      </p:sp>
      <p:sp>
        <p:nvSpPr>
          <p:cNvPr id="6" name="Footer Placeholder 5">
            <a:extLst>
              <a:ext uri="{FF2B5EF4-FFF2-40B4-BE49-F238E27FC236}">
                <a16:creationId xmlns:a16="http://schemas.microsoft.com/office/drawing/2014/main" id="{8D788049-BE8D-A346-8BE8-1EF3D937AE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13600C-5779-7647-A33F-BA5911115B2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890202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E38D5-A55A-C847-9D3D-0C202B4B59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415D191-DD04-5043-A11D-98000841F5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F52CDA6-2820-DE46-9600-A03E775E55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90EA1D-A4EC-0044-996B-9ED1B65399BC}"/>
              </a:ext>
            </a:extLst>
          </p:cNvPr>
          <p:cNvSpPr>
            <a:spLocks noGrp="1"/>
          </p:cNvSpPr>
          <p:nvPr>
            <p:ph type="dt" sz="half" idx="10"/>
          </p:nvPr>
        </p:nvSpPr>
        <p:spPr/>
        <p:txBody>
          <a:bodyPr/>
          <a:lstStyle/>
          <a:p>
            <a:fld id="{B89EA804-A15E-7640-8EE7-61DCA8732612}" type="datetimeFigureOut">
              <a:rPr lang="en-US" smtClean="0"/>
              <a:t>4/13/2021</a:t>
            </a:fld>
            <a:endParaRPr lang="en-US"/>
          </a:p>
        </p:txBody>
      </p:sp>
      <p:sp>
        <p:nvSpPr>
          <p:cNvPr id="6" name="Footer Placeholder 5">
            <a:extLst>
              <a:ext uri="{FF2B5EF4-FFF2-40B4-BE49-F238E27FC236}">
                <a16:creationId xmlns:a16="http://schemas.microsoft.com/office/drawing/2014/main" id="{91567786-B320-864C-83A3-BCBABAC1F9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56502D-5C5D-3D40-8264-CF2AE6BA7716}"/>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860093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52007-4598-C24D-B697-7BCB6502759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6C0EE3E-7719-FF47-8BA0-57A378BA18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2BF911-1000-0D4C-8CB1-1C99BE71E69E}"/>
              </a:ext>
            </a:extLst>
          </p:cNvPr>
          <p:cNvSpPr>
            <a:spLocks noGrp="1"/>
          </p:cNvSpPr>
          <p:nvPr>
            <p:ph type="dt" sz="half" idx="10"/>
          </p:nvPr>
        </p:nvSpPr>
        <p:spPr/>
        <p:txBody>
          <a:bodyPr/>
          <a:lstStyle/>
          <a:p>
            <a:fld id="{B89EA804-A15E-7640-8EE7-61DCA8732612}" type="datetimeFigureOut">
              <a:rPr lang="en-US" smtClean="0"/>
              <a:t>4/13/2021</a:t>
            </a:fld>
            <a:endParaRPr lang="en-US"/>
          </a:p>
        </p:txBody>
      </p:sp>
      <p:sp>
        <p:nvSpPr>
          <p:cNvPr id="5" name="Footer Placeholder 4">
            <a:extLst>
              <a:ext uri="{FF2B5EF4-FFF2-40B4-BE49-F238E27FC236}">
                <a16:creationId xmlns:a16="http://schemas.microsoft.com/office/drawing/2014/main" id="{D902605D-B6C5-C94B-A885-95E8F5513F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D0529F-7D60-4243-AC93-BEAC8084B71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2918873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E89609-C26B-3940-B74A-5489B42D5E5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A41DC34-3478-A14B-B057-5E46389BA57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9526D3-5716-8B4C-B50E-806EBFC7FBAD}"/>
              </a:ext>
            </a:extLst>
          </p:cNvPr>
          <p:cNvSpPr>
            <a:spLocks noGrp="1"/>
          </p:cNvSpPr>
          <p:nvPr>
            <p:ph type="dt" sz="half" idx="10"/>
          </p:nvPr>
        </p:nvSpPr>
        <p:spPr/>
        <p:txBody>
          <a:bodyPr/>
          <a:lstStyle/>
          <a:p>
            <a:fld id="{B89EA804-A15E-7640-8EE7-61DCA8732612}" type="datetimeFigureOut">
              <a:rPr lang="en-US" smtClean="0"/>
              <a:t>4/13/2021</a:t>
            </a:fld>
            <a:endParaRPr lang="en-US"/>
          </a:p>
        </p:txBody>
      </p:sp>
      <p:sp>
        <p:nvSpPr>
          <p:cNvPr id="5" name="Footer Placeholder 4">
            <a:extLst>
              <a:ext uri="{FF2B5EF4-FFF2-40B4-BE49-F238E27FC236}">
                <a16:creationId xmlns:a16="http://schemas.microsoft.com/office/drawing/2014/main" id="{1FC51D78-7635-BF41-A0E8-FA68426231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F8E8E7-D908-F94A-BABF-C13197AC503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742618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77DA36-207C-474F-8D50-1A9DEA87D2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53339CB-27DC-E840-BF9F-3892056A15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E298BE-22FE-3A4D-A148-817F38E417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9EA804-A15E-7640-8EE7-61DCA8732612}" type="datetimeFigureOut">
              <a:rPr lang="en-US" smtClean="0"/>
              <a:t>4/13/2021</a:t>
            </a:fld>
            <a:endParaRPr lang="en-US"/>
          </a:p>
        </p:txBody>
      </p:sp>
      <p:sp>
        <p:nvSpPr>
          <p:cNvPr id="5" name="Footer Placeholder 4">
            <a:extLst>
              <a:ext uri="{FF2B5EF4-FFF2-40B4-BE49-F238E27FC236}">
                <a16:creationId xmlns:a16="http://schemas.microsoft.com/office/drawing/2014/main" id="{EF3A19B8-715F-7A48-B805-8141215F26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550A76F-66E7-9F4C-AE13-F01C753014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580C00-3EC7-8E4A-BDDE-39ACB3312068}" type="slidenum">
              <a:rPr lang="en-US" smtClean="0"/>
              <a:t>‹#›</a:t>
            </a:fld>
            <a:endParaRPr lang="en-US"/>
          </a:p>
        </p:txBody>
      </p:sp>
    </p:spTree>
    <p:extLst>
      <p:ext uri="{BB962C8B-B14F-4D97-AF65-F5344CB8AC3E}">
        <p14:creationId xmlns:p14="http://schemas.microsoft.com/office/powerpoint/2010/main" val="13543493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D58C2-DAC6-AE4B-ADD7-060CE97C39BB}"/>
              </a:ext>
            </a:extLst>
          </p:cNvPr>
          <p:cNvSpPr>
            <a:spLocks noGrp="1"/>
          </p:cNvSpPr>
          <p:nvPr>
            <p:ph type="title"/>
          </p:nvPr>
        </p:nvSpPr>
        <p:spPr>
          <a:xfrm>
            <a:off x="551329" y="726141"/>
            <a:ext cx="11255189" cy="5486400"/>
          </a:xfrm>
        </p:spPr>
        <p:txBody>
          <a:bodyPr>
            <a:normAutofit/>
          </a:bodyPr>
          <a:lstStyle/>
          <a:p>
            <a:pPr algn="ctr"/>
            <a:r>
              <a:rPr lang="en" b="1" dirty="0">
                <a:latin typeface="Times New Roman" panose="02020603050405020304" pitchFamily="18" charset="0"/>
                <a:cs typeface="Times New Roman" panose="02020603050405020304" pitchFamily="18" charset="0"/>
              </a:rPr>
              <a:t>SPRING QUARTER THEME: </a:t>
            </a:r>
            <a:br>
              <a:rPr lang="en"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“Prophets Faithful to God’s Covenant</a:t>
            </a:r>
            <a:r>
              <a:rPr lang="en" dirty="0">
                <a:latin typeface="Times New Roman" panose="02020603050405020304" pitchFamily="18" charset="0"/>
                <a:cs typeface="Times New Roman" panose="02020603050405020304" pitchFamily="18" charset="0"/>
              </a:rPr>
              <a:t>”</a:t>
            </a:r>
            <a:br>
              <a:rPr lang="en" dirty="0">
                <a:latin typeface="Times New Roman" panose="02020603050405020304" pitchFamily="18" charset="0"/>
                <a:cs typeface="Times New Roman" panose="02020603050405020304" pitchFamily="18" charset="0"/>
              </a:rPr>
            </a:br>
            <a:br>
              <a:rPr lang="en"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Unit III: “Courageous Prophets of Change”</a:t>
            </a:r>
            <a:br>
              <a:rPr lang="en" dirty="0">
                <a:latin typeface="Arial" panose="020B0604020202020204" pitchFamily="34" charset="0"/>
                <a:cs typeface="Arial" panose="020B0604020202020204" pitchFamily="34" charset="0"/>
              </a:rPr>
            </a:br>
            <a:br>
              <a:rPr lang="en" b="1" dirty="0">
                <a:latin typeface="Arial" panose="020B0604020202020204" pitchFamily="34" charset="0"/>
                <a:cs typeface="Arial" panose="020B0604020202020204" pitchFamily="34" charset="0"/>
              </a:rPr>
            </a:br>
            <a:endParaRPr lang="en-US" dirty="0"/>
          </a:p>
        </p:txBody>
      </p:sp>
    </p:spTree>
    <p:extLst>
      <p:ext uri="{BB962C8B-B14F-4D97-AF65-F5344CB8AC3E}">
        <p14:creationId xmlns:p14="http://schemas.microsoft.com/office/powerpoint/2010/main" val="38309237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60141-2182-F843-A676-5FEDB43FC5A1}"/>
              </a:ext>
            </a:extLst>
          </p:cNvPr>
          <p:cNvSpPr>
            <a:spLocks noGrp="1"/>
          </p:cNvSpPr>
          <p:nvPr>
            <p:ph type="title"/>
          </p:nvPr>
        </p:nvSpPr>
        <p:spPr/>
        <p:txBody>
          <a:bodyPr>
            <a:normAutofit/>
          </a:bodyPr>
          <a:lstStyle/>
          <a:p>
            <a:r>
              <a:rPr lang="en-US" sz="5400" b="1" dirty="0">
                <a:latin typeface="Times New Roman" panose="02020603050405020304" pitchFamily="18" charset="0"/>
                <a:cs typeface="Times New Roman" panose="02020603050405020304" pitchFamily="18" charset="0"/>
              </a:rPr>
              <a:t>LESSON 10: Sunday, May 9, 2021</a:t>
            </a:r>
          </a:p>
        </p:txBody>
      </p:sp>
      <p:sp>
        <p:nvSpPr>
          <p:cNvPr id="3" name="Content Placeholder 2">
            <a:extLst>
              <a:ext uri="{FF2B5EF4-FFF2-40B4-BE49-F238E27FC236}">
                <a16:creationId xmlns:a16="http://schemas.microsoft.com/office/drawing/2014/main" id="{459213CB-C9AE-9245-BE05-1F1BA9D41FA7}"/>
              </a:ext>
            </a:extLst>
          </p:cNvPr>
          <p:cNvSpPr>
            <a:spLocks noGrp="1"/>
          </p:cNvSpPr>
          <p:nvPr>
            <p:ph idx="1"/>
          </p:nvPr>
        </p:nvSpPr>
        <p:spPr/>
        <p:txBody>
          <a:bodyPr/>
          <a:lstStyle/>
          <a:p>
            <a:pPr marL="0" marR="0" indent="-457200" algn="just">
              <a:spcBef>
                <a:spcPts val="0"/>
              </a:spcBef>
              <a:spcAft>
                <a:spcPts val="0"/>
              </a:spcAft>
              <a:tabLst>
                <a:tab pos="457200" algn="l"/>
              </a:tabLst>
            </a:pPr>
            <a:r>
              <a:rPr lang="en-US" sz="4000" b="1" dirty="0">
                <a:latin typeface="Times New Roman" panose="02020603050405020304" pitchFamily="18" charset="0"/>
                <a:cs typeface="Times New Roman" panose="02020603050405020304" pitchFamily="18" charset="0"/>
              </a:rPr>
              <a:t>Lesson Title: “</a:t>
            </a:r>
            <a:r>
              <a:rPr lang="en-US" sz="4000" b="1" dirty="0">
                <a:effectLst/>
                <a:latin typeface="Times New Roman" panose="02020603050405020304" pitchFamily="18" charset="0"/>
                <a:ea typeface="Calibri" panose="020F0502020204030204" pitchFamily="34" charset="0"/>
                <a:cs typeface="Times New Roman" panose="02020603050405020304" pitchFamily="18" charset="0"/>
              </a:rPr>
              <a:t>Empty Rituals Are Useless</a:t>
            </a:r>
            <a:r>
              <a:rPr lang="en-US" sz="4000" b="1" dirty="0">
                <a:latin typeface="Times New Roman" panose="02020603050405020304" pitchFamily="18" charset="0"/>
                <a:cs typeface="Times New Roman" panose="02020603050405020304" pitchFamily="18" charset="0"/>
              </a:rPr>
              <a:t>” 	(Faith Pathway)</a:t>
            </a:r>
          </a:p>
          <a:p>
            <a:pPr marL="0" marR="0" indent="-457200" algn="just">
              <a:spcBef>
                <a:spcPts val="0"/>
              </a:spcBef>
              <a:spcAft>
                <a:spcPts val="0"/>
              </a:spcAft>
              <a:tabLst>
                <a:tab pos="457200" algn="l"/>
              </a:tabLst>
            </a:pPr>
            <a:r>
              <a:rPr lang="en-US" sz="3600" b="1" dirty="0">
                <a:latin typeface="Times New Roman" panose="02020603050405020304" pitchFamily="18" charset="0"/>
                <a:cs typeface="Times New Roman" panose="02020603050405020304" pitchFamily="18" charset="0"/>
              </a:rPr>
              <a:t>Lesson Title: “</a:t>
            </a:r>
            <a:r>
              <a:rPr lang="en-US" sz="36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Isaiah: Offering Hope for the 	Future </a:t>
            </a:r>
            <a:r>
              <a:rPr lang="en-US" sz="3600" b="1" dirty="0">
                <a:latin typeface="Times New Roman" panose="02020603050405020304" pitchFamily="18" charset="0"/>
                <a:cs typeface="Times New Roman" panose="02020603050405020304" pitchFamily="18" charset="0"/>
              </a:rPr>
              <a:t>” (Townsend Press SS Commentary)</a:t>
            </a:r>
          </a:p>
          <a:p>
            <a:endParaRPr lang="en-US" dirty="0"/>
          </a:p>
          <a:p>
            <a:endParaRPr lang="en-US" dirty="0"/>
          </a:p>
        </p:txBody>
      </p:sp>
    </p:spTree>
    <p:extLst>
      <p:ext uri="{BB962C8B-B14F-4D97-AF65-F5344CB8AC3E}">
        <p14:creationId xmlns:p14="http://schemas.microsoft.com/office/powerpoint/2010/main" val="28862164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47387-06EB-1842-91C0-4946AEE6AF20}"/>
              </a:ext>
            </a:extLst>
          </p:cNvPr>
          <p:cNvSpPr>
            <a:spLocks noGrp="1"/>
          </p:cNvSpPr>
          <p:nvPr>
            <p:ph type="title"/>
          </p:nvPr>
        </p:nvSpPr>
        <p:spPr>
          <a:xfrm>
            <a:off x="548640" y="365124"/>
            <a:ext cx="11082528" cy="5860863"/>
          </a:xfrm>
        </p:spPr>
        <p:txBody>
          <a:bodyPr>
            <a:normAutofit/>
          </a:bodyPr>
          <a:lstStyle/>
          <a:p>
            <a:pPr marL="0" marR="0" algn="ctr">
              <a:spcBef>
                <a:spcPts val="0"/>
              </a:spcBef>
              <a:spcAft>
                <a:spcPts val="0"/>
              </a:spcAft>
            </a:pP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r>
              <a:rPr lang="en-US" sz="4000" b="1" dirty="0">
                <a:effectLst/>
                <a:latin typeface="Times New Roman" panose="02020603050405020304" pitchFamily="18" charset="0"/>
                <a:ea typeface="Calibri" panose="020F0502020204030204" pitchFamily="34" charset="0"/>
                <a:cs typeface="Times New Roman" panose="02020603050405020304" pitchFamily="18" charset="0"/>
              </a:rPr>
              <a:t>Devotional Reading: Jeremiah 29:10-14 </a:t>
            </a: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r>
              <a:rPr lang="en-US" sz="4000" b="1" dirty="0">
                <a:effectLst/>
                <a:latin typeface="Times New Roman" panose="02020603050405020304" pitchFamily="18" charset="0"/>
                <a:ea typeface="Calibri" panose="020F0502020204030204" pitchFamily="34" charset="0"/>
                <a:cs typeface="Times New Roman" panose="02020603050405020304" pitchFamily="18" charset="0"/>
              </a:rPr>
              <a:t>Background Scripture: Isaiah 29</a:t>
            </a: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r>
              <a:rPr lang="en-US" sz="4000" b="1" dirty="0">
                <a:effectLst/>
                <a:latin typeface="Times New Roman" panose="02020603050405020304" pitchFamily="18" charset="0"/>
                <a:ea typeface="Calibri" panose="020F0502020204030204" pitchFamily="34" charset="0"/>
                <a:cs typeface="Times New Roman" panose="02020603050405020304" pitchFamily="18" charset="0"/>
              </a:rPr>
              <a:t> </a:t>
            </a: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r>
              <a:rPr lang="en-US" sz="4000" b="1" dirty="0">
                <a:effectLst/>
                <a:latin typeface="Times New Roman" panose="02020603050405020304" pitchFamily="18" charset="0"/>
                <a:ea typeface="Calibri" panose="020F0502020204030204" pitchFamily="34" charset="0"/>
                <a:cs typeface="Times New Roman" panose="02020603050405020304" pitchFamily="18" charset="0"/>
              </a:rPr>
              <a:t>Print Passage: Isaiah 29:13-24</a:t>
            </a: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1800" dirty="0">
                <a:effectLst/>
                <a:latin typeface="Calibri" panose="020F0502020204030204" pitchFamily="34" charset="0"/>
                <a:ea typeface="Calibri" panose="020F0502020204030204" pitchFamily="34" charset="0"/>
                <a:cs typeface="Times New Roman" panose="02020603050405020304" pitchFamily="18" charset="0"/>
              </a:rPr>
            </a:br>
            <a:br>
              <a:rPr lang="en-US" dirty="0"/>
            </a:br>
            <a:endParaRPr lang="en-US" sz="4800" dirty="0"/>
          </a:p>
        </p:txBody>
      </p:sp>
    </p:spTree>
    <p:extLst>
      <p:ext uri="{BB962C8B-B14F-4D97-AF65-F5344CB8AC3E}">
        <p14:creationId xmlns:p14="http://schemas.microsoft.com/office/powerpoint/2010/main" val="17988984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C27D9-F260-144D-A29D-A73FD501FCB4}"/>
              </a:ext>
            </a:extLst>
          </p:cNvPr>
          <p:cNvSpPr>
            <a:spLocks noGrp="1"/>
          </p:cNvSpPr>
          <p:nvPr>
            <p:ph type="title"/>
          </p:nvPr>
        </p:nvSpPr>
        <p:spPr>
          <a:xfrm>
            <a:off x="564205" y="190027"/>
            <a:ext cx="10789595" cy="821649"/>
          </a:xfrm>
        </p:spPr>
        <p:txBody>
          <a:bodyPr>
            <a:normAutofit fontScale="90000"/>
          </a:bodyPr>
          <a:lstStyle/>
          <a:p>
            <a:r>
              <a:rPr lang="en-US" sz="5400" b="1" dirty="0">
                <a:latin typeface="Times New Roman" panose="02020603050405020304" pitchFamily="18" charset="0"/>
                <a:cs typeface="Times New Roman" panose="02020603050405020304" pitchFamily="18" charset="0"/>
              </a:rPr>
              <a:t>KEY VERSE:</a:t>
            </a:r>
            <a:endParaRPr lang="en-US" sz="54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9ACE7A8-C807-9046-AF28-721CE738093E}"/>
              </a:ext>
            </a:extLst>
          </p:cNvPr>
          <p:cNvSpPr>
            <a:spLocks noGrp="1"/>
          </p:cNvSpPr>
          <p:nvPr>
            <p:ph idx="1"/>
          </p:nvPr>
        </p:nvSpPr>
        <p:spPr>
          <a:xfrm>
            <a:off x="712922" y="1186774"/>
            <a:ext cx="10913582" cy="5306101"/>
          </a:xfrm>
        </p:spPr>
        <p:txBody>
          <a:bodyPr>
            <a:normAutofit lnSpcReduction="10000"/>
          </a:bodyPr>
          <a:lstStyle/>
          <a:p>
            <a:pPr marL="0" marR="0" indent="0" algn="just">
              <a:lnSpc>
                <a:spcPct val="107000"/>
              </a:lnSpc>
              <a:spcBef>
                <a:spcPts val="0"/>
              </a:spcBef>
              <a:spcAft>
                <a:spcPts val="800"/>
              </a:spcAft>
              <a:buNone/>
            </a:pP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They also that erred in spirit shall come to understanding, and they that murmured shall learn doctrine. (Isaiah 29:24, KJV) </a:t>
            </a:r>
          </a:p>
          <a:p>
            <a:pPr marL="0" marR="0" indent="0" algn="ctr">
              <a:lnSpc>
                <a:spcPct val="107000"/>
              </a:lnSpc>
              <a:spcBef>
                <a:spcPts val="0"/>
              </a:spcBef>
              <a:spcAft>
                <a:spcPts val="800"/>
              </a:spcAft>
              <a:buNone/>
            </a:pPr>
            <a:r>
              <a:rPr lang="en-US" sz="4400" b="1" dirty="0">
                <a:effectLst/>
                <a:latin typeface="Times New Roman" panose="02020603050405020304" pitchFamily="18" charset="0"/>
                <a:ea typeface="Calibri" panose="020F0502020204030204" pitchFamily="34" charset="0"/>
                <a:cs typeface="Times New Roman" panose="02020603050405020304" pitchFamily="18" charset="0"/>
              </a:rPr>
              <a:t>. . . . .</a:t>
            </a:r>
          </a:p>
          <a:p>
            <a:pPr marL="0" marR="0" indent="0" algn="just">
              <a:lnSpc>
                <a:spcPct val="107000"/>
              </a:lnSpc>
              <a:spcBef>
                <a:spcPts val="0"/>
              </a:spcBef>
              <a:spcAft>
                <a:spcPts val="800"/>
              </a:spcAft>
              <a:buNone/>
            </a:pP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“Those who are wayward in spirit will gain understanding; those who complain will accept instruction.” (Isaiah 29:24, NIV)</a:t>
            </a:r>
          </a:p>
          <a:p>
            <a:endParaRPr lang="en-US" dirty="0"/>
          </a:p>
        </p:txBody>
      </p:sp>
    </p:spTree>
    <p:extLst>
      <p:ext uri="{BB962C8B-B14F-4D97-AF65-F5344CB8AC3E}">
        <p14:creationId xmlns:p14="http://schemas.microsoft.com/office/powerpoint/2010/main" val="1254697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00782-F657-A847-BC91-7663BC59BEDE}"/>
              </a:ext>
            </a:extLst>
          </p:cNvPr>
          <p:cNvSpPr>
            <a:spLocks noGrp="1"/>
          </p:cNvSpPr>
          <p:nvPr>
            <p:ph type="title"/>
          </p:nvPr>
        </p:nvSpPr>
        <p:spPr>
          <a:xfrm>
            <a:off x="838200" y="365126"/>
            <a:ext cx="10515600" cy="802194"/>
          </a:xfrm>
        </p:spPr>
        <p:txBody>
          <a:bodyPr>
            <a:normAutofit fontScale="90000"/>
          </a:bodyPr>
          <a:lstStyle/>
          <a:p>
            <a:br>
              <a:rPr lang="en-US" sz="6600" b="1" dirty="0"/>
            </a:br>
            <a:br>
              <a:rPr lang="en-US" sz="6600" b="1" dirty="0"/>
            </a:br>
            <a:br>
              <a:rPr lang="en-US" dirty="0"/>
            </a:br>
            <a:r>
              <a:rPr lang="en-US" dirty="0"/>
              <a:t> </a:t>
            </a:r>
            <a:br>
              <a:rPr lang="en-US" dirty="0"/>
            </a:br>
            <a:r>
              <a:rPr lang="en-US" sz="5300" b="1" dirty="0">
                <a:latin typeface="Times New Roman" panose="02020603050405020304" pitchFamily="18" charset="0"/>
                <a:cs typeface="Times New Roman" panose="02020603050405020304" pitchFamily="18" charset="0"/>
              </a:rPr>
              <a:t>LESSON AIMS:</a:t>
            </a:r>
            <a:br>
              <a:rPr lang="en-US" sz="4900" dirty="0"/>
            </a:br>
            <a:br>
              <a:rPr lang="en-US" dirty="0"/>
            </a:br>
            <a:br>
              <a:rPr lang="en-US" sz="6600" dirty="0"/>
            </a:br>
            <a:endParaRPr lang="en-US" sz="6600" b="1" dirty="0"/>
          </a:p>
        </p:txBody>
      </p:sp>
      <p:sp>
        <p:nvSpPr>
          <p:cNvPr id="3" name="Content Placeholder 2">
            <a:extLst>
              <a:ext uri="{FF2B5EF4-FFF2-40B4-BE49-F238E27FC236}">
                <a16:creationId xmlns:a16="http://schemas.microsoft.com/office/drawing/2014/main" id="{6AC395DE-64D4-9147-B7F8-594B79EC5844}"/>
              </a:ext>
            </a:extLst>
          </p:cNvPr>
          <p:cNvSpPr>
            <a:spLocks noGrp="1"/>
          </p:cNvSpPr>
          <p:nvPr>
            <p:ph idx="1"/>
          </p:nvPr>
        </p:nvSpPr>
        <p:spPr>
          <a:xfrm>
            <a:off x="838200" y="1498060"/>
            <a:ext cx="10515600" cy="4824919"/>
          </a:xfrm>
        </p:spPr>
        <p:txBody>
          <a:bodyPr>
            <a:normAutofit lnSpcReduction="10000"/>
          </a:bodyPr>
          <a:lstStyle/>
          <a:p>
            <a:pPr marL="0" indent="0" algn="just">
              <a:buNone/>
            </a:pPr>
            <a:r>
              <a:rPr lang="en-US" sz="4300" dirty="0">
                <a:latin typeface="Times New Roman" panose="02020603050405020304" pitchFamily="18" charset="0"/>
                <a:cs typeface="Times New Roman" panose="02020603050405020304" pitchFamily="18" charset="0"/>
              </a:rPr>
              <a:t>As a result of experiencing this lesson, you should be able to do these things:</a:t>
            </a:r>
          </a:p>
          <a:p>
            <a:pPr indent="-457200" algn="just">
              <a:lnSpc>
                <a:spcPct val="107000"/>
              </a:lnSpc>
              <a:spcBef>
                <a:spcPts val="0"/>
              </a:spcBef>
              <a:tabLst>
                <a:tab pos="457200" algn="l"/>
              </a:tabLst>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Consider how God’s promise of mercy will 	triumph over God’s judgment. </a:t>
            </a:r>
          </a:p>
          <a:p>
            <a:pPr indent="-457200" algn="just">
              <a:lnSpc>
                <a:spcPct val="107000"/>
              </a:lnSpc>
              <a:spcBef>
                <a:spcPts val="0"/>
              </a:spcBef>
              <a:tabLst>
                <a:tab pos="457200" algn="l"/>
              </a:tabLst>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Believe that the essential nature of God is 	forgiveness, not punishment. </a:t>
            </a:r>
          </a:p>
          <a:p>
            <a:pPr indent="-457200" algn="just">
              <a:lnSpc>
                <a:spcPct val="107000"/>
              </a:lnSpc>
              <a:spcBef>
                <a:spcPts val="0"/>
              </a:spcBef>
              <a:tabLst>
                <a:tab pos="457200" algn="l"/>
              </a:tabLst>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Rejoice in the manifestation of God’s love in 	your own life.</a:t>
            </a:r>
          </a:p>
          <a:p>
            <a:endParaRPr lang="en-US" sz="5400" dirty="0"/>
          </a:p>
        </p:txBody>
      </p:sp>
    </p:spTree>
    <p:extLst>
      <p:ext uri="{BB962C8B-B14F-4D97-AF65-F5344CB8AC3E}">
        <p14:creationId xmlns:p14="http://schemas.microsoft.com/office/powerpoint/2010/main" val="39455374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007BE-7ED2-8147-A3AC-97DF2DDBCA4F}"/>
              </a:ext>
            </a:extLst>
          </p:cNvPr>
          <p:cNvSpPr>
            <a:spLocks noGrp="1"/>
          </p:cNvSpPr>
          <p:nvPr>
            <p:ph type="title"/>
          </p:nvPr>
        </p:nvSpPr>
        <p:spPr>
          <a:xfrm>
            <a:off x="838200" y="365126"/>
            <a:ext cx="10515600" cy="1094024"/>
          </a:xfrm>
        </p:spPr>
        <p:txBody>
          <a:bodyPr/>
          <a:lstStyle/>
          <a:p>
            <a:r>
              <a:rPr lang="en-US" b="1" dirty="0">
                <a:latin typeface="Times New Roman" panose="02020603050405020304" pitchFamily="18" charset="0"/>
                <a:cs typeface="Times New Roman" panose="02020603050405020304" pitchFamily="18" charset="0"/>
              </a:rPr>
              <a:t>KEY TERMS:</a:t>
            </a:r>
          </a:p>
        </p:txBody>
      </p:sp>
      <p:sp>
        <p:nvSpPr>
          <p:cNvPr id="3" name="Content Placeholder 2">
            <a:extLst>
              <a:ext uri="{FF2B5EF4-FFF2-40B4-BE49-F238E27FC236}">
                <a16:creationId xmlns:a16="http://schemas.microsoft.com/office/drawing/2014/main" id="{BF8A7B53-1F72-DC4C-AC7B-44F28F150EB5}"/>
              </a:ext>
            </a:extLst>
          </p:cNvPr>
          <p:cNvSpPr>
            <a:spLocks noGrp="1"/>
          </p:cNvSpPr>
          <p:nvPr>
            <p:ph idx="1"/>
          </p:nvPr>
        </p:nvSpPr>
        <p:spPr>
          <a:xfrm>
            <a:off x="838200" y="1459149"/>
            <a:ext cx="10515600" cy="4717814"/>
          </a:xfrm>
        </p:spPr>
        <p:txBody>
          <a:bodyPr>
            <a:normAutofit lnSpcReduction="10000"/>
          </a:bodyPr>
          <a:lstStyle/>
          <a:p>
            <a:pPr indent="-457200" algn="just">
              <a:tabLst>
                <a:tab pos="457200" algn="l"/>
              </a:tabLst>
            </a:pPr>
            <a:r>
              <a:rPr lang="en-US" sz="3500" b="1" dirty="0">
                <a:latin typeface="Times New Roman" panose="02020603050405020304" pitchFamily="18" charset="0"/>
                <a:cs typeface="Times New Roman" panose="02020603050405020304" pitchFamily="18" charset="0"/>
              </a:rPr>
              <a:t>Lips (verse 13)—Hebrew: </a:t>
            </a:r>
            <a:r>
              <a:rPr lang="en-US" sz="3500" b="1" i="1" dirty="0" err="1">
                <a:latin typeface="Times New Roman" panose="02020603050405020304" pitchFamily="18" charset="0"/>
                <a:cs typeface="Times New Roman" panose="02020603050405020304" pitchFamily="18" charset="0"/>
              </a:rPr>
              <a:t>saphah</a:t>
            </a:r>
            <a:r>
              <a:rPr lang="en-US" sz="3500" b="1" dirty="0">
                <a:latin typeface="Times New Roman" panose="02020603050405020304" pitchFamily="18" charset="0"/>
                <a:cs typeface="Times New Roman" panose="02020603050405020304" pitchFamily="18" charset="0"/>
              </a:rPr>
              <a:t> (saw-</a:t>
            </a:r>
            <a:r>
              <a:rPr lang="en-US" sz="3500" b="1" dirty="0" err="1">
                <a:latin typeface="Times New Roman" panose="02020603050405020304" pitchFamily="18" charset="0"/>
                <a:cs typeface="Times New Roman" panose="02020603050405020304" pitchFamily="18" charset="0"/>
              </a:rPr>
              <a:t>faw</a:t>
            </a:r>
            <a:r>
              <a:rPr lang="en-US" sz="3500" b="1" dirty="0">
                <a:latin typeface="Times New Roman" panose="02020603050405020304" pitchFamily="18" charset="0"/>
                <a:cs typeface="Times New Roman" panose="02020603050405020304" pitchFamily="18" charset="0"/>
              </a:rPr>
              <a:t>’): 	</a:t>
            </a:r>
            <a:r>
              <a:rPr lang="en-US" sz="3500" dirty="0">
                <a:latin typeface="Times New Roman" panose="02020603050405020304" pitchFamily="18" charset="0"/>
                <a:cs typeface="Times New Roman" panose="02020603050405020304" pitchFamily="18" charset="0"/>
              </a:rPr>
              <a:t>speech; language. </a:t>
            </a:r>
          </a:p>
          <a:p>
            <a:pPr indent="-457200" algn="just">
              <a:tabLst>
                <a:tab pos="457200" algn="l"/>
              </a:tabLst>
            </a:pPr>
            <a:r>
              <a:rPr lang="en-US" sz="3500" b="1" dirty="0">
                <a:latin typeface="Times New Roman" panose="02020603050405020304" pitchFamily="18" charset="0"/>
                <a:cs typeface="Times New Roman" panose="02020603050405020304" pitchFamily="18" charset="0"/>
              </a:rPr>
              <a:t>Lip service (refer to verse 13): </a:t>
            </a:r>
            <a:r>
              <a:rPr lang="en-US" sz="3500" dirty="0">
                <a:latin typeface="Times New Roman" panose="02020603050405020304" pitchFamily="18" charset="0"/>
                <a:cs typeface="Times New Roman" panose="02020603050405020304" pitchFamily="18" charset="0"/>
              </a:rPr>
              <a:t>a verbal statement of 	allegiance not backed by action. </a:t>
            </a:r>
          </a:p>
          <a:p>
            <a:pPr indent="-457200" algn="just">
              <a:tabLst>
                <a:tab pos="457200" algn="l"/>
              </a:tabLst>
            </a:pPr>
            <a:r>
              <a:rPr lang="en-US" sz="3500" b="1" dirty="0">
                <a:latin typeface="Times New Roman" panose="02020603050405020304" pitchFamily="18" charset="0"/>
                <a:cs typeface="Times New Roman" panose="02020603050405020304" pitchFamily="18" charset="0"/>
              </a:rPr>
              <a:t>Wayward (verse 24)—Hebrew: </a:t>
            </a:r>
            <a:r>
              <a:rPr lang="en-US" sz="3500" b="1" i="1" dirty="0" err="1">
                <a:latin typeface="Times New Roman" panose="02020603050405020304" pitchFamily="18" charset="0"/>
                <a:cs typeface="Times New Roman" panose="02020603050405020304" pitchFamily="18" charset="0"/>
              </a:rPr>
              <a:t>taah</a:t>
            </a:r>
            <a:r>
              <a:rPr lang="en-US" sz="3500" b="1" dirty="0">
                <a:latin typeface="Times New Roman" panose="02020603050405020304" pitchFamily="18" charset="0"/>
                <a:cs typeface="Times New Roman" panose="02020603050405020304" pitchFamily="18" charset="0"/>
              </a:rPr>
              <a:t> (taw-aw</a:t>
            </a:r>
            <a:r>
              <a:rPr lang="en-US" sz="3500" dirty="0">
                <a:latin typeface="Times New Roman" panose="02020603050405020304" pitchFamily="18" charset="0"/>
                <a:cs typeface="Times New Roman" panose="02020603050405020304" pitchFamily="18" charset="0"/>
              </a:rPr>
              <a:t>’): to 	err, go astray; “erred” (KJV).</a:t>
            </a:r>
          </a:p>
          <a:p>
            <a:pPr indent="-457200" algn="just">
              <a:tabLst>
                <a:tab pos="457200" algn="l"/>
              </a:tabLst>
            </a:pPr>
            <a:r>
              <a:rPr lang="en-US" sz="3500" b="1" dirty="0">
                <a:latin typeface="Times New Roman" panose="02020603050405020304" pitchFamily="18" charset="0"/>
                <a:cs typeface="Times New Roman" panose="02020603050405020304" pitchFamily="18" charset="0"/>
              </a:rPr>
              <a:t>Woe (verse 15)—Hebrew: </a:t>
            </a:r>
            <a:r>
              <a:rPr lang="en-US" sz="3500" b="1" i="1" dirty="0">
                <a:latin typeface="Times New Roman" panose="02020603050405020304" pitchFamily="18" charset="0"/>
                <a:cs typeface="Times New Roman" panose="02020603050405020304" pitchFamily="18" charset="0"/>
              </a:rPr>
              <a:t>ah</a:t>
            </a:r>
            <a:r>
              <a:rPr lang="en-US" sz="3500" b="1" dirty="0">
                <a:latin typeface="Times New Roman" panose="02020603050405020304" pitchFamily="18" charset="0"/>
                <a:cs typeface="Times New Roman" panose="02020603050405020304" pitchFamily="18" charset="0"/>
              </a:rPr>
              <a:t> (aw’) or</a:t>
            </a:r>
            <a:r>
              <a:rPr lang="en-US" sz="3500" b="1" i="1" dirty="0">
                <a:latin typeface="Times New Roman" panose="02020603050405020304" pitchFamily="18" charset="0"/>
                <a:cs typeface="Times New Roman" panose="02020603050405020304" pitchFamily="18" charset="0"/>
              </a:rPr>
              <a:t> hoy </a:t>
            </a:r>
            <a:r>
              <a:rPr lang="en-US" sz="3500" b="1" dirty="0">
                <a:latin typeface="Times New Roman" panose="02020603050405020304" pitchFamily="18" charset="0"/>
                <a:cs typeface="Times New Roman" panose="02020603050405020304" pitchFamily="18" charset="0"/>
              </a:rPr>
              <a:t>(</a:t>
            </a:r>
            <a:r>
              <a:rPr lang="en-US" sz="3500" b="1" dirty="0" err="1">
                <a:latin typeface="Times New Roman" panose="02020603050405020304" pitchFamily="18" charset="0"/>
                <a:cs typeface="Times New Roman" panose="02020603050405020304" pitchFamily="18" charset="0"/>
              </a:rPr>
              <a:t>hoh’ee</a:t>
            </a:r>
            <a:r>
              <a:rPr lang="en-US" sz="3500" b="1" dirty="0">
                <a:latin typeface="Times New Roman" panose="02020603050405020304" pitchFamily="18" charset="0"/>
                <a:cs typeface="Times New Roman" panose="02020603050405020304" pitchFamily="18" charset="0"/>
              </a:rPr>
              <a:t>): 	</a:t>
            </a:r>
            <a:r>
              <a:rPr lang="en-US" sz="3500" dirty="0">
                <a:latin typeface="Times New Roman" panose="02020603050405020304" pitchFamily="18" charset="0"/>
                <a:cs typeface="Times New Roman" panose="02020603050405020304" pitchFamily="18" charset="0"/>
              </a:rPr>
              <a:t>an interjection often translated “Woe!” or “Alas!” 	signaling alarm or grief.</a:t>
            </a:r>
          </a:p>
          <a:p>
            <a:pPr marL="0" indent="0">
              <a:buNone/>
            </a:pPr>
            <a:endParaRPr lang="en-US" dirty="0"/>
          </a:p>
        </p:txBody>
      </p:sp>
    </p:spTree>
    <p:extLst>
      <p:ext uri="{BB962C8B-B14F-4D97-AF65-F5344CB8AC3E}">
        <p14:creationId xmlns:p14="http://schemas.microsoft.com/office/powerpoint/2010/main" val="20790458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AAF28-5204-DD47-9104-F9BE647D5076}"/>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INTRODUCTION</a:t>
            </a:r>
          </a:p>
        </p:txBody>
      </p:sp>
      <p:sp>
        <p:nvSpPr>
          <p:cNvPr id="3" name="Content Placeholder 2">
            <a:extLst>
              <a:ext uri="{FF2B5EF4-FFF2-40B4-BE49-F238E27FC236}">
                <a16:creationId xmlns:a16="http://schemas.microsoft.com/office/drawing/2014/main" id="{67713513-5332-B34D-BF5D-7E0B48198C37}"/>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6415742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B9B40-BEBA-9C45-B5A5-8EEECD8228F8}"/>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BIBLICAL CONTEXT</a:t>
            </a:r>
          </a:p>
        </p:txBody>
      </p:sp>
      <p:sp>
        <p:nvSpPr>
          <p:cNvPr id="3" name="Content Placeholder 2">
            <a:extLst>
              <a:ext uri="{FF2B5EF4-FFF2-40B4-BE49-F238E27FC236}">
                <a16:creationId xmlns:a16="http://schemas.microsoft.com/office/drawing/2014/main" id="{4D87E9D0-93C0-2645-A473-D4F27FD3D89D}"/>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29454845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A00C1-B5E3-4E4F-8276-A07DCA233084}"/>
              </a:ext>
            </a:extLst>
          </p:cNvPr>
          <p:cNvSpPr>
            <a:spLocks noGrp="1"/>
          </p:cNvSpPr>
          <p:nvPr>
            <p:ph type="title"/>
          </p:nvPr>
        </p:nvSpPr>
        <p:spPr/>
        <p:txBody>
          <a:bodyPr>
            <a:normAutofit fontScale="90000"/>
          </a:bodyPr>
          <a:lstStyle/>
          <a:p>
            <a:br>
              <a:rPr lang="en-US" b="1" dirty="0"/>
            </a:br>
            <a:r>
              <a:rPr lang="en-US" b="1" dirty="0">
                <a:latin typeface="Times New Roman" panose="02020603050405020304" pitchFamily="18" charset="0"/>
                <a:cs typeface="Times New Roman" panose="02020603050405020304" pitchFamily="18" charset="0"/>
              </a:rPr>
              <a:t>ANALYSIS OF THE BIBLICAL TEXT (Lesson Outline)</a:t>
            </a:r>
            <a:br>
              <a:rPr lang="en-US" dirty="0"/>
            </a:br>
            <a:endParaRPr lang="en-US" dirty="0"/>
          </a:p>
        </p:txBody>
      </p:sp>
      <p:sp>
        <p:nvSpPr>
          <p:cNvPr id="3" name="Content Placeholder 2">
            <a:extLst>
              <a:ext uri="{FF2B5EF4-FFF2-40B4-BE49-F238E27FC236}">
                <a16:creationId xmlns:a16="http://schemas.microsoft.com/office/drawing/2014/main" id="{D89D9BF8-87EB-F145-AAFA-7892487DFE92}"/>
              </a:ext>
            </a:extLst>
          </p:cNvPr>
          <p:cNvSpPr>
            <a:spLocks noGrp="1"/>
          </p:cNvSpPr>
          <p:nvPr>
            <p:ph idx="1"/>
          </p:nvPr>
        </p:nvSpPr>
        <p:spPr/>
        <p:txBody>
          <a:bodyPr/>
          <a:lstStyle/>
          <a:p>
            <a:pPr indent="-457200" algn="just">
              <a:tabLst>
                <a:tab pos="457200" algn="l"/>
              </a:tabLst>
            </a:pPr>
            <a:r>
              <a:rPr lang="en-US" sz="4000" dirty="0">
                <a:latin typeface="Times New Roman" panose="02020603050405020304" pitchFamily="18" charset="0"/>
                <a:cs typeface="Times New Roman" panose="02020603050405020304" pitchFamily="18" charset="0"/>
              </a:rPr>
              <a:t>Perfunctory Worship Exposed (Isaiah 29:13-16)</a:t>
            </a:r>
          </a:p>
          <a:p>
            <a:pPr indent="-457200" algn="just">
              <a:tabLst>
                <a:tab pos="457200" algn="l"/>
              </a:tabLst>
            </a:pPr>
            <a:r>
              <a:rPr lang="en-US" sz="4000" dirty="0">
                <a:latin typeface="Times New Roman" panose="02020603050405020304" pitchFamily="18" charset="0"/>
                <a:cs typeface="Times New Roman" panose="02020603050405020304" pitchFamily="18" charset="0"/>
              </a:rPr>
              <a:t>Transformation Promised (Isaiah 29:17-24) </a:t>
            </a:r>
          </a:p>
          <a:p>
            <a:endParaRPr lang="en-US" sz="4000" dirty="0"/>
          </a:p>
          <a:p>
            <a:pPr marL="0" indent="0">
              <a:buNone/>
            </a:pPr>
            <a:endParaRPr lang="en-US" dirty="0"/>
          </a:p>
        </p:txBody>
      </p:sp>
    </p:spTree>
    <p:extLst>
      <p:ext uri="{BB962C8B-B14F-4D97-AF65-F5344CB8AC3E}">
        <p14:creationId xmlns:p14="http://schemas.microsoft.com/office/powerpoint/2010/main" val="34394328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650929" y="365125"/>
            <a:ext cx="11220773" cy="1325563"/>
          </a:xfrm>
        </p:spPr>
        <p:txBody>
          <a:bodyPr/>
          <a:lstStyle/>
          <a:p>
            <a:r>
              <a:rPr lang="en-US" sz="4400" b="1" dirty="0">
                <a:latin typeface="Times New Roman" panose="02020603050405020304" pitchFamily="18" charset="0"/>
                <a:cs typeface="Times New Roman" panose="02020603050405020304" pitchFamily="18" charset="0"/>
              </a:rPr>
              <a:t>Perfunctory Worship Exposed (Isaiah 29:13-16)</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828800"/>
            <a:ext cx="10515600" cy="4474723"/>
          </a:xfrm>
        </p:spPr>
        <p:txBody>
          <a:bodyPr>
            <a:normAutofit fontScale="92500"/>
          </a:bodyPr>
          <a:lstStyle/>
          <a:p>
            <a:pPr marL="0" indent="0" algn="just">
              <a:buNone/>
            </a:pPr>
            <a:r>
              <a:rPr lang="en-US" sz="4000" dirty="0">
                <a:latin typeface="Times New Roman" panose="02020603050405020304" pitchFamily="18" charset="0"/>
                <a:cs typeface="Times New Roman" panose="02020603050405020304" pitchFamily="18" charset="0"/>
              </a:rPr>
              <a:t>13 The Lord says: “These people come near to me with their mouth and honor me with their </a:t>
            </a:r>
            <a:r>
              <a:rPr lang="en-US" sz="4000" i="1" dirty="0">
                <a:latin typeface="Times New Roman" panose="02020603050405020304" pitchFamily="18" charset="0"/>
                <a:cs typeface="Times New Roman" panose="02020603050405020304" pitchFamily="18" charset="0"/>
              </a:rPr>
              <a:t>lips</a:t>
            </a:r>
            <a:r>
              <a:rPr lang="en-US" sz="4000" dirty="0">
                <a:latin typeface="Times New Roman" panose="02020603050405020304" pitchFamily="18" charset="0"/>
                <a:cs typeface="Times New Roman" panose="02020603050405020304" pitchFamily="18" charset="0"/>
              </a:rPr>
              <a:t>, but their hearts are far from me. Their worship of me is based on merely human rules they have been taught. </a:t>
            </a:r>
          </a:p>
          <a:p>
            <a:pPr marL="0" indent="0" algn="just">
              <a:buNone/>
            </a:pPr>
            <a:r>
              <a:rPr lang="en-US" sz="4000" dirty="0">
                <a:latin typeface="Times New Roman" panose="02020603050405020304" pitchFamily="18" charset="0"/>
                <a:cs typeface="Times New Roman" panose="02020603050405020304" pitchFamily="18" charset="0"/>
              </a:rPr>
              <a:t>14 “Therefore once more I will astound these people with wonder upon wonder; the wisdom of the wise will perish, the intelligence of the intelligent will vanish.” </a:t>
            </a:r>
          </a:p>
          <a:p>
            <a:pPr marL="0" indent="0">
              <a:buNone/>
            </a:pPr>
            <a:endParaRPr lang="en-US" sz="4000" dirty="0"/>
          </a:p>
        </p:txBody>
      </p:sp>
    </p:spTree>
    <p:extLst>
      <p:ext uri="{BB962C8B-B14F-4D97-AF65-F5344CB8AC3E}">
        <p14:creationId xmlns:p14="http://schemas.microsoft.com/office/powerpoint/2010/main" val="41983501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650929" y="365125"/>
            <a:ext cx="11220773" cy="1325563"/>
          </a:xfrm>
        </p:spPr>
        <p:txBody>
          <a:bodyPr/>
          <a:lstStyle/>
          <a:p>
            <a:r>
              <a:rPr lang="en-US" sz="4400" b="1" dirty="0">
                <a:latin typeface="Times New Roman" panose="02020603050405020304" pitchFamily="18" charset="0"/>
                <a:cs typeface="Times New Roman" panose="02020603050405020304" pitchFamily="18" charset="0"/>
              </a:rPr>
              <a:t>Perfunctory Worship Exposed (Isaiah 29:13-16)</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828800"/>
            <a:ext cx="10515600" cy="4474723"/>
          </a:xfrm>
        </p:spPr>
        <p:txBody>
          <a:bodyPr>
            <a:normAutofit fontScale="92500"/>
          </a:bodyPr>
          <a:lstStyle/>
          <a:p>
            <a:pPr marL="0" indent="0" algn="just">
              <a:buNone/>
            </a:pPr>
            <a:r>
              <a:rPr lang="en-US" sz="4000" dirty="0">
                <a:latin typeface="Times New Roman" panose="02020603050405020304" pitchFamily="18" charset="0"/>
                <a:cs typeface="Times New Roman" panose="02020603050405020304" pitchFamily="18" charset="0"/>
              </a:rPr>
              <a:t>15 </a:t>
            </a:r>
            <a:r>
              <a:rPr lang="en-US" sz="4000" i="1" dirty="0">
                <a:latin typeface="Times New Roman" panose="02020603050405020304" pitchFamily="18" charset="0"/>
                <a:cs typeface="Times New Roman" panose="02020603050405020304" pitchFamily="18" charset="0"/>
              </a:rPr>
              <a:t>Woe</a:t>
            </a:r>
            <a:r>
              <a:rPr lang="en-US" sz="4000" dirty="0">
                <a:latin typeface="Times New Roman" panose="02020603050405020304" pitchFamily="18" charset="0"/>
                <a:cs typeface="Times New Roman" panose="02020603050405020304" pitchFamily="18" charset="0"/>
              </a:rPr>
              <a:t> to those who go to great depths to hide their plans from the Lord, who do their work in darkness and think, “Who sees us? Who will know?” </a:t>
            </a:r>
          </a:p>
          <a:p>
            <a:pPr marL="0" indent="0" algn="just">
              <a:buNone/>
            </a:pPr>
            <a:r>
              <a:rPr lang="en-US" sz="4000" dirty="0">
                <a:latin typeface="Times New Roman" panose="02020603050405020304" pitchFamily="18" charset="0"/>
                <a:cs typeface="Times New Roman" panose="02020603050405020304" pitchFamily="18" charset="0"/>
              </a:rPr>
              <a:t>16 You turn things upside down, as if the potter were thought to be like the clay! Shall what is formed say to the one who formed it, “You did not make me”? Can the pot say to the potter, “You know nothing”?</a:t>
            </a:r>
          </a:p>
          <a:p>
            <a:pPr marL="0" indent="0">
              <a:buNone/>
            </a:pPr>
            <a:endParaRPr lang="en-US" sz="4000" dirty="0"/>
          </a:p>
        </p:txBody>
      </p:sp>
    </p:spTree>
    <p:extLst>
      <p:ext uri="{BB962C8B-B14F-4D97-AF65-F5344CB8AC3E}">
        <p14:creationId xmlns:p14="http://schemas.microsoft.com/office/powerpoint/2010/main" val="432921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7BC01-61A8-1B4F-90D2-7B90A5D9A6A7}"/>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What Do You Think?</a:t>
            </a:r>
            <a:r>
              <a:rPr lang="en-US" dirty="0">
                <a:latin typeface="Times New Roman" panose="02020603050405020304" pitchFamily="18" charset="0"/>
                <a:cs typeface="Times New Roman" panose="02020603050405020304" pitchFamily="18" charset="0"/>
              </a:rPr>
              <a:t> </a:t>
            </a:r>
          </a:p>
        </p:txBody>
      </p:sp>
      <p:sp>
        <p:nvSpPr>
          <p:cNvPr id="3" name="Content Placeholder 2">
            <a:extLst>
              <a:ext uri="{FF2B5EF4-FFF2-40B4-BE49-F238E27FC236}">
                <a16:creationId xmlns:a16="http://schemas.microsoft.com/office/drawing/2014/main" id="{369423D3-AA17-034A-AEED-688F02260DFC}"/>
              </a:ext>
            </a:extLst>
          </p:cNvPr>
          <p:cNvSpPr>
            <a:spLocks noGrp="1"/>
          </p:cNvSpPr>
          <p:nvPr>
            <p:ph idx="1"/>
          </p:nvPr>
        </p:nvSpPr>
        <p:spPr/>
        <p:txBody>
          <a:bodyPr/>
          <a:lstStyle/>
          <a:p>
            <a:pPr marL="0" indent="0" algn="just">
              <a:buNone/>
            </a:pPr>
            <a:r>
              <a:rPr lang="en-US" sz="4000" dirty="0">
                <a:latin typeface="Times New Roman" panose="02020603050405020304" pitchFamily="18" charset="0"/>
                <a:cs typeface="Times New Roman" panose="02020603050405020304" pitchFamily="18" charset="0"/>
              </a:rPr>
              <a:t>Who receives the “applause” in your corporate worship setting—worship leaders or God?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127349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838200" y="365125"/>
            <a:ext cx="11033502" cy="1325563"/>
          </a:xfrm>
        </p:spPr>
        <p:txBody>
          <a:bodyPr/>
          <a:lstStyle/>
          <a:p>
            <a:r>
              <a:rPr lang="en-US" sz="4400" b="1" dirty="0">
                <a:latin typeface="Times New Roman" panose="02020603050405020304" pitchFamily="18" charset="0"/>
                <a:cs typeface="Times New Roman" panose="02020603050405020304" pitchFamily="18" charset="0"/>
              </a:rPr>
              <a:t>Transformation Promised (Isaiah 29:17-24) </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690688"/>
            <a:ext cx="10515600" cy="4612835"/>
          </a:xfrm>
        </p:spPr>
        <p:txBody>
          <a:bodyPr>
            <a:normAutofit fontScale="92500"/>
          </a:bodyPr>
          <a:lstStyle/>
          <a:p>
            <a:pPr marL="0" indent="0" algn="just">
              <a:buNone/>
            </a:pPr>
            <a:r>
              <a:rPr lang="en-US" sz="4000" dirty="0">
                <a:latin typeface="Times New Roman" panose="02020603050405020304" pitchFamily="18" charset="0"/>
                <a:cs typeface="Times New Roman" panose="02020603050405020304" pitchFamily="18" charset="0"/>
              </a:rPr>
              <a:t>17 In a very short time, will not Lebanon be turned into a fertile field and the fertile field seem like a forest? </a:t>
            </a:r>
          </a:p>
          <a:p>
            <a:pPr marL="0" indent="0" algn="just">
              <a:buNone/>
            </a:pPr>
            <a:r>
              <a:rPr lang="en-US" sz="4000" dirty="0">
                <a:latin typeface="Times New Roman" panose="02020603050405020304" pitchFamily="18" charset="0"/>
                <a:cs typeface="Times New Roman" panose="02020603050405020304" pitchFamily="18" charset="0"/>
              </a:rPr>
              <a:t>18 In that day the deaf will hear the words of the scroll, and out of gloom and darkness the eyes of the blind will see. </a:t>
            </a:r>
          </a:p>
          <a:p>
            <a:pPr marL="0" indent="0" algn="just">
              <a:buNone/>
            </a:pPr>
            <a:r>
              <a:rPr lang="en-US" sz="4000" dirty="0">
                <a:latin typeface="Times New Roman" panose="02020603050405020304" pitchFamily="18" charset="0"/>
                <a:cs typeface="Times New Roman" panose="02020603050405020304" pitchFamily="18" charset="0"/>
              </a:rPr>
              <a:t>19 Once more the humble will rejoice in the L</a:t>
            </a:r>
            <a:r>
              <a:rPr lang="en-US" sz="3000" dirty="0">
                <a:latin typeface="Times New Roman" panose="02020603050405020304" pitchFamily="18" charset="0"/>
                <a:cs typeface="Times New Roman" panose="02020603050405020304" pitchFamily="18" charset="0"/>
              </a:rPr>
              <a:t>ORD</a:t>
            </a:r>
            <a:r>
              <a:rPr lang="en-US" sz="4000" dirty="0">
                <a:latin typeface="Times New Roman" panose="02020603050405020304" pitchFamily="18" charset="0"/>
                <a:cs typeface="Times New Roman" panose="02020603050405020304" pitchFamily="18" charset="0"/>
              </a:rPr>
              <a:t>, the needy will rejoice in the Holy One of Israel. </a:t>
            </a:r>
          </a:p>
          <a:p>
            <a:pPr marL="0" indent="0">
              <a:buNone/>
            </a:pPr>
            <a:endParaRPr lang="en-US" sz="4000" dirty="0"/>
          </a:p>
        </p:txBody>
      </p:sp>
    </p:spTree>
    <p:extLst>
      <p:ext uri="{BB962C8B-B14F-4D97-AF65-F5344CB8AC3E}">
        <p14:creationId xmlns:p14="http://schemas.microsoft.com/office/powerpoint/2010/main" val="25520340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838200" y="365125"/>
            <a:ext cx="11033502" cy="1325563"/>
          </a:xfrm>
        </p:spPr>
        <p:txBody>
          <a:bodyPr/>
          <a:lstStyle/>
          <a:p>
            <a:r>
              <a:rPr lang="en-US" sz="4400" b="1" dirty="0">
                <a:latin typeface="Times New Roman" panose="02020603050405020304" pitchFamily="18" charset="0"/>
                <a:cs typeface="Times New Roman" panose="02020603050405020304" pitchFamily="18" charset="0"/>
              </a:rPr>
              <a:t>Transformation Promised (Isaiah 29:17-24) </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844298"/>
            <a:ext cx="10515600" cy="4459225"/>
          </a:xfrm>
        </p:spPr>
        <p:txBody>
          <a:bodyPr>
            <a:normAutofit fontScale="92500" lnSpcReduction="20000"/>
          </a:bodyPr>
          <a:lstStyle/>
          <a:p>
            <a:pPr marL="0" indent="0" algn="just">
              <a:buNone/>
            </a:pPr>
            <a:r>
              <a:rPr lang="en-US" sz="4000" dirty="0">
                <a:latin typeface="Times New Roman" panose="02020603050405020304" pitchFamily="18" charset="0"/>
                <a:cs typeface="Times New Roman" panose="02020603050405020304" pitchFamily="18" charset="0"/>
              </a:rPr>
              <a:t>20 The ruthless will vanish, the mockers will disappear, and all who have an eye for evil will be cut down— </a:t>
            </a:r>
          </a:p>
          <a:p>
            <a:pPr marL="0" indent="0" algn="just">
              <a:buNone/>
            </a:pPr>
            <a:r>
              <a:rPr lang="en-US" sz="4000" dirty="0">
                <a:latin typeface="Times New Roman" panose="02020603050405020304" pitchFamily="18" charset="0"/>
                <a:cs typeface="Times New Roman" panose="02020603050405020304" pitchFamily="18" charset="0"/>
              </a:rPr>
              <a:t>21 those who with a word make someone out to be guilty, who ensnare the defender in court and with false testimony deprive the innocent of justice. </a:t>
            </a:r>
          </a:p>
          <a:p>
            <a:pPr marL="0" indent="0" algn="just">
              <a:buNone/>
            </a:pPr>
            <a:r>
              <a:rPr lang="en-US" sz="4000" dirty="0">
                <a:latin typeface="Times New Roman" panose="02020603050405020304" pitchFamily="18" charset="0"/>
                <a:cs typeface="Times New Roman" panose="02020603050405020304" pitchFamily="18" charset="0"/>
              </a:rPr>
              <a:t>22 Therefore this is what the L</a:t>
            </a:r>
            <a:r>
              <a:rPr lang="en-US" sz="3000" dirty="0">
                <a:latin typeface="Times New Roman" panose="02020603050405020304" pitchFamily="18" charset="0"/>
                <a:cs typeface="Times New Roman" panose="02020603050405020304" pitchFamily="18" charset="0"/>
              </a:rPr>
              <a:t>ORD</a:t>
            </a:r>
            <a:r>
              <a:rPr lang="en-US" sz="4000" dirty="0">
                <a:latin typeface="Times New Roman" panose="02020603050405020304" pitchFamily="18" charset="0"/>
                <a:cs typeface="Times New Roman" panose="02020603050405020304" pitchFamily="18" charset="0"/>
              </a:rPr>
              <a:t>, who redeemed Abraham, says to the descendants of Jacob: “No longer will Jacob be ashamed; no longer will their faces grow pale. </a:t>
            </a:r>
          </a:p>
          <a:p>
            <a:pPr marL="0" indent="0">
              <a:buNone/>
            </a:pPr>
            <a:endParaRPr lang="en-US" sz="4000" dirty="0"/>
          </a:p>
        </p:txBody>
      </p:sp>
    </p:spTree>
    <p:extLst>
      <p:ext uri="{BB962C8B-B14F-4D97-AF65-F5344CB8AC3E}">
        <p14:creationId xmlns:p14="http://schemas.microsoft.com/office/powerpoint/2010/main" val="22311679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838200" y="365125"/>
            <a:ext cx="11033502" cy="1325563"/>
          </a:xfrm>
        </p:spPr>
        <p:txBody>
          <a:bodyPr/>
          <a:lstStyle/>
          <a:p>
            <a:r>
              <a:rPr lang="en-US" sz="4400" b="1" dirty="0">
                <a:latin typeface="Times New Roman" panose="02020603050405020304" pitchFamily="18" charset="0"/>
                <a:cs typeface="Times New Roman" panose="02020603050405020304" pitchFamily="18" charset="0"/>
              </a:rPr>
              <a:t>Transformation Promised (Isaiah 29:17-24) </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844298"/>
            <a:ext cx="10515600" cy="4459225"/>
          </a:xfrm>
        </p:spPr>
        <p:txBody>
          <a:bodyPr>
            <a:normAutofit lnSpcReduction="10000"/>
          </a:bodyPr>
          <a:lstStyle/>
          <a:p>
            <a:pPr marL="0" indent="0" algn="just">
              <a:buNone/>
            </a:pPr>
            <a:r>
              <a:rPr lang="en-US" sz="4000" dirty="0">
                <a:latin typeface="Times New Roman" panose="02020603050405020304" pitchFamily="18" charset="0"/>
                <a:cs typeface="Times New Roman" panose="02020603050405020304" pitchFamily="18" charset="0"/>
              </a:rPr>
              <a:t>23 “When they see among them their children, the work of my hands, they will keep my name holy;   they will acknowledge the holiness of the Holy One of Jacob, and will stand in awe of the God of Israel. </a:t>
            </a:r>
          </a:p>
          <a:p>
            <a:pPr marL="0" indent="0" algn="just">
              <a:buNone/>
            </a:pPr>
            <a:r>
              <a:rPr lang="en-US" sz="4000" dirty="0">
                <a:latin typeface="Times New Roman" panose="02020603050405020304" pitchFamily="18" charset="0"/>
                <a:cs typeface="Times New Roman" panose="02020603050405020304" pitchFamily="18" charset="0"/>
              </a:rPr>
              <a:t>24 “Those who are </a:t>
            </a:r>
            <a:r>
              <a:rPr lang="en-US" sz="4000" i="1" dirty="0">
                <a:latin typeface="Times New Roman" panose="02020603050405020304" pitchFamily="18" charset="0"/>
                <a:cs typeface="Times New Roman" panose="02020603050405020304" pitchFamily="18" charset="0"/>
              </a:rPr>
              <a:t>wayward</a:t>
            </a:r>
            <a:r>
              <a:rPr lang="en-US" sz="4000" dirty="0">
                <a:latin typeface="Times New Roman" panose="02020603050405020304" pitchFamily="18" charset="0"/>
                <a:cs typeface="Times New Roman" panose="02020603050405020304" pitchFamily="18" charset="0"/>
              </a:rPr>
              <a:t> in spirit will gain understanding; those who complain will accept instruction.”</a:t>
            </a:r>
          </a:p>
          <a:p>
            <a:pPr marL="0" indent="0">
              <a:buNone/>
            </a:pPr>
            <a:endParaRPr lang="en-US" sz="4000" dirty="0"/>
          </a:p>
        </p:txBody>
      </p:sp>
    </p:spTree>
    <p:extLst>
      <p:ext uri="{BB962C8B-B14F-4D97-AF65-F5344CB8AC3E}">
        <p14:creationId xmlns:p14="http://schemas.microsoft.com/office/powerpoint/2010/main" val="18798385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80AC9-836A-1F4E-8A7B-7C5495905551}"/>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What Do You Think? </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p:txBody>
          <a:bodyPr/>
          <a:lstStyle/>
          <a:p>
            <a:pPr marL="0" indent="0" algn="just">
              <a:buNone/>
            </a:pPr>
            <a:r>
              <a:rPr lang="en-US" sz="4000" dirty="0">
                <a:latin typeface="Times New Roman" panose="02020603050405020304" pitchFamily="18" charset="0"/>
                <a:cs typeface="Times New Roman" panose="02020603050405020304" pitchFamily="18" charset="0"/>
              </a:rPr>
              <a:t>How can experiencing spiritual worship become the focus rather than a “feel good” experience?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179860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22249E-8FE5-DD4E-87F9-5FF055777731}"/>
              </a:ext>
            </a:extLst>
          </p:cNvPr>
          <p:cNvSpPr>
            <a:spLocks noGrp="1"/>
          </p:cNvSpPr>
          <p:nvPr>
            <p:ph idx="1"/>
          </p:nvPr>
        </p:nvSpPr>
        <p:spPr>
          <a:xfrm>
            <a:off x="838200" y="981635"/>
            <a:ext cx="10515600" cy="5195328"/>
          </a:xfrm>
        </p:spPr>
        <p:txBody>
          <a:bodyPr/>
          <a:lstStyle/>
          <a:p>
            <a:pPr indent="-457200"/>
            <a:r>
              <a:rPr lang="en-US" sz="4400" b="1" dirty="0">
                <a:latin typeface="Times New Roman" panose="02020603050405020304" pitchFamily="18" charset="0"/>
                <a:cs typeface="Times New Roman" panose="02020603050405020304" pitchFamily="18" charset="0"/>
              </a:rPr>
              <a:t>A Closing Thought</a:t>
            </a:r>
          </a:p>
          <a:p>
            <a:pPr indent="-457200"/>
            <a:r>
              <a:rPr lang="en-US" sz="4400" b="1" dirty="0">
                <a:latin typeface="Times New Roman" panose="02020603050405020304" pitchFamily="18" charset="0"/>
                <a:cs typeface="Times New Roman" panose="02020603050405020304" pitchFamily="18" charset="0"/>
              </a:rPr>
              <a:t>Your Life</a:t>
            </a:r>
            <a:endParaRPr lang="en-US" sz="4400" dirty="0">
              <a:latin typeface="Times New Roman" panose="02020603050405020304" pitchFamily="18" charset="0"/>
              <a:cs typeface="Times New Roman" panose="02020603050405020304" pitchFamily="18" charset="0"/>
            </a:endParaRPr>
          </a:p>
          <a:p>
            <a:pPr indent="-457200"/>
            <a:r>
              <a:rPr lang="en-US" sz="4400" b="1" dirty="0">
                <a:latin typeface="Times New Roman" panose="02020603050405020304" pitchFamily="18" charset="0"/>
                <a:cs typeface="Times New Roman" panose="02020603050405020304" pitchFamily="18" charset="0"/>
              </a:rPr>
              <a:t>Your World!</a:t>
            </a:r>
            <a:endParaRPr lang="en-US" sz="44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9266099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2DFAE-9D03-8B4E-B330-0DC8560A79DB}"/>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Closing Prayer </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E1496D8-400A-5B47-8EB7-1C1777E3A561}"/>
              </a:ext>
            </a:extLst>
          </p:cNvPr>
          <p:cNvSpPr>
            <a:spLocks noGrp="1"/>
          </p:cNvSpPr>
          <p:nvPr>
            <p:ph idx="1"/>
          </p:nvPr>
        </p:nvSpPr>
        <p:spPr/>
        <p:txBody>
          <a:bodyPr/>
          <a:lstStyle/>
          <a:p>
            <a:pPr marL="0" indent="0" algn="just">
              <a:buNone/>
            </a:pPr>
            <a:r>
              <a:rPr lang="en-US" sz="4000" dirty="0">
                <a:latin typeface="Times New Roman" panose="02020603050405020304" pitchFamily="18" charset="0"/>
                <a:cs typeface="Times New Roman" panose="02020603050405020304" pitchFamily="18" charset="0"/>
              </a:rPr>
              <a:t>Gracious God, as we worship You privately or publicly, help us to focus our attention on You. Forgive us when we have been guilty of coming into Your presence with distracted minds and empty words. Draw us closer that we may worship You in spirit and in truth. In Jesus’ name we pray. Amen.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532016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E1D4C-72A8-D24E-9487-7EE9AF54E400}"/>
              </a:ext>
            </a:extLst>
          </p:cNvPr>
          <p:cNvSpPr>
            <a:spLocks noGrp="1"/>
          </p:cNvSpPr>
          <p:nvPr>
            <p:ph type="title"/>
          </p:nvPr>
        </p:nvSpPr>
        <p:spPr/>
        <p:txBody>
          <a:bodyPr>
            <a:normAutofit fontScale="90000"/>
          </a:bodyPr>
          <a:lstStyle/>
          <a:p>
            <a:r>
              <a:rPr lang="en-US" b="1" dirty="0">
                <a:latin typeface="Times New Roman" panose="02020603050405020304" pitchFamily="18" charset="0"/>
                <a:cs typeface="Times New Roman" panose="02020603050405020304" pitchFamily="18" charset="0"/>
              </a:rPr>
              <a:t>Conclusion (Preparing for Next Week’s Lesson)</a:t>
            </a:r>
            <a:br>
              <a:rPr lang="en-US" dirty="0"/>
            </a:br>
            <a:endParaRPr lang="en-US" dirty="0"/>
          </a:p>
        </p:txBody>
      </p:sp>
      <p:sp>
        <p:nvSpPr>
          <p:cNvPr id="3" name="Content Placeholder 2">
            <a:extLst>
              <a:ext uri="{FF2B5EF4-FFF2-40B4-BE49-F238E27FC236}">
                <a16:creationId xmlns:a16="http://schemas.microsoft.com/office/drawing/2014/main" id="{43F48B9D-EC76-4F49-BB61-718166E0DC70}"/>
              </a:ext>
            </a:extLst>
          </p:cNvPr>
          <p:cNvSpPr>
            <a:spLocks noGrp="1"/>
          </p:cNvSpPr>
          <p:nvPr>
            <p:ph idx="1"/>
          </p:nvPr>
        </p:nvSpPr>
        <p:spPr/>
        <p:txBody>
          <a:bodyPr>
            <a:normAutofit fontScale="77500" lnSpcReduction="20000"/>
          </a:bodyPr>
          <a:lstStyle/>
          <a:p>
            <a:pPr indent="-457200" algn="just">
              <a:tabLst>
                <a:tab pos="457200" algn="l"/>
              </a:tabLst>
            </a:pPr>
            <a:r>
              <a:rPr lang="en-US" sz="4300" dirty="0">
                <a:latin typeface="Times New Roman" panose="02020603050405020304" pitchFamily="18" charset="0"/>
                <a:cs typeface="Times New Roman" panose="02020603050405020304" pitchFamily="18" charset="0"/>
              </a:rPr>
              <a:t>Sometimes, providing challenging or unpopular advice 	can be dangerous to the messenger. Jeremiah faced this 	dilemma when he was summoned by King Zedekiah for a 	third time. Next week’s lesson will explore how this bold 	prophet faced the threat of death for giving unwelcomed 	and unheeded advice (see Jeremiah 38:14-23).</a:t>
            </a:r>
          </a:p>
          <a:p>
            <a:pPr indent="-457200" algn="just">
              <a:tabLst>
                <a:tab pos="457200" algn="l"/>
              </a:tabLst>
            </a:pPr>
            <a:r>
              <a:rPr lang="en-US" sz="4300" dirty="0">
                <a:latin typeface="Times New Roman" panose="02020603050405020304" pitchFamily="18" charset="0"/>
                <a:cs typeface="Times New Roman" panose="02020603050405020304" pitchFamily="18" charset="0"/>
              </a:rPr>
              <a:t>The lesson topic for Sunday, May 16, 2021, is “The 	Consequences of Giving Challenging Advice.” The 	Devotional Reading is Jeremiah 38:7-13; 39:15-18, the 	Background Scriptures are Jeremiah 37–38, and the 	Printed Text is Jeremiah 38:14-23.</a:t>
            </a:r>
            <a:endParaRPr lang="en-US" dirty="0"/>
          </a:p>
        </p:txBody>
      </p:sp>
    </p:spTree>
    <p:extLst>
      <p:ext uri="{BB962C8B-B14F-4D97-AF65-F5344CB8AC3E}">
        <p14:creationId xmlns:p14="http://schemas.microsoft.com/office/powerpoint/2010/main" val="27841956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1490</TotalTime>
  <Words>995</Words>
  <Application>Microsoft Office PowerPoint</Application>
  <PresentationFormat>Widescreen</PresentationFormat>
  <Paragraphs>53</Paragraphs>
  <Slides>19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Calibri Light</vt:lpstr>
      <vt:lpstr>Times New Roman</vt:lpstr>
      <vt:lpstr>Office Theme</vt:lpstr>
      <vt:lpstr>SPRING QUARTER THEME:  “Prophets Faithful to God’s Covenant”  Unit III: “Courageous Prophets of Change”  </vt:lpstr>
      <vt:lpstr>LESSON 10: Sunday, May 9, 2021</vt:lpstr>
      <vt:lpstr> Devotional Reading: Jeremiah 29:10-14   Background Scripture: Isaiah 29   Print Passage: Isaiah 29:13-24    </vt:lpstr>
      <vt:lpstr>KEY VERSE:</vt:lpstr>
      <vt:lpstr>     LESSON AIMS:   </vt:lpstr>
      <vt:lpstr>KEY TERMS:</vt:lpstr>
      <vt:lpstr>INTRODUCTION</vt:lpstr>
      <vt:lpstr>BIBLICAL CONTEXT</vt:lpstr>
      <vt:lpstr> ANALYSIS OF THE BIBLICAL TEXT (Lesson Outline) </vt:lpstr>
      <vt:lpstr>Perfunctory Worship Exposed (Isaiah 29:13-16)</vt:lpstr>
      <vt:lpstr>Perfunctory Worship Exposed (Isaiah 29:13-16)</vt:lpstr>
      <vt:lpstr>What Do You Think? </vt:lpstr>
      <vt:lpstr>Transformation Promised (Isaiah 29:17-24) </vt:lpstr>
      <vt:lpstr>Transformation Promised (Isaiah 29:17-24) </vt:lpstr>
      <vt:lpstr>Transformation Promised (Isaiah 29:17-24) </vt:lpstr>
      <vt:lpstr>What Do You Think? </vt:lpstr>
      <vt:lpstr>PowerPoint Presentation</vt:lpstr>
      <vt:lpstr>Closing Prayer </vt:lpstr>
      <vt:lpstr>Conclusion (Preparing for Next Week’s Lesson)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Debra Berry</dc:creator>
  <cp:lastModifiedBy>Ingrid Atwater</cp:lastModifiedBy>
  <cp:revision>41</cp:revision>
  <dcterms:created xsi:type="dcterms:W3CDTF">2020-10-13T22:27:56Z</dcterms:created>
  <dcterms:modified xsi:type="dcterms:W3CDTF">2021-04-13T16:11:31Z</dcterms:modified>
</cp:coreProperties>
</file>