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9" r:id="rId3"/>
    <p:sldId id="260" r:id="rId4"/>
    <p:sldId id="261" r:id="rId5"/>
    <p:sldId id="264" r:id="rId6"/>
    <p:sldId id="267" r:id="rId7"/>
    <p:sldId id="269" r:id="rId8"/>
    <p:sldId id="270" r:id="rId9"/>
    <p:sldId id="281" r:id="rId10"/>
    <p:sldId id="266" r:id="rId11"/>
    <p:sldId id="283" r:id="rId12"/>
    <p:sldId id="275" r:id="rId13"/>
    <p:sldId id="282" r:id="rId14"/>
    <p:sldId id="276" r:id="rId15"/>
    <p:sldId id="284" r:id="rId16"/>
    <p:sldId id="285" r:id="rId17"/>
    <p:sldId id="286" r:id="rId18"/>
    <p:sldId id="278" r:id="rId19"/>
    <p:sldId id="279" r:id="rId20"/>
    <p:sldId id="280"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691"/>
    <p:restoredTop sz="95385"/>
  </p:normalViewPr>
  <p:slideViewPr>
    <p:cSldViewPr snapToGrid="0" snapToObjects="1">
      <p:cViewPr varScale="1">
        <p:scale>
          <a:sx n="112" d="100"/>
          <a:sy n="112" d="100"/>
        </p:scale>
        <p:origin x="108" y="144"/>
      </p:cViewPr>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E5206-64F6-5444-B5A6-F321D5FA04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9D262C5-59B5-B845-91C9-F038EE44C3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75BE91C-893A-BB4D-9C26-15F096172E2B}"/>
              </a:ext>
            </a:extLst>
          </p:cNvPr>
          <p:cNvSpPr>
            <a:spLocks noGrp="1"/>
          </p:cNvSpPr>
          <p:nvPr>
            <p:ph type="dt" sz="half" idx="10"/>
          </p:nvPr>
        </p:nvSpPr>
        <p:spPr/>
        <p:txBody>
          <a:bodyPr/>
          <a:lstStyle/>
          <a:p>
            <a:fld id="{B89EA804-A15E-7640-8EE7-61DCA8732612}" type="datetimeFigureOut">
              <a:rPr lang="en-US" smtClean="0"/>
              <a:t>4/13/2021</a:t>
            </a:fld>
            <a:endParaRPr lang="en-US"/>
          </a:p>
        </p:txBody>
      </p:sp>
      <p:sp>
        <p:nvSpPr>
          <p:cNvPr id="5" name="Footer Placeholder 4">
            <a:extLst>
              <a:ext uri="{FF2B5EF4-FFF2-40B4-BE49-F238E27FC236}">
                <a16:creationId xmlns:a16="http://schemas.microsoft.com/office/drawing/2014/main" id="{0769868C-4880-1147-8E3B-48ED2B948D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3F1915-A8C6-8A46-A7E9-4AE3DAD51503}"/>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410844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CE6CF-C6B3-3D42-AD07-E27C2BA5A2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41F122-2CE6-FD43-8577-A86AE602A3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6B23DD-44DA-6B47-828B-C4B2D4ED3AC1}"/>
              </a:ext>
            </a:extLst>
          </p:cNvPr>
          <p:cNvSpPr>
            <a:spLocks noGrp="1"/>
          </p:cNvSpPr>
          <p:nvPr>
            <p:ph type="dt" sz="half" idx="10"/>
          </p:nvPr>
        </p:nvSpPr>
        <p:spPr/>
        <p:txBody>
          <a:bodyPr/>
          <a:lstStyle/>
          <a:p>
            <a:fld id="{B89EA804-A15E-7640-8EE7-61DCA8732612}" type="datetimeFigureOut">
              <a:rPr lang="en-US" smtClean="0"/>
              <a:t>4/13/2021</a:t>
            </a:fld>
            <a:endParaRPr lang="en-US"/>
          </a:p>
        </p:txBody>
      </p:sp>
      <p:sp>
        <p:nvSpPr>
          <p:cNvPr id="5" name="Footer Placeholder 4">
            <a:extLst>
              <a:ext uri="{FF2B5EF4-FFF2-40B4-BE49-F238E27FC236}">
                <a16:creationId xmlns:a16="http://schemas.microsoft.com/office/drawing/2014/main" id="{84316802-11FC-384B-BD62-4DB15F5C10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104146-0B4C-144D-B067-7E2DF25910A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50987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C34E9-C0E9-7D40-881D-18BE4B325C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369020-604E-FC4F-8DB6-17CEF2FA66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2A4627-2E7E-DC44-8EA0-CCAB84C3D1C7}"/>
              </a:ext>
            </a:extLst>
          </p:cNvPr>
          <p:cNvSpPr>
            <a:spLocks noGrp="1"/>
          </p:cNvSpPr>
          <p:nvPr>
            <p:ph type="dt" sz="half" idx="10"/>
          </p:nvPr>
        </p:nvSpPr>
        <p:spPr/>
        <p:txBody>
          <a:bodyPr/>
          <a:lstStyle/>
          <a:p>
            <a:fld id="{B89EA804-A15E-7640-8EE7-61DCA8732612}" type="datetimeFigureOut">
              <a:rPr lang="en-US" smtClean="0"/>
              <a:t>4/13/2021</a:t>
            </a:fld>
            <a:endParaRPr lang="en-US"/>
          </a:p>
        </p:txBody>
      </p:sp>
      <p:sp>
        <p:nvSpPr>
          <p:cNvPr id="5" name="Footer Placeholder 4">
            <a:extLst>
              <a:ext uri="{FF2B5EF4-FFF2-40B4-BE49-F238E27FC236}">
                <a16:creationId xmlns:a16="http://schemas.microsoft.com/office/drawing/2014/main" id="{96D4F798-1366-EB44-8265-65F4CAA76E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490ECD-394C-DC45-8745-DB795ACA2810}"/>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720803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8C58C-3280-1B41-9118-9F5998A6CB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431450-B956-554D-B667-BE901F882B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8EED949-82F3-8B4D-859E-EBD647491B4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C84559-FB6C-9446-B9C0-BF678979A8BE}"/>
              </a:ext>
            </a:extLst>
          </p:cNvPr>
          <p:cNvSpPr>
            <a:spLocks noGrp="1"/>
          </p:cNvSpPr>
          <p:nvPr>
            <p:ph type="dt" sz="half" idx="10"/>
          </p:nvPr>
        </p:nvSpPr>
        <p:spPr/>
        <p:txBody>
          <a:bodyPr/>
          <a:lstStyle/>
          <a:p>
            <a:fld id="{B89EA804-A15E-7640-8EE7-61DCA8732612}" type="datetimeFigureOut">
              <a:rPr lang="en-US" smtClean="0"/>
              <a:t>4/13/2021</a:t>
            </a:fld>
            <a:endParaRPr lang="en-US"/>
          </a:p>
        </p:txBody>
      </p:sp>
      <p:sp>
        <p:nvSpPr>
          <p:cNvPr id="6" name="Footer Placeholder 5">
            <a:extLst>
              <a:ext uri="{FF2B5EF4-FFF2-40B4-BE49-F238E27FC236}">
                <a16:creationId xmlns:a16="http://schemas.microsoft.com/office/drawing/2014/main" id="{A8C802DF-470D-7948-B0B2-2C73112EF6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452419-D04F-574E-8DCD-F7749A6376CB}"/>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51381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B2CC9-88FA-FD40-A96D-FC979975DA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FA5F42-7B03-824E-B2FD-E0B08F20EF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CF8072-2798-A643-B7FE-1AA41643C5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7C158D-E797-BE4C-9773-A1CCBF7B65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0B228F-61DA-E242-B0EB-95660B8A37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2E017D9-D9F0-C34D-9A39-7A83AFCAA1C6}"/>
              </a:ext>
            </a:extLst>
          </p:cNvPr>
          <p:cNvSpPr>
            <a:spLocks noGrp="1"/>
          </p:cNvSpPr>
          <p:nvPr>
            <p:ph type="dt" sz="half" idx="10"/>
          </p:nvPr>
        </p:nvSpPr>
        <p:spPr/>
        <p:txBody>
          <a:bodyPr/>
          <a:lstStyle/>
          <a:p>
            <a:fld id="{B89EA804-A15E-7640-8EE7-61DCA8732612}" type="datetimeFigureOut">
              <a:rPr lang="en-US" smtClean="0"/>
              <a:t>4/13/2021</a:t>
            </a:fld>
            <a:endParaRPr lang="en-US"/>
          </a:p>
        </p:txBody>
      </p:sp>
      <p:sp>
        <p:nvSpPr>
          <p:cNvPr id="8" name="Footer Placeholder 7">
            <a:extLst>
              <a:ext uri="{FF2B5EF4-FFF2-40B4-BE49-F238E27FC236}">
                <a16:creationId xmlns:a16="http://schemas.microsoft.com/office/drawing/2014/main" id="{B077FA6E-A918-A24D-87EB-D10F3E0759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0F1A0F-BEC7-D74B-AB75-15D5AF011984}"/>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942261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A32E1-A0B3-A647-AE98-788867D7F5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B72DA23-E393-ED4A-92E9-6E2E314A0CE7}"/>
              </a:ext>
            </a:extLst>
          </p:cNvPr>
          <p:cNvSpPr>
            <a:spLocks noGrp="1"/>
          </p:cNvSpPr>
          <p:nvPr>
            <p:ph type="dt" sz="half" idx="10"/>
          </p:nvPr>
        </p:nvSpPr>
        <p:spPr/>
        <p:txBody>
          <a:bodyPr/>
          <a:lstStyle/>
          <a:p>
            <a:fld id="{B89EA804-A15E-7640-8EE7-61DCA8732612}" type="datetimeFigureOut">
              <a:rPr lang="en-US" smtClean="0"/>
              <a:t>4/13/2021</a:t>
            </a:fld>
            <a:endParaRPr lang="en-US"/>
          </a:p>
        </p:txBody>
      </p:sp>
      <p:sp>
        <p:nvSpPr>
          <p:cNvPr id="4" name="Footer Placeholder 3">
            <a:extLst>
              <a:ext uri="{FF2B5EF4-FFF2-40B4-BE49-F238E27FC236}">
                <a16:creationId xmlns:a16="http://schemas.microsoft.com/office/drawing/2014/main" id="{BF00A4B5-E87B-6941-9141-9045405DBB1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B863B27-329E-7D48-A2B0-B50A8295539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28210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3343B0-1FC7-EF45-B610-B1CF0D451C85}"/>
              </a:ext>
            </a:extLst>
          </p:cNvPr>
          <p:cNvSpPr>
            <a:spLocks noGrp="1"/>
          </p:cNvSpPr>
          <p:nvPr>
            <p:ph type="dt" sz="half" idx="10"/>
          </p:nvPr>
        </p:nvSpPr>
        <p:spPr/>
        <p:txBody>
          <a:bodyPr/>
          <a:lstStyle/>
          <a:p>
            <a:fld id="{B89EA804-A15E-7640-8EE7-61DCA8732612}" type="datetimeFigureOut">
              <a:rPr lang="en-US" smtClean="0"/>
              <a:t>4/13/2021</a:t>
            </a:fld>
            <a:endParaRPr lang="en-US"/>
          </a:p>
        </p:txBody>
      </p:sp>
      <p:sp>
        <p:nvSpPr>
          <p:cNvPr id="3" name="Footer Placeholder 2">
            <a:extLst>
              <a:ext uri="{FF2B5EF4-FFF2-40B4-BE49-F238E27FC236}">
                <a16:creationId xmlns:a16="http://schemas.microsoft.com/office/drawing/2014/main" id="{2B4E9C41-A2A6-E147-AEDB-2E7D56F83D4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62AB60C-FD97-1749-960C-E4BB904145B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119766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1FB38-99C0-9C4B-BAB9-9826E8541A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09C407F-B119-8647-91B2-017FA0E576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9C6CFB-A74F-C247-AE4D-D5F1B931D5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948A84-1DE2-EE40-A948-6186B020A0E9}"/>
              </a:ext>
            </a:extLst>
          </p:cNvPr>
          <p:cNvSpPr>
            <a:spLocks noGrp="1"/>
          </p:cNvSpPr>
          <p:nvPr>
            <p:ph type="dt" sz="half" idx="10"/>
          </p:nvPr>
        </p:nvSpPr>
        <p:spPr/>
        <p:txBody>
          <a:bodyPr/>
          <a:lstStyle/>
          <a:p>
            <a:fld id="{B89EA804-A15E-7640-8EE7-61DCA8732612}" type="datetimeFigureOut">
              <a:rPr lang="en-US" smtClean="0"/>
              <a:t>4/13/2021</a:t>
            </a:fld>
            <a:endParaRPr lang="en-US"/>
          </a:p>
        </p:txBody>
      </p:sp>
      <p:sp>
        <p:nvSpPr>
          <p:cNvPr id="6" name="Footer Placeholder 5">
            <a:extLst>
              <a:ext uri="{FF2B5EF4-FFF2-40B4-BE49-F238E27FC236}">
                <a16:creationId xmlns:a16="http://schemas.microsoft.com/office/drawing/2014/main" id="{8D788049-BE8D-A346-8BE8-1EF3D937AE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13600C-5779-7647-A33F-BA5911115B2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890202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E38D5-A55A-C847-9D3D-0C202B4B59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415D191-DD04-5043-A11D-98000841F5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F52CDA6-2820-DE46-9600-A03E775E55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90EA1D-A4EC-0044-996B-9ED1B65399BC}"/>
              </a:ext>
            </a:extLst>
          </p:cNvPr>
          <p:cNvSpPr>
            <a:spLocks noGrp="1"/>
          </p:cNvSpPr>
          <p:nvPr>
            <p:ph type="dt" sz="half" idx="10"/>
          </p:nvPr>
        </p:nvSpPr>
        <p:spPr/>
        <p:txBody>
          <a:bodyPr/>
          <a:lstStyle/>
          <a:p>
            <a:fld id="{B89EA804-A15E-7640-8EE7-61DCA8732612}" type="datetimeFigureOut">
              <a:rPr lang="en-US" smtClean="0"/>
              <a:t>4/13/2021</a:t>
            </a:fld>
            <a:endParaRPr lang="en-US"/>
          </a:p>
        </p:txBody>
      </p:sp>
      <p:sp>
        <p:nvSpPr>
          <p:cNvPr id="6" name="Footer Placeholder 5">
            <a:extLst>
              <a:ext uri="{FF2B5EF4-FFF2-40B4-BE49-F238E27FC236}">
                <a16:creationId xmlns:a16="http://schemas.microsoft.com/office/drawing/2014/main" id="{91567786-B320-864C-83A3-BCBABAC1F9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56502D-5C5D-3D40-8264-CF2AE6BA7716}"/>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860093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52007-4598-C24D-B697-7BCB650275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6C0EE3E-7719-FF47-8BA0-57A378BA18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2BF911-1000-0D4C-8CB1-1C99BE71E69E}"/>
              </a:ext>
            </a:extLst>
          </p:cNvPr>
          <p:cNvSpPr>
            <a:spLocks noGrp="1"/>
          </p:cNvSpPr>
          <p:nvPr>
            <p:ph type="dt" sz="half" idx="10"/>
          </p:nvPr>
        </p:nvSpPr>
        <p:spPr/>
        <p:txBody>
          <a:bodyPr/>
          <a:lstStyle/>
          <a:p>
            <a:fld id="{B89EA804-A15E-7640-8EE7-61DCA8732612}" type="datetimeFigureOut">
              <a:rPr lang="en-US" smtClean="0"/>
              <a:t>4/13/2021</a:t>
            </a:fld>
            <a:endParaRPr lang="en-US"/>
          </a:p>
        </p:txBody>
      </p:sp>
      <p:sp>
        <p:nvSpPr>
          <p:cNvPr id="5" name="Footer Placeholder 4">
            <a:extLst>
              <a:ext uri="{FF2B5EF4-FFF2-40B4-BE49-F238E27FC236}">
                <a16:creationId xmlns:a16="http://schemas.microsoft.com/office/drawing/2014/main" id="{D902605D-B6C5-C94B-A885-95E8F5513F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D0529F-7D60-4243-AC93-BEAC8084B71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291887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E89609-C26B-3940-B74A-5489B42D5E5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A41DC34-3478-A14B-B057-5E46389BA57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9526D3-5716-8B4C-B50E-806EBFC7FBAD}"/>
              </a:ext>
            </a:extLst>
          </p:cNvPr>
          <p:cNvSpPr>
            <a:spLocks noGrp="1"/>
          </p:cNvSpPr>
          <p:nvPr>
            <p:ph type="dt" sz="half" idx="10"/>
          </p:nvPr>
        </p:nvSpPr>
        <p:spPr/>
        <p:txBody>
          <a:bodyPr/>
          <a:lstStyle/>
          <a:p>
            <a:fld id="{B89EA804-A15E-7640-8EE7-61DCA8732612}" type="datetimeFigureOut">
              <a:rPr lang="en-US" smtClean="0"/>
              <a:t>4/13/2021</a:t>
            </a:fld>
            <a:endParaRPr lang="en-US"/>
          </a:p>
        </p:txBody>
      </p:sp>
      <p:sp>
        <p:nvSpPr>
          <p:cNvPr id="5" name="Footer Placeholder 4">
            <a:extLst>
              <a:ext uri="{FF2B5EF4-FFF2-40B4-BE49-F238E27FC236}">
                <a16:creationId xmlns:a16="http://schemas.microsoft.com/office/drawing/2014/main" id="{1FC51D78-7635-BF41-A0E8-FA68426231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F8E8E7-D908-F94A-BABF-C13197AC503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742618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77DA36-207C-474F-8D50-1A9DEA87D2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3339CB-27DC-E840-BF9F-3892056A15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E298BE-22FE-3A4D-A148-817F38E417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9EA804-A15E-7640-8EE7-61DCA8732612}" type="datetimeFigureOut">
              <a:rPr lang="en-US" smtClean="0"/>
              <a:t>4/13/2021</a:t>
            </a:fld>
            <a:endParaRPr lang="en-US"/>
          </a:p>
        </p:txBody>
      </p:sp>
      <p:sp>
        <p:nvSpPr>
          <p:cNvPr id="5" name="Footer Placeholder 4">
            <a:extLst>
              <a:ext uri="{FF2B5EF4-FFF2-40B4-BE49-F238E27FC236}">
                <a16:creationId xmlns:a16="http://schemas.microsoft.com/office/drawing/2014/main" id="{EF3A19B8-715F-7A48-B805-8141215F26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550A76F-66E7-9F4C-AE13-F01C753014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580C00-3EC7-8E4A-BDDE-39ACB3312068}" type="slidenum">
              <a:rPr lang="en-US" smtClean="0"/>
              <a:t>‹#›</a:t>
            </a:fld>
            <a:endParaRPr lang="en-US"/>
          </a:p>
        </p:txBody>
      </p:sp>
    </p:spTree>
    <p:extLst>
      <p:ext uri="{BB962C8B-B14F-4D97-AF65-F5344CB8AC3E}">
        <p14:creationId xmlns:p14="http://schemas.microsoft.com/office/powerpoint/2010/main" val="1354349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D58C2-DAC6-AE4B-ADD7-060CE97C39BB}"/>
              </a:ext>
            </a:extLst>
          </p:cNvPr>
          <p:cNvSpPr>
            <a:spLocks noGrp="1"/>
          </p:cNvSpPr>
          <p:nvPr>
            <p:ph type="title"/>
          </p:nvPr>
        </p:nvSpPr>
        <p:spPr>
          <a:xfrm>
            <a:off x="551329" y="726141"/>
            <a:ext cx="11255189" cy="5486400"/>
          </a:xfrm>
        </p:spPr>
        <p:txBody>
          <a:bodyPr>
            <a:normAutofit/>
          </a:bodyPr>
          <a:lstStyle/>
          <a:p>
            <a:pPr algn="ctr"/>
            <a:r>
              <a:rPr lang="en" b="1" dirty="0">
                <a:latin typeface="Times New Roman" panose="02020603050405020304" pitchFamily="18" charset="0"/>
                <a:cs typeface="Times New Roman" panose="02020603050405020304" pitchFamily="18" charset="0"/>
              </a:rPr>
              <a:t>SPRING QUARTER THEME: </a:t>
            </a:r>
            <a:br>
              <a:rPr lang="en"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“Prophets Faithful to God’s Covenant</a:t>
            </a:r>
            <a:r>
              <a:rPr lang="en" dirty="0">
                <a:latin typeface="Times New Roman" panose="02020603050405020304" pitchFamily="18" charset="0"/>
                <a:cs typeface="Times New Roman" panose="02020603050405020304" pitchFamily="18" charset="0"/>
              </a:rPr>
              <a:t>”</a:t>
            </a:r>
            <a:br>
              <a:rPr lang="en" dirty="0">
                <a:latin typeface="Times New Roman" panose="02020603050405020304" pitchFamily="18" charset="0"/>
                <a:cs typeface="Times New Roman" panose="02020603050405020304" pitchFamily="18" charset="0"/>
              </a:rPr>
            </a:br>
            <a:br>
              <a:rPr lang="en"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Unit III: “Courageous Prophets of Change”</a:t>
            </a:r>
            <a:br>
              <a:rPr lang="en" dirty="0">
                <a:latin typeface="Arial" panose="020B0604020202020204" pitchFamily="34" charset="0"/>
                <a:cs typeface="Arial" panose="020B0604020202020204" pitchFamily="34" charset="0"/>
              </a:rPr>
            </a:br>
            <a:br>
              <a:rPr lang="en" b="1" dirty="0">
                <a:latin typeface="Arial" panose="020B0604020202020204" pitchFamily="34" charset="0"/>
                <a:cs typeface="Arial" panose="020B0604020202020204" pitchFamily="34" charset="0"/>
              </a:rPr>
            </a:br>
            <a:endParaRPr lang="en-US" dirty="0"/>
          </a:p>
        </p:txBody>
      </p:sp>
    </p:spTree>
    <p:extLst>
      <p:ext uri="{BB962C8B-B14F-4D97-AF65-F5344CB8AC3E}">
        <p14:creationId xmlns:p14="http://schemas.microsoft.com/office/powerpoint/2010/main" val="38309237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60141-2182-F843-A676-5FEDB43FC5A1}"/>
              </a:ext>
            </a:extLst>
          </p:cNvPr>
          <p:cNvSpPr>
            <a:spLocks noGrp="1"/>
          </p:cNvSpPr>
          <p:nvPr>
            <p:ph type="title"/>
          </p:nvPr>
        </p:nvSpPr>
        <p:spPr/>
        <p:txBody>
          <a:bodyPr>
            <a:normAutofit fontScale="90000"/>
          </a:bodyPr>
          <a:lstStyle/>
          <a:p>
            <a:r>
              <a:rPr lang="en-US" sz="5400" b="1" dirty="0">
                <a:latin typeface="Times New Roman" panose="02020603050405020304" pitchFamily="18" charset="0"/>
                <a:cs typeface="Times New Roman" panose="02020603050405020304" pitchFamily="18" charset="0"/>
              </a:rPr>
              <a:t>LESSON 11: Sunday, May 16, 2021</a:t>
            </a:r>
          </a:p>
        </p:txBody>
      </p:sp>
      <p:sp>
        <p:nvSpPr>
          <p:cNvPr id="3" name="Content Placeholder 2">
            <a:extLst>
              <a:ext uri="{FF2B5EF4-FFF2-40B4-BE49-F238E27FC236}">
                <a16:creationId xmlns:a16="http://schemas.microsoft.com/office/drawing/2014/main" id="{459213CB-C9AE-9245-BE05-1F1BA9D41FA7}"/>
              </a:ext>
            </a:extLst>
          </p:cNvPr>
          <p:cNvSpPr>
            <a:spLocks noGrp="1"/>
          </p:cNvSpPr>
          <p:nvPr>
            <p:ph idx="1"/>
          </p:nvPr>
        </p:nvSpPr>
        <p:spPr/>
        <p:txBody>
          <a:bodyPr/>
          <a:lstStyle/>
          <a:p>
            <a:pPr marL="0" marR="0" indent="-457200">
              <a:spcBef>
                <a:spcPts val="0"/>
              </a:spcBef>
              <a:spcAft>
                <a:spcPts val="0"/>
              </a:spcAft>
              <a:tabLst>
                <a:tab pos="457200" algn="l"/>
              </a:tabLst>
            </a:pPr>
            <a:r>
              <a:rPr lang="en-US" sz="4000" b="1" dirty="0">
                <a:latin typeface="Times New Roman" panose="02020603050405020304" pitchFamily="18" charset="0"/>
                <a:cs typeface="Times New Roman" panose="02020603050405020304" pitchFamily="18" charset="0"/>
              </a:rPr>
              <a:t>Lesson Title: “</a:t>
            </a: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The Consequences of Giving 	Challenging Advice</a:t>
            </a:r>
            <a:r>
              <a:rPr lang="en-US" sz="4000" b="1" dirty="0">
                <a:latin typeface="Times New Roman" panose="02020603050405020304" pitchFamily="18" charset="0"/>
                <a:cs typeface="Times New Roman" panose="02020603050405020304" pitchFamily="18" charset="0"/>
              </a:rPr>
              <a:t>” (Faith Pathway)</a:t>
            </a:r>
          </a:p>
          <a:p>
            <a:pPr indent="-457200">
              <a:tabLst>
                <a:tab pos="457200" algn="l"/>
              </a:tabLst>
            </a:pPr>
            <a:r>
              <a:rPr lang="en-US" sz="4000" b="1" dirty="0">
                <a:latin typeface="Times New Roman" panose="02020603050405020304" pitchFamily="18" charset="0"/>
                <a:cs typeface="Times New Roman" panose="02020603050405020304" pitchFamily="18" charset="0"/>
              </a:rPr>
              <a:t>Lesson Title: “</a:t>
            </a:r>
            <a:r>
              <a:rPr lang="en-US" sz="4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Jeremiah: The Suffering 	Preacher of Doom</a:t>
            </a:r>
            <a:r>
              <a:rPr lang="en-US" sz="4000" b="1" dirty="0">
                <a:latin typeface="Times New Roman" panose="02020603050405020304" pitchFamily="18" charset="0"/>
                <a:cs typeface="Times New Roman" panose="02020603050405020304" pitchFamily="18" charset="0"/>
              </a:rPr>
              <a:t>” (Townsend Press SS 	Commentary)</a:t>
            </a:r>
          </a:p>
          <a:p>
            <a:endParaRPr lang="en-US" dirty="0"/>
          </a:p>
          <a:p>
            <a:endParaRPr lang="en-US" dirty="0"/>
          </a:p>
        </p:txBody>
      </p:sp>
    </p:spTree>
    <p:extLst>
      <p:ext uri="{BB962C8B-B14F-4D97-AF65-F5344CB8AC3E}">
        <p14:creationId xmlns:p14="http://schemas.microsoft.com/office/powerpoint/2010/main" val="2886216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47387-06EB-1842-91C0-4946AEE6AF20}"/>
              </a:ext>
            </a:extLst>
          </p:cNvPr>
          <p:cNvSpPr>
            <a:spLocks noGrp="1"/>
          </p:cNvSpPr>
          <p:nvPr>
            <p:ph type="title"/>
          </p:nvPr>
        </p:nvSpPr>
        <p:spPr>
          <a:xfrm>
            <a:off x="548640" y="365124"/>
            <a:ext cx="11082528" cy="5860863"/>
          </a:xfrm>
        </p:spPr>
        <p:txBody>
          <a:bodyPr>
            <a:normAutofit fontScale="90000"/>
          </a:bodyPr>
          <a:lstStyle/>
          <a:p>
            <a:pPr marL="0" marR="0" algn="ctr">
              <a:spcBef>
                <a:spcPts val="0"/>
              </a:spcBef>
              <a:spcAft>
                <a:spcPts val="0"/>
              </a:spcAft>
            </a:pP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Devotional Reading: Jeremiah 38:7-13; 39:15-18 </a:t>
            </a: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Background Scriptures: Jeremiah 37–38</a:t>
            </a: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 </a:t>
            </a: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Print Passage: Jeremiah 38:14-23</a:t>
            </a: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br>
              <a:rPr lang="en-US" dirty="0"/>
            </a:br>
            <a:endParaRPr lang="en-US" sz="4800" dirty="0"/>
          </a:p>
        </p:txBody>
      </p:sp>
    </p:spTree>
    <p:extLst>
      <p:ext uri="{BB962C8B-B14F-4D97-AF65-F5344CB8AC3E}">
        <p14:creationId xmlns:p14="http://schemas.microsoft.com/office/powerpoint/2010/main" val="1798898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C27D9-F260-144D-A29D-A73FD501FCB4}"/>
              </a:ext>
            </a:extLst>
          </p:cNvPr>
          <p:cNvSpPr>
            <a:spLocks noGrp="1"/>
          </p:cNvSpPr>
          <p:nvPr>
            <p:ph type="title"/>
          </p:nvPr>
        </p:nvSpPr>
        <p:spPr>
          <a:xfrm>
            <a:off x="564205" y="190027"/>
            <a:ext cx="10789595" cy="821649"/>
          </a:xfrm>
        </p:spPr>
        <p:txBody>
          <a:bodyPr>
            <a:normAutofit fontScale="90000"/>
          </a:bodyPr>
          <a:lstStyle/>
          <a:p>
            <a:r>
              <a:rPr lang="en-US" sz="5400" b="1" dirty="0">
                <a:latin typeface="Times New Roman" panose="02020603050405020304" pitchFamily="18" charset="0"/>
                <a:cs typeface="Times New Roman" panose="02020603050405020304" pitchFamily="18" charset="0"/>
              </a:rPr>
              <a:t>KEY VERSE:</a:t>
            </a:r>
            <a:endParaRPr lang="en-US" sz="5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9ACE7A8-C807-9046-AF28-721CE738093E}"/>
              </a:ext>
            </a:extLst>
          </p:cNvPr>
          <p:cNvSpPr>
            <a:spLocks noGrp="1"/>
          </p:cNvSpPr>
          <p:nvPr>
            <p:ph idx="1"/>
          </p:nvPr>
        </p:nvSpPr>
        <p:spPr>
          <a:xfrm>
            <a:off x="712922" y="1186774"/>
            <a:ext cx="10913582" cy="5306101"/>
          </a:xfrm>
        </p:spPr>
        <p:txBody>
          <a:bodyPr>
            <a:normAutofit fontScale="92500" lnSpcReduction="20000"/>
          </a:bodyPr>
          <a:lstStyle/>
          <a:p>
            <a:pPr marL="0" marR="0" indent="0" algn="just">
              <a:lnSpc>
                <a:spcPct val="107000"/>
              </a:lnSpc>
              <a:spcBef>
                <a:spcPts val="0"/>
              </a:spcBef>
              <a:spcAft>
                <a:spcPts val="800"/>
              </a:spcAft>
              <a:buNone/>
            </a:pP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Jeremiah said unto Zedekiah, If I declare it unto thee, wilt thou not surely put me to death? and if I give thee counsel, wilt thou not hearken unto me? (Jeremiah 38:15, KJV)</a:t>
            </a:r>
          </a:p>
          <a:p>
            <a:pPr marL="0" marR="0" indent="0" algn="ctr">
              <a:lnSpc>
                <a:spcPct val="107000"/>
              </a:lnSpc>
              <a:spcBef>
                <a:spcPts val="0"/>
              </a:spcBef>
              <a:spcAft>
                <a:spcPts val="800"/>
              </a:spcAft>
              <a:buNone/>
            </a:pP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400" b="1" dirty="0">
                <a:effectLst/>
                <a:latin typeface="Times New Roman" panose="02020603050405020304" pitchFamily="18" charset="0"/>
                <a:ea typeface="Calibri" panose="020F0502020204030204" pitchFamily="34" charset="0"/>
                <a:cs typeface="Times New Roman" panose="02020603050405020304" pitchFamily="18" charset="0"/>
              </a:rPr>
              <a:t>. . . . . </a:t>
            </a:r>
          </a:p>
          <a:p>
            <a:pPr marL="0" marR="0" indent="0" algn="just">
              <a:lnSpc>
                <a:spcPct val="107000"/>
              </a:lnSpc>
              <a:spcBef>
                <a:spcPts val="0"/>
              </a:spcBef>
              <a:spcAft>
                <a:spcPts val="800"/>
              </a:spcAft>
              <a:buNone/>
            </a:pP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Jeremiah said to Zedekiah, “If I give you an answer, will you not kill me? Even if I did give you counsel, you would not listen to me.” (Jeremiah 38:15, NIV)</a:t>
            </a:r>
          </a:p>
          <a:p>
            <a:endParaRPr lang="en-US" dirty="0"/>
          </a:p>
        </p:txBody>
      </p:sp>
    </p:spTree>
    <p:extLst>
      <p:ext uri="{BB962C8B-B14F-4D97-AF65-F5344CB8AC3E}">
        <p14:creationId xmlns:p14="http://schemas.microsoft.com/office/powerpoint/2010/main" val="1254697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00782-F657-A847-BC91-7663BC59BEDE}"/>
              </a:ext>
            </a:extLst>
          </p:cNvPr>
          <p:cNvSpPr>
            <a:spLocks noGrp="1"/>
          </p:cNvSpPr>
          <p:nvPr>
            <p:ph type="title"/>
          </p:nvPr>
        </p:nvSpPr>
        <p:spPr>
          <a:xfrm>
            <a:off x="838200" y="365126"/>
            <a:ext cx="10515600" cy="802194"/>
          </a:xfrm>
        </p:spPr>
        <p:txBody>
          <a:bodyPr>
            <a:normAutofit fontScale="90000"/>
          </a:bodyPr>
          <a:lstStyle/>
          <a:p>
            <a:br>
              <a:rPr lang="en-US" sz="6600" b="1" dirty="0"/>
            </a:br>
            <a:br>
              <a:rPr lang="en-US" sz="6600" b="1" dirty="0"/>
            </a:br>
            <a:br>
              <a:rPr lang="en-US" dirty="0"/>
            </a:br>
            <a:r>
              <a:rPr lang="en-US" dirty="0"/>
              <a:t> </a:t>
            </a:r>
            <a:br>
              <a:rPr lang="en-US" dirty="0"/>
            </a:br>
            <a:r>
              <a:rPr lang="en-US" sz="5300" b="1" dirty="0">
                <a:latin typeface="Times New Roman" panose="02020603050405020304" pitchFamily="18" charset="0"/>
                <a:cs typeface="Times New Roman" panose="02020603050405020304" pitchFamily="18" charset="0"/>
              </a:rPr>
              <a:t>LESSON AIMS:</a:t>
            </a:r>
            <a:br>
              <a:rPr lang="en-US" sz="4900" dirty="0"/>
            </a:br>
            <a:br>
              <a:rPr lang="en-US" dirty="0"/>
            </a:br>
            <a:br>
              <a:rPr lang="en-US" sz="6600" dirty="0"/>
            </a:br>
            <a:endParaRPr lang="en-US" sz="6600" b="1" dirty="0"/>
          </a:p>
        </p:txBody>
      </p:sp>
      <p:sp>
        <p:nvSpPr>
          <p:cNvPr id="3" name="Content Placeholder 2">
            <a:extLst>
              <a:ext uri="{FF2B5EF4-FFF2-40B4-BE49-F238E27FC236}">
                <a16:creationId xmlns:a16="http://schemas.microsoft.com/office/drawing/2014/main" id="{6AC395DE-64D4-9147-B7F8-594B79EC5844}"/>
              </a:ext>
            </a:extLst>
          </p:cNvPr>
          <p:cNvSpPr>
            <a:spLocks noGrp="1"/>
          </p:cNvSpPr>
          <p:nvPr>
            <p:ph idx="1"/>
          </p:nvPr>
        </p:nvSpPr>
        <p:spPr>
          <a:xfrm>
            <a:off x="838200" y="1498060"/>
            <a:ext cx="10515600" cy="4824919"/>
          </a:xfrm>
        </p:spPr>
        <p:txBody>
          <a:bodyPr>
            <a:normAutofit/>
          </a:bodyPr>
          <a:lstStyle/>
          <a:p>
            <a:pPr marL="0" indent="0">
              <a:buNone/>
            </a:pPr>
            <a:r>
              <a:rPr lang="en-US" sz="4300" dirty="0">
                <a:latin typeface="Times New Roman" panose="02020603050405020304" pitchFamily="18" charset="0"/>
                <a:cs typeface="Times New Roman" panose="02020603050405020304" pitchFamily="18" charset="0"/>
              </a:rPr>
              <a:t>As a result of experiencing this lesson, you should be able to do these things:</a:t>
            </a:r>
          </a:p>
          <a:p>
            <a:pPr indent="-457200">
              <a:lnSpc>
                <a:spcPct val="107000"/>
              </a:lnSpc>
              <a:spcBef>
                <a:spcPts val="0"/>
              </a:spcBef>
              <a:tabLst>
                <a:tab pos="457200" algn="l"/>
              </a:tabLst>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Identify Jeremiah’s hesitation to give 	controversial advice to Zedekiah. </a:t>
            </a:r>
          </a:p>
          <a:p>
            <a:pPr indent="-457200">
              <a:lnSpc>
                <a:spcPct val="107000"/>
              </a:lnSpc>
              <a:spcBef>
                <a:spcPts val="0"/>
              </a:spcBef>
              <a:tabLst>
                <a:tab pos="457200" algn="l"/>
              </a:tabLst>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Sense Jeremiah’s apprehension when talking to 	Zedekiah. </a:t>
            </a:r>
          </a:p>
          <a:p>
            <a:pPr indent="-457200">
              <a:lnSpc>
                <a:spcPct val="107000"/>
              </a:lnSpc>
              <a:spcBef>
                <a:spcPts val="0"/>
              </a:spcBef>
              <a:tabLst>
                <a:tab pos="457200" algn="l"/>
              </a:tabLst>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Commit to giving challenging godly advice.</a:t>
            </a:r>
          </a:p>
          <a:p>
            <a:endParaRPr lang="en-US" sz="5400" dirty="0"/>
          </a:p>
        </p:txBody>
      </p:sp>
    </p:spTree>
    <p:extLst>
      <p:ext uri="{BB962C8B-B14F-4D97-AF65-F5344CB8AC3E}">
        <p14:creationId xmlns:p14="http://schemas.microsoft.com/office/powerpoint/2010/main" val="39455374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007BE-7ED2-8147-A3AC-97DF2DDBCA4F}"/>
              </a:ext>
            </a:extLst>
          </p:cNvPr>
          <p:cNvSpPr>
            <a:spLocks noGrp="1"/>
          </p:cNvSpPr>
          <p:nvPr>
            <p:ph type="title"/>
          </p:nvPr>
        </p:nvSpPr>
        <p:spPr>
          <a:xfrm>
            <a:off x="838200" y="365126"/>
            <a:ext cx="10515600" cy="1094024"/>
          </a:xfrm>
        </p:spPr>
        <p:txBody>
          <a:bodyPr/>
          <a:lstStyle/>
          <a:p>
            <a:r>
              <a:rPr lang="en-US" b="1" dirty="0">
                <a:latin typeface="Times New Roman" panose="02020603050405020304" pitchFamily="18" charset="0"/>
                <a:cs typeface="Times New Roman" panose="02020603050405020304" pitchFamily="18" charset="0"/>
              </a:rPr>
              <a:t>KEY TERMS:</a:t>
            </a:r>
          </a:p>
        </p:txBody>
      </p:sp>
      <p:sp>
        <p:nvSpPr>
          <p:cNvPr id="3" name="Content Placeholder 2">
            <a:extLst>
              <a:ext uri="{FF2B5EF4-FFF2-40B4-BE49-F238E27FC236}">
                <a16:creationId xmlns:a16="http://schemas.microsoft.com/office/drawing/2014/main" id="{BF8A7B53-1F72-DC4C-AC7B-44F28F150EB5}"/>
              </a:ext>
            </a:extLst>
          </p:cNvPr>
          <p:cNvSpPr>
            <a:spLocks noGrp="1"/>
          </p:cNvSpPr>
          <p:nvPr>
            <p:ph idx="1"/>
          </p:nvPr>
        </p:nvSpPr>
        <p:spPr>
          <a:xfrm>
            <a:off x="838200" y="1459149"/>
            <a:ext cx="10515600" cy="4717814"/>
          </a:xfrm>
        </p:spPr>
        <p:txBody>
          <a:bodyPr>
            <a:normAutofit/>
          </a:bodyPr>
          <a:lstStyle/>
          <a:p>
            <a:pPr indent="-457200" algn="just">
              <a:tabLst>
                <a:tab pos="457200" algn="l"/>
              </a:tabLst>
            </a:pPr>
            <a:r>
              <a:rPr lang="en-US" sz="3500" b="1" dirty="0">
                <a:latin typeface="Times New Roman" panose="02020603050405020304" pitchFamily="18" charset="0"/>
                <a:cs typeface="Times New Roman" panose="02020603050405020304" pitchFamily="18" charset="0"/>
              </a:rPr>
              <a:t>Babylonians(verse 19)—Hebrew: </a:t>
            </a:r>
            <a:r>
              <a:rPr lang="en-US" sz="3500" b="1" i="1" dirty="0" err="1">
                <a:latin typeface="Times New Roman" panose="02020603050405020304" pitchFamily="18" charset="0"/>
                <a:cs typeface="Times New Roman" panose="02020603050405020304" pitchFamily="18" charset="0"/>
              </a:rPr>
              <a:t>Kasdim</a:t>
            </a:r>
            <a:r>
              <a:rPr lang="en-US" sz="3500" b="1" dirty="0">
                <a:latin typeface="Times New Roman" panose="02020603050405020304" pitchFamily="18" charset="0"/>
                <a:cs typeface="Times New Roman" panose="02020603050405020304" pitchFamily="18" charset="0"/>
              </a:rPr>
              <a:t> (kas-dah’-	</a:t>
            </a:r>
            <a:r>
              <a:rPr lang="en-US" sz="3500" b="1" dirty="0" err="1">
                <a:latin typeface="Times New Roman" panose="02020603050405020304" pitchFamily="18" charset="0"/>
                <a:cs typeface="Times New Roman" panose="02020603050405020304" pitchFamily="18" charset="0"/>
              </a:rPr>
              <a:t>ee</a:t>
            </a:r>
            <a:r>
              <a:rPr lang="en-US" sz="3500" b="1" dirty="0">
                <a:latin typeface="Times New Roman" panose="02020603050405020304" pitchFamily="18" charset="0"/>
                <a:cs typeface="Times New Roman" panose="02020603050405020304" pitchFamily="18" charset="0"/>
              </a:rPr>
              <a:t>): </a:t>
            </a:r>
            <a:r>
              <a:rPr lang="en-US" sz="3500" dirty="0">
                <a:latin typeface="Times New Roman" panose="02020603050405020304" pitchFamily="18" charset="0"/>
                <a:cs typeface="Times New Roman" panose="02020603050405020304" pitchFamily="18" charset="0"/>
              </a:rPr>
              <a:t>inhabitants of a region of South Babylon (or 	Chaldea) who led the conquest and capture of Judah; 	“Chaldeans” (KJV). </a:t>
            </a:r>
          </a:p>
          <a:p>
            <a:pPr indent="-457200" algn="just">
              <a:tabLst>
                <a:tab pos="457200" algn="l"/>
              </a:tabLst>
            </a:pPr>
            <a:r>
              <a:rPr lang="en-US" sz="3500" b="1" dirty="0">
                <a:latin typeface="Times New Roman" panose="02020603050405020304" pitchFamily="18" charset="0"/>
                <a:cs typeface="Times New Roman" panose="02020603050405020304" pitchFamily="18" charset="0"/>
              </a:rPr>
              <a:t>Counsel(verse 15)—Hebrew: </a:t>
            </a:r>
            <a:r>
              <a:rPr lang="en-US" sz="3500" b="1" i="1" dirty="0" err="1">
                <a:latin typeface="Times New Roman" panose="02020603050405020304" pitchFamily="18" charset="0"/>
                <a:cs typeface="Times New Roman" panose="02020603050405020304" pitchFamily="18" charset="0"/>
              </a:rPr>
              <a:t>yaats</a:t>
            </a:r>
            <a:r>
              <a:rPr lang="en-US" sz="3500" b="1" i="1" dirty="0">
                <a:latin typeface="Times New Roman" panose="02020603050405020304" pitchFamily="18" charset="0"/>
                <a:cs typeface="Times New Roman" panose="02020603050405020304" pitchFamily="18" charset="0"/>
              </a:rPr>
              <a:t> </a:t>
            </a:r>
            <a:r>
              <a:rPr lang="en-US" sz="3500" b="1" dirty="0">
                <a:latin typeface="Times New Roman" panose="02020603050405020304" pitchFamily="18" charset="0"/>
                <a:cs typeface="Times New Roman" panose="02020603050405020304" pitchFamily="18" charset="0"/>
              </a:rPr>
              <a:t>(yaw-</a:t>
            </a:r>
            <a:r>
              <a:rPr lang="en-US" sz="3500" b="1" dirty="0" err="1">
                <a:latin typeface="Times New Roman" panose="02020603050405020304" pitchFamily="18" charset="0"/>
                <a:cs typeface="Times New Roman" panose="02020603050405020304" pitchFamily="18" charset="0"/>
              </a:rPr>
              <a:t>ats’</a:t>
            </a:r>
            <a:r>
              <a:rPr lang="en-US" sz="3500" b="1" dirty="0">
                <a:latin typeface="Times New Roman" panose="02020603050405020304" pitchFamily="18" charset="0"/>
                <a:cs typeface="Times New Roman" panose="02020603050405020304" pitchFamily="18" charset="0"/>
              </a:rPr>
              <a:t>): </a:t>
            </a:r>
            <a:r>
              <a:rPr lang="en-US" sz="3500" dirty="0">
                <a:latin typeface="Times New Roman" panose="02020603050405020304" pitchFamily="18" charset="0"/>
                <a:cs typeface="Times New Roman" panose="02020603050405020304" pitchFamily="18" charset="0"/>
              </a:rPr>
              <a:t>to 	advise. </a:t>
            </a:r>
          </a:p>
          <a:p>
            <a:pPr marL="0" indent="0">
              <a:buNone/>
            </a:pPr>
            <a:endParaRPr lang="en-US" dirty="0"/>
          </a:p>
        </p:txBody>
      </p:sp>
    </p:spTree>
    <p:extLst>
      <p:ext uri="{BB962C8B-B14F-4D97-AF65-F5344CB8AC3E}">
        <p14:creationId xmlns:p14="http://schemas.microsoft.com/office/powerpoint/2010/main" val="20790458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AAF28-5204-DD47-9104-F9BE647D5076}"/>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INTRODUCTION</a:t>
            </a:r>
          </a:p>
        </p:txBody>
      </p:sp>
      <p:sp>
        <p:nvSpPr>
          <p:cNvPr id="3" name="Content Placeholder 2">
            <a:extLst>
              <a:ext uri="{FF2B5EF4-FFF2-40B4-BE49-F238E27FC236}">
                <a16:creationId xmlns:a16="http://schemas.microsoft.com/office/drawing/2014/main" id="{67713513-5332-B34D-BF5D-7E0B48198C37}"/>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6415742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B9B40-BEBA-9C45-B5A5-8EEECD8228F8}"/>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BIBLICAL CONTEXT</a:t>
            </a:r>
          </a:p>
        </p:txBody>
      </p:sp>
      <p:sp>
        <p:nvSpPr>
          <p:cNvPr id="3" name="Content Placeholder 2">
            <a:extLst>
              <a:ext uri="{FF2B5EF4-FFF2-40B4-BE49-F238E27FC236}">
                <a16:creationId xmlns:a16="http://schemas.microsoft.com/office/drawing/2014/main" id="{4D87E9D0-93C0-2645-A473-D4F27FD3D89D}"/>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29454845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A00C1-B5E3-4E4F-8276-A07DCA233084}"/>
              </a:ext>
            </a:extLst>
          </p:cNvPr>
          <p:cNvSpPr>
            <a:spLocks noGrp="1"/>
          </p:cNvSpPr>
          <p:nvPr>
            <p:ph type="title"/>
          </p:nvPr>
        </p:nvSpPr>
        <p:spPr/>
        <p:txBody>
          <a:bodyPr>
            <a:normAutofit fontScale="90000"/>
          </a:bodyPr>
          <a:lstStyle/>
          <a:p>
            <a:br>
              <a:rPr lang="en-US" b="1" dirty="0"/>
            </a:br>
            <a:r>
              <a:rPr lang="en-US" b="1" dirty="0">
                <a:latin typeface="Times New Roman" panose="02020603050405020304" pitchFamily="18" charset="0"/>
                <a:cs typeface="Times New Roman" panose="02020603050405020304" pitchFamily="18" charset="0"/>
              </a:rPr>
              <a:t>ANALYSIS OF THE BIBLICAL TEXT (Lesson Outline)</a:t>
            </a:r>
            <a:br>
              <a:rPr lang="en-US" dirty="0"/>
            </a:br>
            <a:endParaRPr lang="en-US" dirty="0"/>
          </a:p>
        </p:txBody>
      </p:sp>
      <p:sp>
        <p:nvSpPr>
          <p:cNvPr id="3" name="Content Placeholder 2">
            <a:extLst>
              <a:ext uri="{FF2B5EF4-FFF2-40B4-BE49-F238E27FC236}">
                <a16:creationId xmlns:a16="http://schemas.microsoft.com/office/drawing/2014/main" id="{D89D9BF8-87EB-F145-AAFA-7892487DFE92}"/>
              </a:ext>
            </a:extLst>
          </p:cNvPr>
          <p:cNvSpPr>
            <a:spLocks noGrp="1"/>
          </p:cNvSpPr>
          <p:nvPr>
            <p:ph idx="1"/>
          </p:nvPr>
        </p:nvSpPr>
        <p:spPr/>
        <p:txBody>
          <a:bodyPr/>
          <a:lstStyle/>
          <a:p>
            <a:pPr indent="-457200" algn="just"/>
            <a:r>
              <a:rPr lang="en-US" sz="4000" dirty="0">
                <a:latin typeface="Times New Roman" panose="02020603050405020304" pitchFamily="18" charset="0"/>
                <a:cs typeface="Times New Roman" panose="02020603050405020304" pitchFamily="18" charset="0"/>
              </a:rPr>
              <a:t>A Prophet’s Dilemma (Jeremiah 38:14-16) </a:t>
            </a:r>
          </a:p>
          <a:p>
            <a:pPr indent="-457200" algn="just"/>
            <a:r>
              <a:rPr lang="en-US" sz="4000" dirty="0">
                <a:latin typeface="Times New Roman" panose="02020603050405020304" pitchFamily="18" charset="0"/>
                <a:cs typeface="Times New Roman" panose="02020603050405020304" pitchFamily="18" charset="0"/>
              </a:rPr>
              <a:t>A Prophet’s Advice (Jeremiah 38:17-18)</a:t>
            </a:r>
          </a:p>
          <a:p>
            <a:pPr indent="-457200" algn="just"/>
            <a:r>
              <a:rPr lang="en-US" sz="4000" dirty="0">
                <a:latin typeface="Times New Roman" panose="02020603050405020304" pitchFamily="18" charset="0"/>
                <a:cs typeface="Times New Roman" panose="02020603050405020304" pitchFamily="18" charset="0"/>
              </a:rPr>
              <a:t>A Leader’s Folly (Jeremiah 38:19-23)</a:t>
            </a:r>
          </a:p>
          <a:p>
            <a:endParaRPr lang="en-US" sz="4000" dirty="0">
              <a:latin typeface="Times New Roman" panose="02020603050405020304" pitchFamily="18" charset="0"/>
              <a:cs typeface="Times New Roman" panose="02020603050405020304" pitchFamily="18" charset="0"/>
            </a:endParaRPr>
          </a:p>
          <a:p>
            <a:endParaRPr lang="en-US" sz="4000" dirty="0"/>
          </a:p>
          <a:p>
            <a:pPr marL="0" indent="0">
              <a:buNone/>
            </a:pPr>
            <a:endParaRPr lang="en-US" dirty="0"/>
          </a:p>
        </p:txBody>
      </p:sp>
    </p:spTree>
    <p:extLst>
      <p:ext uri="{BB962C8B-B14F-4D97-AF65-F5344CB8AC3E}">
        <p14:creationId xmlns:p14="http://schemas.microsoft.com/office/powerpoint/2010/main" val="34394328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650929" y="365125"/>
            <a:ext cx="11220773" cy="1325563"/>
          </a:xfrm>
        </p:spPr>
        <p:txBody>
          <a:bodyPr/>
          <a:lstStyle/>
          <a:p>
            <a:r>
              <a:rPr lang="en-US" sz="4400" b="1" dirty="0">
                <a:latin typeface="Times New Roman" panose="02020603050405020304" pitchFamily="18" charset="0"/>
                <a:cs typeface="Times New Roman" panose="02020603050405020304" pitchFamily="18" charset="0"/>
              </a:rPr>
              <a:t>A Prophet’s Dilemma (Jeremiah 38:14-16) </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580827"/>
            <a:ext cx="10515600" cy="4722696"/>
          </a:xfrm>
        </p:spPr>
        <p:txBody>
          <a:bodyPr>
            <a:normAutofit/>
          </a:bodyPr>
          <a:lstStyle/>
          <a:p>
            <a:pPr marL="0" indent="0" algn="just">
              <a:buNone/>
            </a:pPr>
            <a:r>
              <a:rPr lang="en-US" sz="4000" dirty="0">
                <a:latin typeface="Times New Roman" panose="02020603050405020304" pitchFamily="18" charset="0"/>
                <a:cs typeface="Times New Roman" panose="02020603050405020304" pitchFamily="18" charset="0"/>
              </a:rPr>
              <a:t>14 Then King Zedekiah sent for Jeremiah the prophet and had him brought to the third entrance to the temple of the L</a:t>
            </a:r>
            <a:r>
              <a:rPr lang="en-US" sz="3200" dirty="0">
                <a:latin typeface="Times New Roman" panose="02020603050405020304" pitchFamily="18" charset="0"/>
                <a:cs typeface="Times New Roman" panose="02020603050405020304" pitchFamily="18" charset="0"/>
              </a:rPr>
              <a:t>ORD</a:t>
            </a:r>
            <a:r>
              <a:rPr lang="en-US" sz="4000" dirty="0">
                <a:latin typeface="Times New Roman" panose="02020603050405020304" pitchFamily="18" charset="0"/>
                <a:cs typeface="Times New Roman" panose="02020603050405020304" pitchFamily="18" charset="0"/>
              </a:rPr>
              <a:t>. “I am going to ask you something,” the king said to Jeremiah. “Do not hide anything from me.” </a:t>
            </a:r>
          </a:p>
          <a:p>
            <a:pPr marL="0" indent="0" algn="just">
              <a:buNone/>
            </a:pPr>
            <a:r>
              <a:rPr lang="en-US" sz="4000" dirty="0">
                <a:latin typeface="Times New Roman" panose="02020603050405020304" pitchFamily="18" charset="0"/>
                <a:cs typeface="Times New Roman" panose="02020603050405020304" pitchFamily="18" charset="0"/>
              </a:rPr>
              <a:t>15 Jeremiah said to Zedekiah, “If I give you an answer, will you not kill me? Even if I did give you </a:t>
            </a:r>
            <a:r>
              <a:rPr lang="en-US" sz="4000" i="1" dirty="0">
                <a:latin typeface="Times New Roman" panose="02020603050405020304" pitchFamily="18" charset="0"/>
                <a:cs typeface="Times New Roman" panose="02020603050405020304" pitchFamily="18" charset="0"/>
              </a:rPr>
              <a:t>counsel</a:t>
            </a:r>
            <a:r>
              <a:rPr lang="en-US" sz="4000" dirty="0">
                <a:latin typeface="Times New Roman" panose="02020603050405020304" pitchFamily="18" charset="0"/>
                <a:cs typeface="Times New Roman" panose="02020603050405020304" pitchFamily="18" charset="0"/>
              </a:rPr>
              <a:t>, you would not listen to me.” </a:t>
            </a:r>
          </a:p>
          <a:p>
            <a:pPr marL="0" indent="0">
              <a:buNone/>
            </a:pPr>
            <a:endParaRPr lang="en-US" sz="4000" dirty="0"/>
          </a:p>
        </p:txBody>
      </p:sp>
    </p:spTree>
    <p:extLst>
      <p:ext uri="{BB962C8B-B14F-4D97-AF65-F5344CB8AC3E}">
        <p14:creationId xmlns:p14="http://schemas.microsoft.com/office/powerpoint/2010/main" val="41983501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650929" y="365125"/>
            <a:ext cx="11220773" cy="1325563"/>
          </a:xfrm>
        </p:spPr>
        <p:txBody>
          <a:bodyPr/>
          <a:lstStyle/>
          <a:p>
            <a:r>
              <a:rPr lang="en-US" sz="4400" b="1" dirty="0">
                <a:latin typeface="Times New Roman" panose="02020603050405020304" pitchFamily="18" charset="0"/>
                <a:cs typeface="Times New Roman" panose="02020603050405020304" pitchFamily="18" charset="0"/>
              </a:rPr>
              <a:t>A Prophet’s Dilemma (Jeremiah 38:14-16) </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828800"/>
            <a:ext cx="10515600" cy="4474723"/>
          </a:xfrm>
        </p:spPr>
        <p:txBody>
          <a:bodyPr>
            <a:normAutofit/>
          </a:bodyPr>
          <a:lstStyle/>
          <a:p>
            <a:pPr marL="0" indent="0" algn="just">
              <a:buNone/>
            </a:pPr>
            <a:r>
              <a:rPr lang="en-US" sz="4000" dirty="0">
                <a:latin typeface="Times New Roman" panose="02020603050405020304" pitchFamily="18" charset="0"/>
                <a:cs typeface="Times New Roman" panose="02020603050405020304" pitchFamily="18" charset="0"/>
              </a:rPr>
              <a:t>16 But King Zedekiah swore this oath secretly to Jeremiah: “As surely as the L</a:t>
            </a:r>
            <a:r>
              <a:rPr lang="en-US" sz="3200" dirty="0">
                <a:latin typeface="Times New Roman" panose="02020603050405020304" pitchFamily="18" charset="0"/>
                <a:cs typeface="Times New Roman" panose="02020603050405020304" pitchFamily="18" charset="0"/>
              </a:rPr>
              <a:t>ORD</a:t>
            </a:r>
            <a:r>
              <a:rPr lang="en-US" sz="4000" dirty="0">
                <a:latin typeface="Times New Roman" panose="02020603050405020304" pitchFamily="18" charset="0"/>
                <a:cs typeface="Times New Roman" panose="02020603050405020304" pitchFamily="18" charset="0"/>
              </a:rPr>
              <a:t> lives, who has given us breath, I will neither kill you nor hand you over to those who want to kill you.” </a:t>
            </a:r>
          </a:p>
          <a:p>
            <a:pPr marL="0" indent="0">
              <a:buNone/>
            </a:pPr>
            <a:endParaRPr lang="en-US" sz="4000" dirty="0"/>
          </a:p>
        </p:txBody>
      </p:sp>
    </p:spTree>
    <p:extLst>
      <p:ext uri="{BB962C8B-B14F-4D97-AF65-F5344CB8AC3E}">
        <p14:creationId xmlns:p14="http://schemas.microsoft.com/office/powerpoint/2010/main" val="432921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7BC01-61A8-1B4F-90D2-7B90A5D9A6A7}"/>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What Do You Think?</a:t>
            </a:r>
            <a:r>
              <a:rPr lang="en-US" dirty="0">
                <a:latin typeface="Times New Roman" panose="02020603050405020304" pitchFamily="18" charset="0"/>
                <a:cs typeface="Times New Roman" panose="02020603050405020304" pitchFamily="18" charset="0"/>
              </a:rPr>
              <a:t> </a:t>
            </a:r>
          </a:p>
        </p:txBody>
      </p:sp>
      <p:sp>
        <p:nvSpPr>
          <p:cNvPr id="3" name="Content Placeholder 2">
            <a:extLst>
              <a:ext uri="{FF2B5EF4-FFF2-40B4-BE49-F238E27FC236}">
                <a16:creationId xmlns:a16="http://schemas.microsoft.com/office/drawing/2014/main" id="{369423D3-AA17-034A-AEED-688F02260DFC}"/>
              </a:ext>
            </a:extLst>
          </p:cNvPr>
          <p:cNvSpPr>
            <a:spLocks noGrp="1"/>
          </p:cNvSpPr>
          <p:nvPr>
            <p:ph idx="1"/>
          </p:nvPr>
        </p:nvSpPr>
        <p:spPr/>
        <p:txBody>
          <a:bodyPr/>
          <a:lstStyle/>
          <a:p>
            <a:pPr marL="0" indent="0" algn="just">
              <a:buNone/>
            </a:pPr>
            <a:r>
              <a:rPr lang="en-US" sz="4000" dirty="0">
                <a:latin typeface="Times New Roman" panose="02020603050405020304" pitchFamily="18" charset="0"/>
                <a:cs typeface="Times New Roman" panose="02020603050405020304" pitchFamily="18" charset="0"/>
              </a:rPr>
              <a:t>What is the right and wrong way to handle rejection for speaking God’s truth?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127349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838200" y="365125"/>
            <a:ext cx="11033502" cy="1325563"/>
          </a:xfrm>
        </p:spPr>
        <p:txBody>
          <a:bodyPr/>
          <a:lstStyle/>
          <a:p>
            <a:r>
              <a:rPr lang="en-US" sz="4400" b="1" dirty="0">
                <a:latin typeface="Times New Roman" panose="02020603050405020304" pitchFamily="18" charset="0"/>
                <a:cs typeface="Times New Roman" panose="02020603050405020304" pitchFamily="18" charset="0"/>
              </a:rPr>
              <a:t>A Prophet’s Advice (Jeremiah 38:17-18)</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690688"/>
            <a:ext cx="10515600" cy="4612835"/>
          </a:xfrm>
        </p:spPr>
        <p:txBody>
          <a:bodyPr>
            <a:normAutofit fontScale="92500" lnSpcReduction="10000"/>
          </a:bodyPr>
          <a:lstStyle/>
          <a:p>
            <a:pPr marL="0" indent="0" algn="just">
              <a:buNone/>
            </a:pPr>
            <a:r>
              <a:rPr lang="en-US" sz="4000" dirty="0">
                <a:latin typeface="Times New Roman" panose="02020603050405020304" pitchFamily="18" charset="0"/>
                <a:cs typeface="Times New Roman" panose="02020603050405020304" pitchFamily="18" charset="0"/>
              </a:rPr>
              <a:t>17 Then Jeremiah said to Zedekiah, “This is what the L</a:t>
            </a:r>
            <a:r>
              <a:rPr lang="en-US" sz="3000" dirty="0">
                <a:latin typeface="Times New Roman" panose="02020603050405020304" pitchFamily="18" charset="0"/>
                <a:cs typeface="Times New Roman" panose="02020603050405020304" pitchFamily="18" charset="0"/>
              </a:rPr>
              <a:t>ORD</a:t>
            </a:r>
            <a:r>
              <a:rPr lang="en-US" sz="4000" dirty="0">
                <a:latin typeface="Times New Roman" panose="02020603050405020304" pitchFamily="18" charset="0"/>
                <a:cs typeface="Times New Roman" panose="02020603050405020304" pitchFamily="18" charset="0"/>
              </a:rPr>
              <a:t> God Almighty, the God of Israel, says: ‘If you surrender to the officers of the king of Babylon, your life will be spared and this city will not be burned down; you and your family will live. </a:t>
            </a:r>
          </a:p>
          <a:p>
            <a:pPr marL="0" indent="0" algn="just">
              <a:buNone/>
            </a:pPr>
            <a:r>
              <a:rPr lang="en-US" sz="4000" dirty="0">
                <a:latin typeface="Times New Roman" panose="02020603050405020304" pitchFamily="18" charset="0"/>
                <a:cs typeface="Times New Roman" panose="02020603050405020304" pitchFamily="18" charset="0"/>
              </a:rPr>
              <a:t>18 “‘But if you will not surrender to the officers of the king of Babylon, this city will be given into the hands of the Babylonians and they will burn it down; you yourself will not escape from them.’” </a:t>
            </a:r>
          </a:p>
          <a:p>
            <a:pPr marL="0" indent="0">
              <a:buNone/>
            </a:pPr>
            <a:endParaRPr lang="en-US" sz="4000" dirty="0"/>
          </a:p>
        </p:txBody>
      </p:sp>
    </p:spTree>
    <p:extLst>
      <p:ext uri="{BB962C8B-B14F-4D97-AF65-F5344CB8AC3E}">
        <p14:creationId xmlns:p14="http://schemas.microsoft.com/office/powerpoint/2010/main" val="25520340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80AC9-836A-1F4E-8A7B-7C5495905551}"/>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What Do You Think? </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p:txBody>
          <a:bodyPr/>
          <a:lstStyle/>
          <a:p>
            <a:pPr marL="0" indent="0" algn="just">
              <a:buNone/>
            </a:pPr>
            <a:r>
              <a:rPr lang="en-US" sz="4000" dirty="0">
                <a:latin typeface="Times New Roman" panose="02020603050405020304" pitchFamily="18" charset="0"/>
                <a:cs typeface="Times New Roman" panose="02020603050405020304" pitchFamily="18" charset="0"/>
              </a:rPr>
              <a:t>In what ways do some Christians, preachers, teachers, and even some gospel songwriters water down or compromise God’s Word?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179860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838200" y="365125"/>
            <a:ext cx="11033502" cy="1325563"/>
          </a:xfrm>
        </p:spPr>
        <p:txBody>
          <a:bodyPr/>
          <a:lstStyle/>
          <a:p>
            <a:r>
              <a:rPr lang="en-US" sz="4400" b="1" dirty="0">
                <a:latin typeface="Times New Roman" panose="02020603050405020304" pitchFamily="18" charset="0"/>
                <a:cs typeface="Times New Roman" panose="02020603050405020304" pitchFamily="18" charset="0"/>
              </a:rPr>
              <a:t>A Leader’s Folly (Jeremiah 38:19-23)</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690688"/>
            <a:ext cx="10515600" cy="4612835"/>
          </a:xfrm>
        </p:spPr>
        <p:txBody>
          <a:bodyPr>
            <a:normAutofit fontScale="92500" lnSpcReduction="20000"/>
          </a:bodyPr>
          <a:lstStyle/>
          <a:p>
            <a:pPr marL="0" marR="0" indent="0" algn="just" fontAlgn="ctr">
              <a:lnSpc>
                <a:spcPct val="107000"/>
              </a:lnSpc>
              <a:spcBef>
                <a:spcPts val="0"/>
              </a:spcBef>
              <a:spcAft>
                <a:spcPts val="0"/>
              </a:spcAft>
              <a:buNone/>
            </a:pPr>
            <a:r>
              <a:rPr lang="en-US" sz="37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19 King Zedekiah said to Jeremiah, “I am afraid of the Jews who have gone over to the </a:t>
            </a:r>
            <a:r>
              <a:rPr lang="en-US" sz="37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Babylonians</a:t>
            </a:r>
            <a:r>
              <a:rPr lang="en-US" sz="37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for the Babylonians may hand me over to them and they will mistreat me.”</a:t>
            </a:r>
            <a:endParaRPr lang="en-US" sz="37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gn="just" fontAlgn="ctr">
              <a:lnSpc>
                <a:spcPct val="107000"/>
              </a:lnSpc>
              <a:spcBef>
                <a:spcPts val="0"/>
              </a:spcBef>
              <a:spcAft>
                <a:spcPts val="0"/>
              </a:spcAft>
              <a:buNone/>
            </a:pPr>
            <a:r>
              <a:rPr lang="en-US" sz="37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20 “They will not hand you over,” Jeremiah replied. “Obey the </a:t>
            </a:r>
            <a:r>
              <a:rPr lang="en-US" sz="3700" cap="small"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Lord</a:t>
            </a:r>
            <a:r>
              <a:rPr lang="en-US" sz="37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by doing what I tell you. Then it will go well with you, and your life will be spared. </a:t>
            </a:r>
            <a:endParaRPr lang="en-US" sz="37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gn="just" fontAlgn="ctr">
              <a:lnSpc>
                <a:spcPct val="107000"/>
              </a:lnSpc>
              <a:spcBef>
                <a:spcPts val="0"/>
              </a:spcBef>
              <a:spcAft>
                <a:spcPts val="0"/>
              </a:spcAft>
              <a:buNone/>
            </a:pPr>
            <a:r>
              <a:rPr lang="en-US" sz="37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21 “But if you refuse to surrender, this is what the </a:t>
            </a:r>
            <a:r>
              <a:rPr lang="en-US" sz="3700" cap="small"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Lord</a:t>
            </a:r>
            <a:r>
              <a:rPr lang="en-US" sz="37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has revealed to me: </a:t>
            </a:r>
            <a:endParaRPr lang="en-US" sz="37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en-US" sz="4000" dirty="0"/>
          </a:p>
        </p:txBody>
      </p:sp>
    </p:spTree>
    <p:extLst>
      <p:ext uri="{BB962C8B-B14F-4D97-AF65-F5344CB8AC3E}">
        <p14:creationId xmlns:p14="http://schemas.microsoft.com/office/powerpoint/2010/main" val="33989411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838200" y="365125"/>
            <a:ext cx="11033502" cy="1325563"/>
          </a:xfrm>
        </p:spPr>
        <p:txBody>
          <a:bodyPr/>
          <a:lstStyle/>
          <a:p>
            <a:r>
              <a:rPr lang="en-US" sz="4400" b="1" dirty="0">
                <a:latin typeface="Times New Roman" panose="02020603050405020304" pitchFamily="18" charset="0"/>
                <a:cs typeface="Times New Roman" panose="02020603050405020304" pitchFamily="18" charset="0"/>
              </a:rPr>
              <a:t>A Leader’s Folly (Jeremiah 38:19-23)</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690688"/>
            <a:ext cx="10515600" cy="4612835"/>
          </a:xfrm>
        </p:spPr>
        <p:txBody>
          <a:bodyPr>
            <a:normAutofit fontScale="92500" lnSpcReduction="20000"/>
          </a:bodyPr>
          <a:lstStyle/>
          <a:p>
            <a:pPr marL="0" marR="0" indent="0" algn="just" fontAlgn="ctr">
              <a:lnSpc>
                <a:spcPct val="107000"/>
              </a:lnSpc>
              <a:spcBef>
                <a:spcPts val="0"/>
              </a:spcBef>
              <a:spcAft>
                <a:spcPts val="0"/>
              </a:spcAft>
              <a:buNone/>
            </a:pPr>
            <a:r>
              <a:rPr lang="en-US" sz="37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22 “All the women left in the palace of the king of Judah will be brought out to the officials of the king of Babylon. Those women will say to you: ‘They misled you and overcame you—those trusted friends of yours. Your feet are sunk in the mud; your friends have deserted you.’</a:t>
            </a:r>
            <a:endParaRPr lang="en-US" sz="37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gn="just" fontAlgn="ctr">
              <a:lnSpc>
                <a:spcPct val="107000"/>
              </a:lnSpc>
              <a:spcBef>
                <a:spcPts val="0"/>
              </a:spcBef>
              <a:spcAft>
                <a:spcPts val="800"/>
              </a:spcAft>
              <a:buNone/>
            </a:pPr>
            <a:r>
              <a:rPr lang="en-US" sz="37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23 “All your wives and children will be brought out to the Babylonians. You yourself will not escape from their hands but will be captured by the king of Babylon; and this city will be burned down.”</a:t>
            </a:r>
            <a:endParaRPr lang="en-US" sz="37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en-US" sz="4000" dirty="0"/>
          </a:p>
        </p:txBody>
      </p:sp>
    </p:spTree>
    <p:extLst>
      <p:ext uri="{BB962C8B-B14F-4D97-AF65-F5344CB8AC3E}">
        <p14:creationId xmlns:p14="http://schemas.microsoft.com/office/powerpoint/2010/main" val="8284087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80AC9-836A-1F4E-8A7B-7C5495905551}"/>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What Do You Think? </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p:txBody>
          <a:bodyPr/>
          <a:lstStyle/>
          <a:p>
            <a:pPr marL="0" indent="0" algn="just">
              <a:buNone/>
            </a:pPr>
            <a:r>
              <a:rPr lang="en-US" sz="4000" dirty="0">
                <a:latin typeface="Times New Roman" panose="02020603050405020304" pitchFamily="18" charset="0"/>
                <a:cs typeface="Times New Roman" panose="02020603050405020304" pitchFamily="18" charset="0"/>
              </a:rPr>
              <a:t>Why do you think Zedekiah refused to take Jeremiah’s counsel?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830881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22249E-8FE5-DD4E-87F9-5FF055777731}"/>
              </a:ext>
            </a:extLst>
          </p:cNvPr>
          <p:cNvSpPr>
            <a:spLocks noGrp="1"/>
          </p:cNvSpPr>
          <p:nvPr>
            <p:ph idx="1"/>
          </p:nvPr>
        </p:nvSpPr>
        <p:spPr>
          <a:xfrm>
            <a:off x="838200" y="981635"/>
            <a:ext cx="10515600" cy="5195328"/>
          </a:xfrm>
        </p:spPr>
        <p:txBody>
          <a:bodyPr/>
          <a:lstStyle/>
          <a:p>
            <a:pPr indent="-457200"/>
            <a:r>
              <a:rPr lang="en-US" sz="4400" b="1" dirty="0">
                <a:latin typeface="Times New Roman" panose="02020603050405020304" pitchFamily="18" charset="0"/>
                <a:cs typeface="Times New Roman" panose="02020603050405020304" pitchFamily="18" charset="0"/>
              </a:rPr>
              <a:t>A Closing Thought</a:t>
            </a:r>
          </a:p>
          <a:p>
            <a:pPr indent="-457200"/>
            <a:r>
              <a:rPr lang="en-US" sz="4400" b="1" dirty="0">
                <a:latin typeface="Times New Roman" panose="02020603050405020304" pitchFamily="18" charset="0"/>
                <a:cs typeface="Times New Roman" panose="02020603050405020304" pitchFamily="18" charset="0"/>
              </a:rPr>
              <a:t>Your Life</a:t>
            </a:r>
            <a:endParaRPr lang="en-US" sz="4400" dirty="0">
              <a:latin typeface="Times New Roman" panose="02020603050405020304" pitchFamily="18" charset="0"/>
              <a:cs typeface="Times New Roman" panose="02020603050405020304" pitchFamily="18" charset="0"/>
            </a:endParaRPr>
          </a:p>
          <a:p>
            <a:pPr indent="-457200"/>
            <a:r>
              <a:rPr lang="en-US" sz="4400" b="1" dirty="0">
                <a:latin typeface="Times New Roman" panose="02020603050405020304" pitchFamily="18" charset="0"/>
                <a:cs typeface="Times New Roman" panose="02020603050405020304" pitchFamily="18" charset="0"/>
              </a:rPr>
              <a:t>Your World!</a:t>
            </a:r>
            <a:endParaRPr lang="en-US" sz="44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9266099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2DFAE-9D03-8B4E-B330-0DC8560A79DB}"/>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Closing Prayer </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E1496D8-400A-5B47-8EB7-1C1777E3A561}"/>
              </a:ext>
            </a:extLst>
          </p:cNvPr>
          <p:cNvSpPr>
            <a:spLocks noGrp="1"/>
          </p:cNvSpPr>
          <p:nvPr>
            <p:ph idx="1"/>
          </p:nvPr>
        </p:nvSpPr>
        <p:spPr/>
        <p:txBody>
          <a:bodyPr/>
          <a:lstStyle/>
          <a:p>
            <a:pPr marL="0" indent="0" algn="just">
              <a:buNone/>
            </a:pPr>
            <a:r>
              <a:rPr lang="en-US" sz="4000" dirty="0">
                <a:latin typeface="Times New Roman" panose="02020603050405020304" pitchFamily="18" charset="0"/>
                <a:cs typeface="Times New Roman" panose="02020603050405020304" pitchFamily="18" charset="0"/>
              </a:rPr>
              <a:t>Dear God, thank You for the promise of Your presence, power, and provision that strengthens us to do Your will. In Jesus’ name we pray. Amen.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532016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E1D4C-72A8-D24E-9487-7EE9AF54E400}"/>
              </a:ext>
            </a:extLst>
          </p:cNvPr>
          <p:cNvSpPr>
            <a:spLocks noGrp="1"/>
          </p:cNvSpPr>
          <p:nvPr>
            <p:ph type="title"/>
          </p:nvPr>
        </p:nvSpPr>
        <p:spPr/>
        <p:txBody>
          <a:bodyPr>
            <a:normAutofit fontScale="90000"/>
          </a:bodyPr>
          <a:lstStyle/>
          <a:p>
            <a:r>
              <a:rPr lang="en-US" b="1" dirty="0">
                <a:latin typeface="Times New Roman" panose="02020603050405020304" pitchFamily="18" charset="0"/>
                <a:cs typeface="Times New Roman" panose="02020603050405020304" pitchFamily="18" charset="0"/>
              </a:rPr>
              <a:t>Conclusion (Preparing for Next Week’s Lesson)</a:t>
            </a:r>
            <a:br>
              <a:rPr lang="en-US" dirty="0"/>
            </a:br>
            <a:endParaRPr lang="en-US" dirty="0"/>
          </a:p>
        </p:txBody>
      </p:sp>
      <p:sp>
        <p:nvSpPr>
          <p:cNvPr id="3" name="Content Placeholder 2">
            <a:extLst>
              <a:ext uri="{FF2B5EF4-FFF2-40B4-BE49-F238E27FC236}">
                <a16:creationId xmlns:a16="http://schemas.microsoft.com/office/drawing/2014/main" id="{43F48B9D-EC76-4F49-BB61-718166E0DC70}"/>
              </a:ext>
            </a:extLst>
          </p:cNvPr>
          <p:cNvSpPr>
            <a:spLocks noGrp="1"/>
          </p:cNvSpPr>
          <p:nvPr>
            <p:ph idx="1"/>
          </p:nvPr>
        </p:nvSpPr>
        <p:spPr/>
        <p:txBody>
          <a:bodyPr>
            <a:normAutofit fontScale="92500" lnSpcReduction="20000"/>
          </a:bodyPr>
          <a:lstStyle/>
          <a:p>
            <a:pPr indent="-457200" algn="just">
              <a:tabLst>
                <a:tab pos="457200" algn="l"/>
              </a:tabLst>
            </a:pPr>
            <a:r>
              <a:rPr lang="en-US" sz="4300" dirty="0">
                <a:latin typeface="Times New Roman" panose="02020603050405020304" pitchFamily="18" charset="0"/>
                <a:cs typeface="Times New Roman" panose="02020603050405020304" pitchFamily="18" charset="0"/>
              </a:rPr>
              <a:t>Next week, we will discover that as difficult as 	the task of taking responsibility for our mistakes 	may be, God holds each of us accountable for 	our own behavior (see Ezekiel 18:1-9; 30-32).</a:t>
            </a:r>
          </a:p>
          <a:p>
            <a:pPr indent="-457200" algn="just">
              <a:tabLst>
                <a:tab pos="457200" algn="l"/>
              </a:tabLst>
            </a:pPr>
            <a:r>
              <a:rPr lang="en-US" sz="4300" dirty="0">
                <a:latin typeface="Times New Roman" panose="02020603050405020304" pitchFamily="18" charset="0"/>
                <a:cs typeface="Times New Roman" panose="02020603050405020304" pitchFamily="18" charset="0"/>
              </a:rPr>
              <a:t>The lesson topic for Sunday, May 23, 2021, is 	“Take Responsibility!” The Devotional Reading 	is Psalm 147, the Background Scripture is 	Ezekiel 18, and the Printed Text is Ezekiel 18:1-	9, 30-32.</a:t>
            </a:r>
            <a:endParaRPr lang="en-US" dirty="0"/>
          </a:p>
        </p:txBody>
      </p:sp>
    </p:spTree>
    <p:extLst>
      <p:ext uri="{BB962C8B-B14F-4D97-AF65-F5344CB8AC3E}">
        <p14:creationId xmlns:p14="http://schemas.microsoft.com/office/powerpoint/2010/main" val="27841956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1444</TotalTime>
  <Words>996</Words>
  <Application>Microsoft Office PowerPoint</Application>
  <PresentationFormat>Widescreen</PresentationFormat>
  <Paragraphs>53</Paragraphs>
  <Slides>20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Calibri Light</vt:lpstr>
      <vt:lpstr>Times New Roman</vt:lpstr>
      <vt:lpstr>Office Theme</vt:lpstr>
      <vt:lpstr>SPRING QUARTER THEME:  “Prophets Faithful to God’s Covenant”  Unit III: “Courageous Prophets of Change”  </vt:lpstr>
      <vt:lpstr>LESSON 11: Sunday, May 16, 2021</vt:lpstr>
      <vt:lpstr> Devotional Reading: Jeremiah 38:7-13; 39:15-18   Background Scriptures: Jeremiah 37–38   Print Passage: Jeremiah 38:14-23     </vt:lpstr>
      <vt:lpstr>KEY VERSE:</vt:lpstr>
      <vt:lpstr>     LESSON AIMS:   </vt:lpstr>
      <vt:lpstr>KEY TERMS:</vt:lpstr>
      <vt:lpstr>INTRODUCTION</vt:lpstr>
      <vt:lpstr>BIBLICAL CONTEXT</vt:lpstr>
      <vt:lpstr> ANALYSIS OF THE BIBLICAL TEXT (Lesson Outline) </vt:lpstr>
      <vt:lpstr>A Prophet’s Dilemma (Jeremiah 38:14-16) </vt:lpstr>
      <vt:lpstr>A Prophet’s Dilemma (Jeremiah 38:14-16) </vt:lpstr>
      <vt:lpstr>What Do You Think? </vt:lpstr>
      <vt:lpstr>A Prophet’s Advice (Jeremiah 38:17-18)</vt:lpstr>
      <vt:lpstr>What Do You Think? </vt:lpstr>
      <vt:lpstr>A Leader’s Folly (Jeremiah 38:19-23)</vt:lpstr>
      <vt:lpstr>A Leader’s Folly (Jeremiah 38:19-23)</vt:lpstr>
      <vt:lpstr>What Do You Think? </vt:lpstr>
      <vt:lpstr>PowerPoint Presentation</vt:lpstr>
      <vt:lpstr>Closing Prayer </vt:lpstr>
      <vt:lpstr>Conclusion (Preparing for Next Week’s Lesson)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Debra Berry</dc:creator>
  <cp:lastModifiedBy>Ingrid Atwater</cp:lastModifiedBy>
  <cp:revision>42</cp:revision>
  <dcterms:created xsi:type="dcterms:W3CDTF">2020-10-13T22:27:56Z</dcterms:created>
  <dcterms:modified xsi:type="dcterms:W3CDTF">2021-04-13T16:15:24Z</dcterms:modified>
</cp:coreProperties>
</file>