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3" r:id="rId12"/>
    <p:sldId id="275" r:id="rId13"/>
    <p:sldId id="282" r:id="rId14"/>
    <p:sldId id="287" r:id="rId15"/>
    <p:sldId id="288" r:id="rId16"/>
    <p:sldId id="276" r:id="rId17"/>
    <p:sldId id="284" r:id="rId18"/>
    <p:sldId id="285" r:id="rId19"/>
    <p:sldId id="28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SPRING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“Prophets Faithful to God’s Covenant</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“Courageous Prophets of Change”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latin typeface="Times New Roman" panose="02020603050405020304" pitchFamily="18" charset="0"/>
                <a:cs typeface="Times New Roman" panose="02020603050405020304" pitchFamily="18" charset="0"/>
              </a:rPr>
              <a:t>LESSON 12: Sunday, May 23,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Take Responsibility!</a:t>
            </a:r>
            <a:r>
              <a:rPr lang="en-US" sz="4000" b="1" dirty="0">
                <a:latin typeface="Times New Roman" panose="02020603050405020304" pitchFamily="18" charset="0"/>
                <a:cs typeface="Times New Roman" panose="02020603050405020304" pitchFamily="18" charset="0"/>
              </a:rPr>
              <a:t>” </a:t>
            </a:r>
          </a:p>
          <a:p>
            <a:pPr marL="0" marR="0" indent="-457200">
              <a:spcBef>
                <a:spcPts val="0"/>
              </a:spcBef>
              <a:spcAft>
                <a:spcPts val="0"/>
              </a:spcAft>
              <a:buNone/>
              <a:tabLst>
                <a:tab pos="457200" algn="l"/>
              </a:tabLst>
            </a:pP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Ezekiel: Street Preacher to the 	Exiles </a:t>
            </a:r>
            <a:r>
              <a:rPr lang="en-US" sz="4000" b="1" dirty="0">
                <a:latin typeface="Times New Roman" panose="02020603050405020304" pitchFamily="18" charset="0"/>
                <a:cs typeface="Times New Roman" panose="02020603050405020304" pitchFamily="18" charset="0"/>
              </a:rPr>
              <a:t>” (Townsend Press SS Commentary)</a:t>
            </a:r>
          </a:p>
          <a:p>
            <a:pPr indent="-457200">
              <a:tabLst>
                <a:tab pos="457200" algn="l"/>
              </a:tabLst>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Psalm 147</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Ezekiel 18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Print Passage: Ezekiel 18:1-9, 30-32</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a:bodyPr>
          <a:lstStyle/>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Behold, all souls are mine; as the soul of the father, so also the soul of the son is mine: the soul that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sinneth</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it shall die. (Ezekiel 18:4, KJV) </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a:t>
            </a: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“Everyone belongs to me, the parent as well as the child—both alike belong to me. The one who sins is the one who will die.” (Ezekiel 18:4,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Examine behavior in which we blame others as 	the cause.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Commit to being responsible for your own 	behavior.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Engage in responsible behavior that finds favor 	with God.</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a:bodyPr>
          <a:lstStyle/>
          <a:p>
            <a:pPr indent="-457200">
              <a:tabLst>
                <a:tab pos="457200" algn="l"/>
              </a:tabLst>
            </a:pPr>
            <a:r>
              <a:rPr lang="en-US" sz="3500" b="1" dirty="0">
                <a:latin typeface="Times New Roman" panose="02020603050405020304" pitchFamily="18" charset="0"/>
                <a:cs typeface="Times New Roman" panose="02020603050405020304" pitchFamily="18" charset="0"/>
              </a:rPr>
              <a:t>Live (verse 32)—Hebrew: </a:t>
            </a:r>
            <a:r>
              <a:rPr lang="en-US" sz="3500" b="1" i="1" dirty="0" err="1">
                <a:latin typeface="Times New Roman" panose="02020603050405020304" pitchFamily="18" charset="0"/>
                <a:cs typeface="Times New Roman" panose="02020603050405020304" pitchFamily="18" charset="0"/>
              </a:rPr>
              <a:t>chayah</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khaw</a:t>
            </a:r>
            <a:r>
              <a:rPr lang="en-US" sz="3500" b="1" dirty="0">
                <a:latin typeface="Times New Roman" panose="02020603050405020304" pitchFamily="18" charset="0"/>
                <a:cs typeface="Times New Roman" panose="02020603050405020304" pitchFamily="18" charset="0"/>
              </a:rPr>
              <a:t>-yaw’): </a:t>
            </a:r>
            <a:r>
              <a:rPr lang="en-US" sz="3500" dirty="0">
                <a:latin typeface="Times New Roman" panose="02020603050405020304" pitchFamily="18" charset="0"/>
                <a:cs typeface="Times New Roman" panose="02020603050405020304" pitchFamily="18" charset="0"/>
              </a:rPr>
              <a:t>to 	be alive; let live. </a:t>
            </a:r>
          </a:p>
          <a:p>
            <a:pPr indent="-457200">
              <a:tabLst>
                <a:tab pos="457200" algn="l"/>
              </a:tabLst>
            </a:pPr>
            <a:r>
              <a:rPr lang="en-US" sz="3500" b="1" dirty="0">
                <a:latin typeface="Times New Roman" panose="02020603050405020304" pitchFamily="18" charset="0"/>
                <a:cs typeface="Times New Roman" panose="02020603050405020304" pitchFamily="18" charset="0"/>
              </a:rPr>
              <a:t>Repent (verse 32)—Hebrew: </a:t>
            </a:r>
            <a:r>
              <a:rPr lang="en-US" sz="3500" b="1" i="1" dirty="0" err="1">
                <a:latin typeface="Times New Roman" panose="02020603050405020304" pitchFamily="18" charset="0"/>
                <a:cs typeface="Times New Roman" panose="02020603050405020304" pitchFamily="18" charset="0"/>
              </a:rPr>
              <a:t>shub</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shoob</a:t>
            </a:r>
            <a:r>
              <a:rPr lang="en-US" sz="3500" dirty="0">
                <a:latin typeface="Times New Roman" panose="02020603050405020304" pitchFamily="18" charset="0"/>
                <a:cs typeface="Times New Roman" panose="02020603050405020304" pitchFamily="18" charset="0"/>
              </a:rPr>
              <a:t>): turn 	away from; return; “turn” (KJV). </a:t>
            </a:r>
          </a:p>
          <a:p>
            <a:pPr indent="-457200">
              <a:tabLst>
                <a:tab pos="457200" algn="l"/>
              </a:tabLst>
            </a:pPr>
            <a:r>
              <a:rPr lang="en-US" sz="3500" b="1" dirty="0">
                <a:latin typeface="Times New Roman" panose="02020603050405020304" pitchFamily="18" charset="0"/>
                <a:cs typeface="Times New Roman" panose="02020603050405020304" pitchFamily="18" charset="0"/>
              </a:rPr>
              <a:t>Righteous (verse 5)—Hebrew: </a:t>
            </a:r>
            <a:r>
              <a:rPr lang="en-US" sz="3500" b="1" i="1" dirty="0" err="1">
                <a:latin typeface="Times New Roman" panose="02020603050405020304" pitchFamily="18" charset="0"/>
                <a:cs typeface="Times New Roman" panose="02020603050405020304" pitchFamily="18" charset="0"/>
              </a:rPr>
              <a:t>tsaddiq</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tsad-deek</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“just” (KJV); blameless. </a:t>
            </a:r>
          </a:p>
          <a:p>
            <a:pPr indent="-457200">
              <a:tabLst>
                <a:tab pos="457200" algn="l"/>
              </a:tabLst>
            </a:pPr>
            <a:r>
              <a:rPr lang="en-US" sz="3500" b="1" dirty="0">
                <a:latin typeface="Times New Roman" panose="02020603050405020304" pitchFamily="18" charset="0"/>
                <a:cs typeface="Times New Roman" panose="02020603050405020304" pitchFamily="18" charset="0"/>
              </a:rPr>
              <a:t>Sins (verse 4)—Hebrew: </a:t>
            </a:r>
            <a:r>
              <a:rPr lang="en-US" sz="3500" b="1" i="1" dirty="0" err="1">
                <a:latin typeface="Times New Roman" panose="02020603050405020304" pitchFamily="18" charset="0"/>
                <a:cs typeface="Times New Roman" panose="02020603050405020304" pitchFamily="18" charset="0"/>
              </a:rPr>
              <a:t>chata</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khaw</a:t>
            </a:r>
            <a:r>
              <a:rPr lang="en-US" sz="3500" b="1" dirty="0">
                <a:latin typeface="Times New Roman" panose="02020603050405020304" pitchFamily="18" charset="0"/>
                <a:cs typeface="Times New Roman" panose="02020603050405020304" pitchFamily="18" charset="0"/>
              </a:rPr>
              <a:t>-taw’): </a:t>
            </a:r>
            <a:r>
              <a:rPr lang="en-US" sz="3500" dirty="0">
                <a:latin typeface="Times New Roman" panose="02020603050405020304" pitchFamily="18" charset="0"/>
                <a:cs typeface="Times New Roman" panose="02020603050405020304" pitchFamily="18" charset="0"/>
              </a:rPr>
              <a:t>goes 	wrong; misses the mark; trespasses; “</a:t>
            </a:r>
            <a:r>
              <a:rPr lang="en-US" sz="3500" dirty="0" err="1">
                <a:latin typeface="Times New Roman" panose="02020603050405020304" pitchFamily="18" charset="0"/>
                <a:cs typeface="Times New Roman" panose="02020603050405020304" pitchFamily="18" charset="0"/>
              </a:rPr>
              <a:t>sinneth</a:t>
            </a:r>
            <a:r>
              <a:rPr lang="en-US" sz="3500" dirty="0">
                <a:latin typeface="Times New Roman" panose="02020603050405020304" pitchFamily="18" charset="0"/>
                <a:cs typeface="Times New Roman" panose="02020603050405020304" pitchFamily="18" charset="0"/>
              </a:rPr>
              <a:t>” (KJV).</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indent="-457200"/>
            <a:r>
              <a:rPr lang="en-US" sz="4400" dirty="0">
                <a:latin typeface="Times New Roman" panose="02020603050405020304" pitchFamily="18" charset="0"/>
                <a:cs typeface="Times New Roman" panose="02020603050405020304" pitchFamily="18" charset="0"/>
              </a:rPr>
              <a:t>Personal Accountability (Ezekiel 18:1-4) </a:t>
            </a:r>
          </a:p>
          <a:p>
            <a:pPr indent="-457200"/>
            <a:r>
              <a:rPr lang="en-US" sz="4400" dirty="0">
                <a:latin typeface="Times New Roman" panose="02020603050405020304" pitchFamily="18" charset="0"/>
                <a:cs typeface="Times New Roman" panose="02020603050405020304" pitchFamily="18" charset="0"/>
              </a:rPr>
              <a:t>Personal Integrity (Ezekiel 18:5-9) </a:t>
            </a:r>
          </a:p>
          <a:p>
            <a:pPr indent="-457200"/>
            <a:r>
              <a:rPr lang="en-US" sz="4400" dirty="0">
                <a:latin typeface="Times New Roman" panose="02020603050405020304" pitchFamily="18" charset="0"/>
                <a:cs typeface="Times New Roman" panose="02020603050405020304" pitchFamily="18" charset="0"/>
              </a:rPr>
              <a:t>Personal Responsibility (Ezekiel 18:30-32) </a:t>
            </a:r>
          </a:p>
          <a:p>
            <a:pPr indent="-457200"/>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Personal Accountability (Ezekiel 18:1-4)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Autofit/>
          </a:bodyPr>
          <a:lstStyle/>
          <a:p>
            <a:pPr marL="0" marR="0" indent="0" algn="just" fontAlgn="ctr">
              <a:lnSpc>
                <a:spcPct val="107000"/>
              </a:lnSpc>
              <a:spcBef>
                <a:spcPts val="0"/>
              </a:spcBef>
              <a:spcAft>
                <a:spcPts val="0"/>
              </a:spcAft>
              <a:buNone/>
            </a:pPr>
            <a:r>
              <a:rPr lang="en-US" sz="3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WORD of the </a:t>
            </a:r>
            <a:r>
              <a:rPr lang="en-US" sz="3900"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a:t>
            </a:r>
            <a:r>
              <a:rPr lang="en-US" sz="3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came to me: </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0"/>
              </a:spcAft>
              <a:buNone/>
            </a:pPr>
            <a:r>
              <a:rPr lang="en-US" sz="3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“What do you people mean by quoting this proverb about the land of Israel: ‘The parents eat sour grapes, and the children’s teeth are set on edge’?</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0"/>
              </a:spcAft>
              <a:buNone/>
            </a:pPr>
            <a:r>
              <a:rPr lang="en-US" sz="39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“As surely as I live, declares the Sovereign </a:t>
            </a:r>
            <a:r>
              <a:rPr lang="en-US" sz="3900" cap="small"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a:t>
            </a:r>
            <a:r>
              <a:rPr lang="en-US" sz="39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you will no longer quote this proverb in Israel.</a:t>
            </a:r>
            <a:r>
              <a:rPr lang="en-US" sz="3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3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Personal Accountability (Ezekiel 18:1-4)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a:bodyPr>
          <a:lstStyle/>
          <a:p>
            <a:pPr marL="0" marR="0" indent="0" algn="just" fontAlgn="ctr">
              <a:lnSpc>
                <a:spcPct val="107000"/>
              </a:lnSpc>
              <a:spcBef>
                <a:spcPts val="0"/>
              </a:spcBef>
              <a:spcAft>
                <a:spcPts val="80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“For everyone belongs to me, the parent as well as the child—both alike belong to me. The one who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sins</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 the one who will die.”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29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How does knowing that God holds you accountable for your own sin affect your attitude regarding obeying the Scriptures?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Personal Integrity (Ezekiel 18:5-9)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5 “Suppose there is a </a:t>
            </a:r>
            <a:r>
              <a:rPr lang="en-US" sz="4000" i="1" dirty="0">
                <a:latin typeface="Times New Roman" panose="02020603050405020304" pitchFamily="18" charset="0"/>
                <a:cs typeface="Times New Roman" panose="02020603050405020304" pitchFamily="18" charset="0"/>
              </a:rPr>
              <a:t>righteous</a:t>
            </a:r>
            <a:r>
              <a:rPr lang="en-US" sz="4000" dirty="0">
                <a:latin typeface="Times New Roman" panose="02020603050405020304" pitchFamily="18" charset="0"/>
                <a:cs typeface="Times New Roman" panose="02020603050405020304" pitchFamily="18" charset="0"/>
              </a:rPr>
              <a:t> man who does what is just and right. </a:t>
            </a:r>
          </a:p>
          <a:p>
            <a:pPr marL="0" indent="0" algn="just">
              <a:buNone/>
            </a:pPr>
            <a:r>
              <a:rPr lang="en-US" sz="4000" dirty="0">
                <a:latin typeface="Times New Roman" panose="02020603050405020304" pitchFamily="18" charset="0"/>
                <a:cs typeface="Times New Roman" panose="02020603050405020304" pitchFamily="18" charset="0"/>
              </a:rPr>
              <a:t>6 “He does not eat at the mountain shrines or look to the idols of Israel. He does not defile his neighbor’s wife or have sexual relations with a woman during her period. </a:t>
            </a:r>
          </a:p>
        </p:txBody>
      </p:sp>
    </p:spTree>
    <p:extLst>
      <p:ext uri="{BB962C8B-B14F-4D97-AF65-F5344CB8AC3E}">
        <p14:creationId xmlns:p14="http://schemas.microsoft.com/office/powerpoint/2010/main" val="255203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Personal Integrity (Ezekiel 18:5-9)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7 “He does not oppress anyone, but returns what he took in pledge for a loan. He does not commit robbery but gives his food to the hungry and provides clothing for the naked. </a:t>
            </a:r>
          </a:p>
          <a:p>
            <a:pPr marL="0" indent="0" algn="just">
              <a:buNone/>
            </a:pPr>
            <a:r>
              <a:rPr lang="en-US" sz="4000" dirty="0">
                <a:latin typeface="Times New Roman" panose="02020603050405020304" pitchFamily="18" charset="0"/>
                <a:cs typeface="Times New Roman" panose="02020603050405020304" pitchFamily="18" charset="0"/>
              </a:rPr>
              <a:t>8 “He does not lend to them at interest or take a profit from them. He withholds his hand from doing wrong and judges fairly between two parties.</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Personal Integrity (Ezekiel 18:5-9)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9 “He follows my decrees and faithfully keeps my laws. That man is righteous; he will surely live, declares the Sovereign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a:t>
            </a:r>
            <a:endParaRPr lang="en-US" sz="4000" dirty="0"/>
          </a:p>
        </p:txBody>
      </p:sp>
    </p:spTree>
    <p:extLst>
      <p:ext uri="{BB962C8B-B14F-4D97-AF65-F5344CB8AC3E}">
        <p14:creationId xmlns:p14="http://schemas.microsoft.com/office/powerpoint/2010/main" val="1938964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Do you think the church places adequate emphasis on preaching and teaching the necessity of holy living? Explain briefly.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Personal Responsibility (Ezekiel 18:30-32)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30 “Therefore, you Israelites, I will judge each of you according to your own ways, declares the Sovereign </a:t>
            </a:r>
            <a:r>
              <a:rPr lang="en-US" sz="4000"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Repent! Turn away from all your offenses; then sin will not be your downfall.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31 “Rid yourselves of all the offenses you have committed, and get a new heart and a new spirit. Why will you die, people of Israel?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p>
        </p:txBody>
      </p:sp>
    </p:spTree>
    <p:extLst>
      <p:ext uri="{BB962C8B-B14F-4D97-AF65-F5344CB8AC3E}">
        <p14:creationId xmlns:p14="http://schemas.microsoft.com/office/powerpoint/2010/main" val="3398941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Personal Responsibility (Ezekiel 18:30-32)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32 “For I take no pleasure in the death of anyone, declares the Sovereign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a:t>
            </a:r>
            <a:r>
              <a:rPr lang="en-US" sz="4000" i="1" dirty="0">
                <a:latin typeface="Times New Roman" panose="02020603050405020304" pitchFamily="18" charset="0"/>
                <a:cs typeface="Times New Roman" panose="02020603050405020304" pitchFamily="18" charset="0"/>
              </a:rPr>
              <a:t>Repent</a:t>
            </a:r>
            <a:r>
              <a:rPr lang="en-US" sz="4000" dirty="0">
                <a:latin typeface="Times New Roman" panose="02020603050405020304" pitchFamily="18" charset="0"/>
                <a:cs typeface="Times New Roman" panose="02020603050405020304" pitchFamily="18" charset="0"/>
              </a:rPr>
              <a:t> and </a:t>
            </a:r>
            <a:r>
              <a:rPr lang="en-US" sz="4000" i="1" dirty="0">
                <a:latin typeface="Times New Roman" panose="02020603050405020304" pitchFamily="18" charset="0"/>
                <a:cs typeface="Times New Roman" panose="02020603050405020304" pitchFamily="18" charset="0"/>
              </a:rPr>
              <a:t>live</a:t>
            </a:r>
            <a:r>
              <a:rPr lang="en-US" sz="4000" dirty="0">
                <a:latin typeface="Times New Roman" panose="02020603050405020304" pitchFamily="18" charset="0"/>
                <a:cs typeface="Times New Roman" panose="02020603050405020304" pitchFamily="18" charset="0"/>
              </a:rPr>
              <a:t>!” </a:t>
            </a:r>
            <a:endParaRPr lang="en-US" sz="4000" dirty="0"/>
          </a:p>
        </p:txBody>
      </p:sp>
    </p:spTree>
    <p:extLst>
      <p:ext uri="{BB962C8B-B14F-4D97-AF65-F5344CB8AC3E}">
        <p14:creationId xmlns:p14="http://schemas.microsoft.com/office/powerpoint/2010/main" val="828408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Why must the need for personal spiritual transformation be taught?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Dear God, we confess and take responsibility for our sin. Forgive us and cleanse our hearts and minds of the tendency to disobey Your Word. In Jesus’ name we pray. Amen.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indent="-457200" algn="just">
              <a:tabLst>
                <a:tab pos="457200" algn="l"/>
              </a:tabLst>
            </a:pPr>
            <a:r>
              <a:rPr lang="en-US" sz="4300" dirty="0">
                <a:latin typeface="Times New Roman" panose="02020603050405020304" pitchFamily="18" charset="0"/>
                <a:cs typeface="Times New Roman" panose="02020603050405020304" pitchFamily="18" charset="0"/>
              </a:rPr>
              <a:t>Next week’s lesson will reveal a preacher and a 	people who were offered a second chance to get 	right with God. Read Jonah 3 in preparation for 	the study.</a:t>
            </a:r>
          </a:p>
          <a:p>
            <a:pPr indent="-457200" algn="just">
              <a:tabLst>
                <a:tab pos="457200" algn="l"/>
              </a:tabLst>
            </a:pPr>
            <a:r>
              <a:rPr lang="en-US" sz="4300" dirty="0">
                <a:latin typeface="Times New Roman" panose="02020603050405020304" pitchFamily="18" charset="0"/>
                <a:cs typeface="Times New Roman" panose="02020603050405020304" pitchFamily="18" charset="0"/>
              </a:rPr>
              <a:t>The lesson topic for Sunday, May 30, 2021, is 	“Changing for the Better.” The Devotional 	Reading is Jonah 2, the Background Scripture is 	Jonah 3, and the Printed Text is Jonah 3:1-10.</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1502</TotalTime>
  <Words>949</Words>
  <Application>Microsoft Office PowerPoint</Application>
  <PresentationFormat>Widescreen</PresentationFormat>
  <Paragraphs>60</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SPRING QUARTER THEME:  “Prophets Faithful to God’s Covenant”  Unit III: “Courageous Prophets of Change”  </vt:lpstr>
      <vt:lpstr>LESSON 12: Sunday, May 23, 2021</vt:lpstr>
      <vt:lpstr>   Devotional Reading: Psalm 147   Background Scripture: Ezekiel 18   Print Passage: Ezekiel 18:1-9, 30-32      </vt:lpstr>
      <vt:lpstr>KEY VERSE:</vt:lpstr>
      <vt:lpstr>     LESSON AIMS:   </vt:lpstr>
      <vt:lpstr>KEY TERMS:</vt:lpstr>
      <vt:lpstr>INTRODUCTION</vt:lpstr>
      <vt:lpstr>BIBLICAL CONTEXT</vt:lpstr>
      <vt:lpstr> ANALYSIS OF THE BIBLICAL TEXT (Lesson Outline) </vt:lpstr>
      <vt:lpstr>Personal Accountability (Ezekiel 18:1-4) </vt:lpstr>
      <vt:lpstr>Personal Accountability (Ezekiel 18:1-4) </vt:lpstr>
      <vt:lpstr>What Do You Think? </vt:lpstr>
      <vt:lpstr>Personal Integrity (Ezekiel 18:5-9) </vt:lpstr>
      <vt:lpstr>Personal Integrity (Ezekiel 18:5-9) </vt:lpstr>
      <vt:lpstr>Personal Integrity (Ezekiel 18:5-9) </vt:lpstr>
      <vt:lpstr>What Do You Think? </vt:lpstr>
      <vt:lpstr>Personal Responsibility (Ezekiel 18:30-32) </vt:lpstr>
      <vt:lpstr>Personal Responsibility (Ezekiel 18:30-32)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41</cp:revision>
  <dcterms:created xsi:type="dcterms:W3CDTF">2020-10-13T22:27:56Z</dcterms:created>
  <dcterms:modified xsi:type="dcterms:W3CDTF">2021-04-13T16:05:56Z</dcterms:modified>
</cp:coreProperties>
</file>