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83" r:id="rId12"/>
    <p:sldId id="275" r:id="rId13"/>
    <p:sldId id="282" r:id="rId14"/>
    <p:sldId id="284" r:id="rId15"/>
    <p:sldId id="276" r:id="rId16"/>
    <p:sldId id="271" r:id="rId17"/>
    <p:sldId id="285" r:id="rId18"/>
    <p:sldId id="278" r:id="rId19"/>
    <p:sldId id="279" r:id="rId20"/>
    <p:sldId id="2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112" d="100"/>
          <a:sy n="112" d="100"/>
        </p:scale>
        <p:origin x="108" y="144"/>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Times New Roman" panose="02020603050405020304" pitchFamily="18" charset="0"/>
                <a:cs typeface="Times New Roman" panose="02020603050405020304" pitchFamily="18" charset="0"/>
              </a:rPr>
              <a:t>SPRING QUARTER THEME: </a:t>
            </a:r>
            <a:br>
              <a:rPr lang="en"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“Prophets Faithful to God’s Covenant</a:t>
            </a:r>
            <a:r>
              <a:rPr lang="en" dirty="0">
                <a:latin typeface="Times New Roman" panose="02020603050405020304" pitchFamily="18" charset="0"/>
                <a:cs typeface="Times New Roman" panose="02020603050405020304" pitchFamily="18" charset="0"/>
              </a:rPr>
              <a:t>”</a:t>
            </a:r>
            <a:br>
              <a:rPr lang="en" dirty="0">
                <a:latin typeface="Times New Roman" panose="02020603050405020304" pitchFamily="18" charset="0"/>
                <a:cs typeface="Times New Roman" panose="02020603050405020304" pitchFamily="18" charset="0"/>
              </a:rPr>
            </a:br>
            <a:br>
              <a:rPr lang="en"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Unit III: “Courageous Prophets of Change”</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latin typeface="Times New Roman" panose="02020603050405020304" pitchFamily="18" charset="0"/>
                <a:cs typeface="Times New Roman" panose="02020603050405020304" pitchFamily="18" charset="0"/>
              </a:rPr>
              <a:t>LESSON 9: Sunday, May 2,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indent="-457200" algn="just">
              <a:spcBef>
                <a:spcPts val="0"/>
              </a:spcBef>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Speak Truth Boldly</a:t>
            </a:r>
            <a:r>
              <a:rPr lang="en-US" sz="4000" b="1" dirty="0">
                <a:latin typeface="Times New Roman" panose="02020603050405020304" pitchFamily="18" charset="0"/>
                <a:cs typeface="Times New Roman" panose="02020603050405020304" pitchFamily="18" charset="0"/>
              </a:rPr>
              <a:t>” (Faith   	Pathway)</a:t>
            </a:r>
          </a:p>
          <a:p>
            <a:pPr indent="-457200" algn="just">
              <a:spcBef>
                <a:spcPts val="0"/>
              </a:spcBef>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Micaiah: Speaking Truth to 	Power </a:t>
            </a:r>
            <a:r>
              <a:rPr lang="en-US" sz="4000" b="1" dirty="0">
                <a:latin typeface="Times New Roman" panose="02020603050405020304" pitchFamily="18" charset="0"/>
                <a:cs typeface="Times New Roman" panose="02020603050405020304" pitchFamily="18" charset="0"/>
              </a:rPr>
              <a:t>” (Townsend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a:bodyPr>
          <a:lstStyle/>
          <a:p>
            <a:pPr marL="0" marR="0" algn="ctr">
              <a:spcBef>
                <a:spcPts val="0"/>
              </a:spcBef>
              <a:spcAft>
                <a:spcPts val="0"/>
              </a:spcAft>
            </a:pP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1 John 3:23–4:3a; Deuteronomy 18:19-22</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 1 Kings 22:1-40</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Print Passage: 1 Kings 22:15-23, 26-28</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latin typeface="Times New Roman" panose="02020603050405020304" pitchFamily="18" charset="0"/>
                <a:cs typeface="Times New Roman" panose="02020603050405020304" pitchFamily="18" charset="0"/>
              </a:rPr>
              <a:t>KEY VERSE:</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12922" y="1186774"/>
            <a:ext cx="10913582" cy="5306101"/>
          </a:xfrm>
        </p:spPr>
        <p:txBody>
          <a:bodyPr>
            <a:normAutofit lnSpcReduction="10000"/>
          </a:bodyPr>
          <a:lstStyle/>
          <a:p>
            <a:pPr marL="0" marR="0" indent="0" algn="just">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Micaiah said, As the L</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ORD</a:t>
            </a: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400" dirty="0" err="1">
                <a:effectLst/>
                <a:latin typeface="Times New Roman" panose="02020603050405020304" pitchFamily="18" charset="0"/>
                <a:ea typeface="Calibri" panose="020F0502020204030204" pitchFamily="34" charset="0"/>
                <a:cs typeface="Times New Roman" panose="02020603050405020304" pitchFamily="18" charset="0"/>
              </a:rPr>
              <a:t>liveth</a:t>
            </a: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what the L</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ORD</a:t>
            </a: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saith unto me, that I will speak. (1 Kings </a:t>
            </a:r>
            <a:r>
              <a:rPr lang="en-US" sz="4400" dirty="0">
                <a:latin typeface="Times New Roman" panose="02020603050405020304" pitchFamily="18" charset="0"/>
                <a:ea typeface="Calibri" panose="020F0502020204030204" pitchFamily="34" charset="0"/>
                <a:cs typeface="Times New Roman" panose="02020603050405020304" pitchFamily="18" charset="0"/>
              </a:rPr>
              <a:t>22:14</a:t>
            </a: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KJV)</a:t>
            </a:r>
          </a:p>
          <a:p>
            <a:pPr marL="0" marR="0" indent="0" algn="ctr">
              <a:lnSpc>
                <a:spcPct val="107000"/>
              </a:lnSpc>
              <a:spcBef>
                <a:spcPts val="0"/>
              </a:spcBef>
              <a:spcAft>
                <a:spcPts val="800"/>
              </a:spcAft>
              <a:buNone/>
            </a:pPr>
            <a:r>
              <a:rPr lang="en-US" sz="4400" b="1" dirty="0">
                <a:effectLst/>
                <a:latin typeface="Times New Roman" panose="02020603050405020304" pitchFamily="18" charset="0"/>
                <a:ea typeface="Calibri" panose="020F0502020204030204" pitchFamily="34" charset="0"/>
                <a:cs typeface="Times New Roman" panose="02020603050405020304" pitchFamily="18" charset="0"/>
              </a:rPr>
              <a:t>. . . . .</a:t>
            </a:r>
          </a:p>
          <a:p>
            <a:pPr marL="0" indent="0" algn="just">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Micaiah said, “As surely as the L</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ORD</a:t>
            </a: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lives, I can tell him only what the L</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ORD</a:t>
            </a: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tells me. (1 Kings </a:t>
            </a:r>
            <a:r>
              <a:rPr lang="en-US" sz="4400" dirty="0">
                <a:latin typeface="Times New Roman" panose="02020603050405020304" pitchFamily="18" charset="0"/>
                <a:ea typeface="Calibri" panose="020F0502020204030204" pitchFamily="34" charset="0"/>
                <a:cs typeface="Times New Roman" panose="02020603050405020304" pitchFamily="18" charset="0"/>
              </a:rPr>
              <a:t>22:14</a:t>
            </a: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KJV)</a:t>
            </a:r>
          </a:p>
          <a:p>
            <a:pPr marL="0" marR="0" indent="0">
              <a:lnSpc>
                <a:spcPct val="107000"/>
              </a:lnSpc>
              <a:spcBef>
                <a:spcPts val="0"/>
              </a:spcBef>
              <a:spcAft>
                <a:spcPts val="800"/>
              </a:spcAft>
              <a:buNone/>
            </a:pP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latin typeface="Times New Roman" panose="02020603050405020304" pitchFamily="18" charset="0"/>
                <a:cs typeface="Times New Roman" panose="02020603050405020304" pitchFamily="18" charset="0"/>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lnSpcReduction="10000"/>
          </a:bodyPr>
          <a:lstStyle/>
          <a:p>
            <a:pPr marL="0" indent="0">
              <a:buNone/>
            </a:pPr>
            <a:r>
              <a:rPr lang="en-US" sz="4300" dirty="0">
                <a:latin typeface="Times New Roman" panose="02020603050405020304" pitchFamily="18" charset="0"/>
                <a:cs typeface="Times New Roman" panose="02020603050405020304" pitchFamily="18" charset="0"/>
              </a:rPr>
              <a:t>As a result of experiencing this lesson, you should be able to do these things:</a:t>
            </a:r>
          </a:p>
          <a:p>
            <a:pPr indent="-457200" algn="just">
              <a:lnSpc>
                <a:spcPct val="107000"/>
              </a:lnSpc>
              <a:spcBef>
                <a:spcPts val="0"/>
              </a:spcBef>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Identify with Micaiah’s boldness in declaring</a:t>
            </a:r>
          </a:p>
          <a:p>
            <a:pPr marL="0" indent="0" algn="just">
              <a:lnSpc>
                <a:spcPct val="107000"/>
              </a:lnSpc>
              <a:spcBef>
                <a:spcPts val="0"/>
              </a:spcBef>
              <a:buNone/>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the word of the Lord. </a:t>
            </a:r>
          </a:p>
          <a:p>
            <a:pPr indent="-457200">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Aspire to be like Micaiah when speaking the 	word of the Lord. </a:t>
            </a:r>
          </a:p>
          <a:p>
            <a:pPr indent="-457200">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Commit to tell those in power what the Lord has 	said.</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838200" y="365126"/>
            <a:ext cx="10515600" cy="1094024"/>
          </a:xfrm>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4717814"/>
          </a:xfrm>
        </p:spPr>
        <p:txBody>
          <a:bodyPr>
            <a:normAutofit/>
          </a:bodyPr>
          <a:lstStyle/>
          <a:p>
            <a:pPr indent="-457200" algn="just">
              <a:tabLst>
                <a:tab pos="457200" algn="l"/>
              </a:tabLst>
            </a:pPr>
            <a:r>
              <a:rPr lang="en-US" sz="3500" b="1" dirty="0">
                <a:latin typeface="Times New Roman" panose="02020603050405020304" pitchFamily="18" charset="0"/>
                <a:cs typeface="Times New Roman" panose="02020603050405020304" pitchFamily="18" charset="0"/>
              </a:rPr>
              <a:t>Jehoshaphat (verse 18)—Hebrew:</a:t>
            </a:r>
            <a:r>
              <a:rPr lang="en-US" sz="3500" b="1" i="1" dirty="0">
                <a:latin typeface="Times New Roman" panose="02020603050405020304" pitchFamily="18" charset="0"/>
                <a:cs typeface="Times New Roman" panose="02020603050405020304" pitchFamily="18" charset="0"/>
              </a:rPr>
              <a:t> </a:t>
            </a:r>
            <a:r>
              <a:rPr lang="en-US" sz="3500" b="1" i="1" dirty="0" err="1">
                <a:latin typeface="Times New Roman" panose="02020603050405020304" pitchFamily="18" charset="0"/>
                <a:cs typeface="Times New Roman" panose="02020603050405020304" pitchFamily="18" charset="0"/>
              </a:rPr>
              <a:t>Yehoshaphat</a:t>
            </a:r>
            <a:r>
              <a:rPr lang="en-US" sz="3500" b="1" i="1" dirty="0">
                <a:latin typeface="Times New Roman" panose="02020603050405020304" pitchFamily="18" charset="0"/>
                <a:cs typeface="Times New Roman" panose="02020603050405020304" pitchFamily="18" charset="0"/>
              </a:rPr>
              <a:t> 	</a:t>
            </a:r>
            <a:r>
              <a:rPr lang="en-US" sz="3500" b="1" dirty="0">
                <a:latin typeface="Times New Roman" panose="02020603050405020304" pitchFamily="18" charset="0"/>
                <a:cs typeface="Times New Roman" panose="02020603050405020304" pitchFamily="18" charset="0"/>
              </a:rPr>
              <a:t>(yeh-ho-</a:t>
            </a:r>
            <a:r>
              <a:rPr lang="en-US" sz="3500" b="1" dirty="0" err="1">
                <a:latin typeface="Times New Roman" panose="02020603050405020304" pitchFamily="18" charset="0"/>
                <a:cs typeface="Times New Roman" panose="02020603050405020304" pitchFamily="18" charset="0"/>
              </a:rPr>
              <a:t>shaw</a:t>
            </a:r>
            <a:r>
              <a:rPr lang="en-US" sz="3500" b="1" dirty="0">
                <a:latin typeface="Times New Roman" panose="02020603050405020304" pitchFamily="18" charset="0"/>
                <a:cs typeface="Times New Roman" panose="02020603050405020304" pitchFamily="18" charset="0"/>
              </a:rPr>
              <a:t>-</a:t>
            </a:r>
            <a:r>
              <a:rPr lang="en-US" sz="3500" b="1" dirty="0" err="1">
                <a:latin typeface="Times New Roman" panose="02020603050405020304" pitchFamily="18" charset="0"/>
                <a:cs typeface="Times New Roman" panose="02020603050405020304" pitchFamily="18" charset="0"/>
              </a:rPr>
              <a:t>fawt</a:t>
            </a:r>
            <a:r>
              <a:rPr lang="en-US" sz="3500" b="1" dirty="0">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“The L</a:t>
            </a:r>
            <a:r>
              <a:rPr lang="en-US" dirty="0">
                <a:latin typeface="Times New Roman" panose="02020603050405020304" pitchFamily="18" charset="0"/>
                <a:cs typeface="Times New Roman" panose="02020603050405020304" pitchFamily="18" charset="0"/>
              </a:rPr>
              <a:t>ORD</a:t>
            </a:r>
            <a:r>
              <a:rPr lang="en-US" sz="3500" dirty="0">
                <a:latin typeface="Times New Roman" panose="02020603050405020304" pitchFamily="18" charset="0"/>
                <a:cs typeface="Times New Roman" panose="02020603050405020304" pitchFamily="18" charset="0"/>
              </a:rPr>
              <a:t> has judged”; king of 	Judah, son of Asa. </a:t>
            </a:r>
          </a:p>
          <a:p>
            <a:pPr indent="-457200" algn="just">
              <a:tabLst>
                <a:tab pos="457200" algn="l"/>
              </a:tabLst>
            </a:pPr>
            <a:r>
              <a:rPr lang="en-US" sz="3500" b="1" dirty="0">
                <a:latin typeface="Times New Roman" panose="02020603050405020304" pitchFamily="18" charset="0"/>
                <a:cs typeface="Times New Roman" panose="02020603050405020304" pitchFamily="18" charset="0"/>
              </a:rPr>
              <a:t>Micaiah (verse 15)—Hebrew: </a:t>
            </a:r>
            <a:r>
              <a:rPr lang="en-US" sz="3500" b="1" i="1" dirty="0" err="1">
                <a:latin typeface="Times New Roman" panose="02020603050405020304" pitchFamily="18" charset="0"/>
                <a:cs typeface="Times New Roman" panose="02020603050405020304" pitchFamily="18" charset="0"/>
              </a:rPr>
              <a:t>Mikayehu</a:t>
            </a:r>
            <a:r>
              <a:rPr lang="en-US" sz="3500" b="1" dirty="0">
                <a:latin typeface="Times New Roman" panose="02020603050405020304" pitchFamily="18" charset="0"/>
                <a:cs typeface="Times New Roman" panose="02020603050405020304" pitchFamily="18" charset="0"/>
              </a:rPr>
              <a:t> (me-</a:t>
            </a:r>
            <a:r>
              <a:rPr lang="en-US" sz="3500" b="1" dirty="0" err="1">
                <a:latin typeface="Times New Roman" panose="02020603050405020304" pitchFamily="18" charset="0"/>
                <a:cs typeface="Times New Roman" panose="02020603050405020304" pitchFamily="18" charset="0"/>
              </a:rPr>
              <a:t>kaw</a:t>
            </a:r>
            <a:r>
              <a:rPr lang="en-US" sz="3500" b="1" dirty="0">
                <a:latin typeface="Times New Roman" panose="02020603050405020304" pitchFamily="18" charset="0"/>
                <a:cs typeface="Times New Roman" panose="02020603050405020304" pitchFamily="18" charset="0"/>
              </a:rPr>
              <a:t>-	yeh-</a:t>
            </a:r>
            <a:r>
              <a:rPr lang="en-US" sz="3500" b="1" dirty="0" err="1">
                <a:latin typeface="Times New Roman" panose="02020603050405020304" pitchFamily="18" charset="0"/>
                <a:cs typeface="Times New Roman" panose="02020603050405020304" pitchFamily="18" charset="0"/>
              </a:rPr>
              <a:t>hoo</a:t>
            </a:r>
            <a:r>
              <a:rPr lang="en-US" sz="3500" b="1" dirty="0">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“Who is like Yah?”; son of </a:t>
            </a:r>
            <a:r>
              <a:rPr lang="en-US" sz="3500" dirty="0" err="1">
                <a:latin typeface="Times New Roman" panose="02020603050405020304" pitchFamily="18" charset="0"/>
                <a:cs typeface="Times New Roman" panose="02020603050405020304" pitchFamily="18" charset="0"/>
              </a:rPr>
              <a:t>Imlah</a:t>
            </a:r>
            <a:r>
              <a:rPr lang="en-US" sz="3500" dirty="0">
                <a:latin typeface="Times New Roman" panose="02020603050405020304" pitchFamily="18" charset="0"/>
                <a:cs typeface="Times New Roman" panose="02020603050405020304" pitchFamily="18" charset="0"/>
              </a:rPr>
              <a:t>. </a:t>
            </a:r>
          </a:p>
          <a:p>
            <a:pPr marL="0" indent="-457200" algn="just"/>
            <a:r>
              <a:rPr lang="en-US" sz="3500" b="1" dirty="0">
                <a:latin typeface="Times New Roman" panose="02020603050405020304" pitchFamily="18" charset="0"/>
                <a:cs typeface="Times New Roman" panose="02020603050405020304" pitchFamily="18" charset="0"/>
              </a:rPr>
              <a:t>Truth (verse 16)—Hebrew:</a:t>
            </a:r>
            <a:r>
              <a:rPr lang="en-US" sz="3500" b="1" i="1" dirty="0">
                <a:latin typeface="Times New Roman" panose="02020603050405020304" pitchFamily="18" charset="0"/>
                <a:cs typeface="Times New Roman" panose="02020603050405020304" pitchFamily="18" charset="0"/>
              </a:rPr>
              <a:t> </a:t>
            </a:r>
            <a:r>
              <a:rPr lang="en-US" sz="3500" b="1" i="1" dirty="0" err="1">
                <a:latin typeface="Times New Roman" panose="02020603050405020304" pitchFamily="18" charset="0"/>
                <a:cs typeface="Times New Roman" panose="02020603050405020304" pitchFamily="18" charset="0"/>
              </a:rPr>
              <a:t>emeth</a:t>
            </a:r>
            <a:r>
              <a:rPr lang="en-US" sz="3500" b="1" i="1" dirty="0">
                <a:latin typeface="Times New Roman" panose="02020603050405020304" pitchFamily="18" charset="0"/>
                <a:cs typeface="Times New Roman" panose="02020603050405020304" pitchFamily="18" charset="0"/>
              </a:rPr>
              <a:t> </a:t>
            </a:r>
            <a:r>
              <a:rPr lang="en-US" sz="3500" b="1" dirty="0">
                <a:latin typeface="Times New Roman" panose="02020603050405020304" pitchFamily="18" charset="0"/>
                <a:cs typeface="Times New Roman" panose="02020603050405020304" pitchFamily="18" charset="0"/>
              </a:rPr>
              <a:t>(eh’-meth</a:t>
            </a:r>
            <a:r>
              <a:rPr lang="en-US" sz="3500" dirty="0">
                <a:latin typeface="Times New Roman" panose="02020603050405020304" pitchFamily="18" charset="0"/>
                <a:cs typeface="Times New Roman" panose="02020603050405020304" pitchFamily="18" charset="0"/>
              </a:rPr>
              <a:t>): </a:t>
            </a:r>
          </a:p>
          <a:p>
            <a:pPr marL="0" indent="0" algn="just">
              <a:spcBef>
                <a:spcPts val="600"/>
              </a:spcBef>
              <a:buNone/>
              <a:tabLst>
                <a:tab pos="457200" algn="l"/>
              </a:tabLst>
            </a:pPr>
            <a:r>
              <a:rPr lang="en-US" sz="3500" dirty="0">
                <a:latin typeface="Times New Roman" panose="02020603050405020304" pitchFamily="18" charset="0"/>
                <a:cs typeface="Times New Roman" panose="02020603050405020304" pitchFamily="18" charset="0"/>
              </a:rPr>
              <a:t>  	firmness, faithfulness; right; “that which is true” 	(KJV).</a:t>
            </a: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indent="-457200" algn="just"/>
            <a:r>
              <a:rPr lang="en-US" sz="4000" dirty="0">
                <a:latin typeface="Times New Roman" panose="02020603050405020304" pitchFamily="18" charset="0"/>
                <a:cs typeface="Times New Roman" panose="02020603050405020304" pitchFamily="18" charset="0"/>
              </a:rPr>
              <a:t>“Thus Says the Lord”  (1 Kings 22:15-18) </a:t>
            </a:r>
          </a:p>
          <a:p>
            <a:pPr indent="-457200" algn="just"/>
            <a:r>
              <a:rPr lang="en-US" sz="4000" dirty="0">
                <a:latin typeface="Times New Roman" panose="02020603050405020304" pitchFamily="18" charset="0"/>
                <a:cs typeface="Times New Roman" panose="02020603050405020304" pitchFamily="18" charset="0"/>
              </a:rPr>
              <a:t>Ignoring the Truth (1 Kings 22:19-23) </a:t>
            </a:r>
          </a:p>
          <a:p>
            <a:pPr indent="-457200" algn="just"/>
            <a:r>
              <a:rPr lang="en-US" sz="4000" dirty="0">
                <a:latin typeface="Times New Roman" panose="02020603050405020304" pitchFamily="18" charset="0"/>
                <a:cs typeface="Times New Roman" panose="02020603050405020304" pitchFamily="18" charset="0"/>
              </a:rPr>
              <a:t>Truth Will Prevail  (1 Kings 22:26-28)</a:t>
            </a:r>
          </a:p>
          <a:p>
            <a:endParaRPr lang="en-US" sz="4000" dirty="0"/>
          </a:p>
          <a:p>
            <a:pPr marL="0" indent="0">
              <a:buNone/>
            </a:pP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Thus Says the Lord  (1 Kings 22:15-18)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828800"/>
            <a:ext cx="10515600" cy="4474723"/>
          </a:xfrm>
        </p:spPr>
        <p:txBody>
          <a:bodyPr>
            <a:normAutofit lnSpcReduction="10000"/>
          </a:bodyPr>
          <a:lstStyle/>
          <a:p>
            <a:pPr marL="0" indent="0" algn="just">
              <a:buNone/>
            </a:pPr>
            <a:r>
              <a:rPr lang="en-US" sz="4000" dirty="0">
                <a:latin typeface="Times New Roman" panose="02020603050405020304" pitchFamily="18" charset="0"/>
                <a:cs typeface="Times New Roman" panose="02020603050405020304" pitchFamily="18" charset="0"/>
              </a:rPr>
              <a:t>15 When he arrived, the king asked him, “</a:t>
            </a:r>
            <a:r>
              <a:rPr lang="en-US" sz="4000" i="1" dirty="0">
                <a:latin typeface="Times New Roman" panose="02020603050405020304" pitchFamily="18" charset="0"/>
                <a:cs typeface="Times New Roman" panose="02020603050405020304" pitchFamily="18" charset="0"/>
              </a:rPr>
              <a:t>Micaiah</a:t>
            </a:r>
            <a:r>
              <a:rPr lang="en-US" sz="4000" dirty="0">
                <a:latin typeface="Times New Roman" panose="02020603050405020304" pitchFamily="18" charset="0"/>
                <a:cs typeface="Times New Roman" panose="02020603050405020304" pitchFamily="18" charset="0"/>
              </a:rPr>
              <a:t>, shall we go to war against Ramoth Gilead, or not?” “Attack and be victorious,” he answered, “for the L</a:t>
            </a:r>
            <a:r>
              <a:rPr lang="en-US" sz="32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will give it into the king’s hand.” </a:t>
            </a:r>
          </a:p>
          <a:p>
            <a:pPr marL="0" indent="0" algn="just">
              <a:buNone/>
            </a:pPr>
            <a:r>
              <a:rPr lang="en-US" sz="4000" dirty="0">
                <a:latin typeface="Times New Roman" panose="02020603050405020304" pitchFamily="18" charset="0"/>
                <a:cs typeface="Times New Roman" panose="02020603050405020304" pitchFamily="18" charset="0"/>
              </a:rPr>
              <a:t>16 The king said to him, “How many times must I make you swear to tell me nothing but the </a:t>
            </a:r>
            <a:r>
              <a:rPr lang="en-US" sz="4000" i="1" dirty="0">
                <a:latin typeface="Times New Roman" panose="02020603050405020304" pitchFamily="18" charset="0"/>
                <a:cs typeface="Times New Roman" panose="02020603050405020304" pitchFamily="18" charset="0"/>
              </a:rPr>
              <a:t>truth</a:t>
            </a:r>
            <a:r>
              <a:rPr lang="en-US" sz="4000" dirty="0">
                <a:latin typeface="Times New Roman" panose="02020603050405020304" pitchFamily="18" charset="0"/>
                <a:cs typeface="Times New Roman" panose="02020603050405020304" pitchFamily="18" charset="0"/>
              </a:rPr>
              <a:t> in name of the L</a:t>
            </a:r>
            <a:r>
              <a:rPr lang="en-US" sz="32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a:t>
            </a:r>
          </a:p>
          <a:p>
            <a:pPr marL="0" indent="0">
              <a:buNone/>
            </a:pPr>
            <a:endParaRPr lang="en-US" sz="4000" dirty="0"/>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Thus Says the Lord  (1 Kings 22:15-18)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828800"/>
            <a:ext cx="10515600" cy="4474723"/>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17 Then Micaiah answered, “I saw all Israel scattered on the hills like sheep without a shepherd, and the L</a:t>
            </a:r>
            <a:r>
              <a:rPr lang="en-US" sz="32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said, ‘These people have no master. Let each one go home in peace.’”</a:t>
            </a:r>
          </a:p>
          <a:p>
            <a:pPr marL="0" indent="0" algn="just">
              <a:buNone/>
            </a:pPr>
            <a:r>
              <a:rPr lang="en-US" sz="4000" dirty="0">
                <a:latin typeface="Times New Roman" panose="02020603050405020304" pitchFamily="18" charset="0"/>
                <a:cs typeface="Times New Roman" panose="02020603050405020304" pitchFamily="18" charset="0"/>
              </a:rPr>
              <a:t>18 The king of Israel said to </a:t>
            </a:r>
            <a:r>
              <a:rPr lang="en-US" sz="4000" i="1" dirty="0">
                <a:latin typeface="Times New Roman" panose="02020603050405020304" pitchFamily="18" charset="0"/>
                <a:cs typeface="Times New Roman" panose="02020603050405020304" pitchFamily="18" charset="0"/>
              </a:rPr>
              <a:t>Jehoshaphat</a:t>
            </a:r>
            <a:r>
              <a:rPr lang="en-US" sz="4000" dirty="0">
                <a:latin typeface="Times New Roman" panose="02020603050405020304" pitchFamily="18" charset="0"/>
                <a:cs typeface="Times New Roman" panose="02020603050405020304" pitchFamily="18" charset="0"/>
              </a:rPr>
              <a:t>, “Didn’t I tell you that he never prophesies anything good about me, but only bad?” </a:t>
            </a:r>
          </a:p>
          <a:p>
            <a:pPr marL="0" indent="0">
              <a:buNone/>
            </a:pPr>
            <a:endParaRPr lang="en-US" sz="4000" dirty="0"/>
          </a:p>
        </p:txBody>
      </p:sp>
    </p:spTree>
    <p:extLst>
      <p:ext uri="{BB962C8B-B14F-4D97-AF65-F5344CB8AC3E}">
        <p14:creationId xmlns:p14="http://schemas.microsoft.com/office/powerpoint/2010/main" val="43292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What are the risks of seeking important advice from people who tell you only what you want to hear?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2734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Ignoring the Truth (1 Kings 22:19-23)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fontScale="92500" lnSpcReduction="10000"/>
          </a:bodyPr>
          <a:lstStyle/>
          <a:p>
            <a:pPr marL="0" indent="0" algn="just">
              <a:buNone/>
            </a:pPr>
            <a:r>
              <a:rPr lang="en-US" sz="4000" dirty="0">
                <a:latin typeface="Times New Roman" panose="02020603050405020304" pitchFamily="18" charset="0"/>
                <a:cs typeface="Times New Roman" panose="02020603050405020304" pitchFamily="18" charset="0"/>
              </a:rPr>
              <a:t>19 Micaiah continued, “Therefore hear the word of the L</a:t>
            </a:r>
            <a:r>
              <a:rPr lang="en-US" sz="30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I saw the L</a:t>
            </a:r>
            <a:r>
              <a:rPr lang="en-US" sz="30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sitting on his throne with all the multitudes of heaven standing around him on his right and on his left. </a:t>
            </a:r>
          </a:p>
          <a:p>
            <a:pPr marL="0" indent="0" algn="just">
              <a:buNone/>
            </a:pPr>
            <a:r>
              <a:rPr lang="en-US" sz="4000" dirty="0">
                <a:latin typeface="Times New Roman" panose="02020603050405020304" pitchFamily="18" charset="0"/>
                <a:cs typeface="Times New Roman" panose="02020603050405020304" pitchFamily="18" charset="0"/>
              </a:rPr>
              <a:t>20 “And the L</a:t>
            </a:r>
            <a:r>
              <a:rPr lang="en-US" sz="30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said, ‘Who will entice Ahab into attacking Ramoth Gilead and going to his death there?’ One suggested this, and another that. </a:t>
            </a:r>
          </a:p>
          <a:p>
            <a:pPr marL="0" indent="0" algn="just">
              <a:buNone/>
            </a:pPr>
            <a:r>
              <a:rPr lang="en-US" sz="4000" dirty="0">
                <a:latin typeface="Times New Roman" panose="02020603050405020304" pitchFamily="18" charset="0"/>
                <a:cs typeface="Times New Roman" panose="02020603050405020304" pitchFamily="18" charset="0"/>
              </a:rPr>
              <a:t>21 “Finally, a spirit came forward, stood before the L</a:t>
            </a:r>
            <a:r>
              <a:rPr lang="en-US" sz="30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and said, ‘I will entice him.’</a:t>
            </a:r>
          </a:p>
          <a:p>
            <a:pPr marL="0" indent="0">
              <a:buNone/>
            </a:pPr>
            <a:endParaRPr lang="en-US" sz="4000" dirty="0"/>
          </a:p>
        </p:txBody>
      </p:sp>
    </p:spTree>
    <p:extLst>
      <p:ext uri="{BB962C8B-B14F-4D97-AF65-F5344CB8AC3E}">
        <p14:creationId xmlns:p14="http://schemas.microsoft.com/office/powerpoint/2010/main" val="2552034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Ignoring the Truth (1 Kings 22:19-23)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844298"/>
            <a:ext cx="10515600" cy="4459225"/>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22 “‘By what means?’ the L</a:t>
            </a:r>
            <a:r>
              <a:rPr lang="en-US" sz="3200" dirty="0">
                <a:latin typeface="Times New Roman" panose="02020603050405020304" pitchFamily="18" charset="0"/>
                <a:cs typeface="Times New Roman" panose="02020603050405020304" pitchFamily="18" charset="0"/>
              </a:rPr>
              <a:t>ORD </a:t>
            </a:r>
            <a:r>
              <a:rPr lang="en-US" sz="4000" dirty="0">
                <a:latin typeface="Times New Roman" panose="02020603050405020304" pitchFamily="18" charset="0"/>
                <a:cs typeface="Times New Roman" panose="02020603050405020304" pitchFamily="18" charset="0"/>
              </a:rPr>
              <a:t>asked. ‘I will go out and be a deceiving spirit in the mouths of all his prophets,’ he said. ‘You will succeed in enticing him,’ said the L</a:t>
            </a:r>
            <a:r>
              <a:rPr lang="en-US" sz="32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‘Go and do it.’ </a:t>
            </a:r>
          </a:p>
          <a:p>
            <a:pPr marL="0" indent="0" algn="just">
              <a:buNone/>
            </a:pPr>
            <a:r>
              <a:rPr lang="en-US" sz="4000" dirty="0">
                <a:latin typeface="Times New Roman" panose="02020603050405020304" pitchFamily="18" charset="0"/>
                <a:cs typeface="Times New Roman" panose="02020603050405020304" pitchFamily="18" charset="0"/>
              </a:rPr>
              <a:t>23 “So now the L</a:t>
            </a:r>
            <a:r>
              <a:rPr lang="en-US" sz="32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has put a deceiving spirit in the mouths of all these prophets of yours. The L</a:t>
            </a:r>
            <a:r>
              <a:rPr lang="en-US" sz="32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has decreed disaster for you.”</a:t>
            </a:r>
          </a:p>
          <a:p>
            <a:pPr marL="0" indent="0">
              <a:buNone/>
            </a:pPr>
            <a:endParaRPr lang="en-US" sz="4000" dirty="0"/>
          </a:p>
        </p:txBody>
      </p:sp>
    </p:spTree>
    <p:extLst>
      <p:ext uri="{BB962C8B-B14F-4D97-AF65-F5344CB8AC3E}">
        <p14:creationId xmlns:p14="http://schemas.microsoft.com/office/powerpoint/2010/main" val="2231167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buNone/>
            </a:pPr>
            <a:r>
              <a:rPr lang="en-US" sz="4000" dirty="0">
                <a:latin typeface="Times New Roman" panose="02020603050405020304" pitchFamily="18" charset="0"/>
                <a:cs typeface="Times New Roman" panose="02020603050405020304" pitchFamily="18" charset="0"/>
              </a:rPr>
              <a:t>What can cause us to become “dull of hearing”?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7986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a:xfrm>
            <a:off x="838200" y="540180"/>
            <a:ext cx="10515600" cy="1325563"/>
          </a:xfrm>
        </p:spPr>
        <p:txBody>
          <a:bodyPr>
            <a:normAutofit fontScale="90000"/>
          </a:bodyPr>
          <a:lstStyle/>
          <a:p>
            <a:br>
              <a:rPr lang="en-US" dirty="0"/>
            </a:br>
            <a:br>
              <a:rPr lang="en-US" dirty="0"/>
            </a:br>
            <a:br>
              <a:rPr lang="en-US" dirty="0"/>
            </a:br>
            <a:r>
              <a:rPr lang="en-US" sz="4900" b="1" dirty="0">
                <a:latin typeface="Times New Roman" panose="02020603050405020304" pitchFamily="18" charset="0"/>
                <a:cs typeface="Times New Roman" panose="02020603050405020304" pitchFamily="18" charset="0"/>
              </a:rPr>
              <a:t>Truth Will Prevail (1 Kings 22:26-28)</a:t>
            </a:r>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br>
              <a:rPr lang="en-US" dirty="0"/>
            </a:br>
            <a:br>
              <a:rPr lang="en-US" dirty="0"/>
            </a:br>
            <a:endParaRPr lang="en-US" dirty="0"/>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0" y="1659691"/>
            <a:ext cx="10863020" cy="4658129"/>
          </a:xfrm>
        </p:spPr>
        <p:txBody>
          <a:bodyPr>
            <a:normAutofit fontScale="92500" lnSpcReduction="10000"/>
          </a:bodyPr>
          <a:lstStyle/>
          <a:p>
            <a:pPr marL="0" indent="0" algn="just">
              <a:buNone/>
            </a:pPr>
            <a:r>
              <a:rPr lang="en-US" sz="4000" dirty="0">
                <a:latin typeface="Times New Roman" panose="02020603050405020304" pitchFamily="18" charset="0"/>
                <a:cs typeface="Times New Roman" panose="02020603050405020304" pitchFamily="18" charset="0"/>
              </a:rPr>
              <a:t>26 The king of Israel then ordered, “Take Micaiah and send him back to Amon the ruler of the city and to </a:t>
            </a:r>
            <a:r>
              <a:rPr lang="en-US" sz="4000" dirty="0" err="1">
                <a:latin typeface="Times New Roman" panose="02020603050405020304" pitchFamily="18" charset="0"/>
                <a:cs typeface="Times New Roman" panose="02020603050405020304" pitchFamily="18" charset="0"/>
              </a:rPr>
              <a:t>Joash</a:t>
            </a:r>
            <a:r>
              <a:rPr lang="en-US" sz="4000" dirty="0">
                <a:latin typeface="Times New Roman" panose="02020603050405020304" pitchFamily="18" charset="0"/>
                <a:cs typeface="Times New Roman" panose="02020603050405020304" pitchFamily="18" charset="0"/>
              </a:rPr>
              <a:t> the king’s son </a:t>
            </a:r>
          </a:p>
          <a:p>
            <a:pPr marL="0" indent="0" algn="just">
              <a:buNone/>
            </a:pPr>
            <a:r>
              <a:rPr lang="en-US" sz="4000" dirty="0">
                <a:latin typeface="Times New Roman" panose="02020603050405020304" pitchFamily="18" charset="0"/>
                <a:cs typeface="Times New Roman" panose="02020603050405020304" pitchFamily="18" charset="0"/>
              </a:rPr>
              <a:t>27 “and say, ‘This is what the king says: Put this fellow in prison and give him nothing but bread and water until I return safely.’” </a:t>
            </a:r>
          </a:p>
          <a:p>
            <a:pPr marL="0" indent="0" algn="just">
              <a:buNone/>
            </a:pPr>
            <a:r>
              <a:rPr lang="en-US" sz="4000" dirty="0">
                <a:latin typeface="Times New Roman" panose="02020603050405020304" pitchFamily="18" charset="0"/>
                <a:cs typeface="Times New Roman" panose="02020603050405020304" pitchFamily="18" charset="0"/>
              </a:rPr>
              <a:t>28 Micaiah declared, “If you ever return safely, the L</a:t>
            </a:r>
            <a:r>
              <a:rPr lang="en-US" sz="30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has not spoken through me.” Then he added, “Mark my words, all you people!” </a:t>
            </a:r>
          </a:p>
        </p:txBody>
      </p:sp>
    </p:spTree>
    <p:extLst>
      <p:ext uri="{BB962C8B-B14F-4D97-AF65-F5344CB8AC3E}">
        <p14:creationId xmlns:p14="http://schemas.microsoft.com/office/powerpoint/2010/main" val="2475504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What are the possible consequences of telling an unpleasant truth to leaders who do not want to hear it?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9325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pPr indent="-457200"/>
            <a:r>
              <a:rPr lang="en-US" sz="4400" b="1" dirty="0">
                <a:latin typeface="Times New Roman" panose="02020603050405020304" pitchFamily="18" charset="0"/>
                <a:cs typeface="Times New Roman" panose="02020603050405020304" pitchFamily="18" charset="0"/>
              </a:rPr>
              <a:t>A Closing Thought</a:t>
            </a:r>
          </a:p>
          <a:p>
            <a:pPr indent="-457200"/>
            <a:r>
              <a:rPr lang="en-US" sz="4400" b="1" dirty="0">
                <a:latin typeface="Times New Roman" panose="02020603050405020304" pitchFamily="18" charset="0"/>
                <a:cs typeface="Times New Roman" panose="02020603050405020304" pitchFamily="18" charset="0"/>
              </a:rPr>
              <a:t>Your Life</a:t>
            </a:r>
            <a:endParaRPr lang="en-US" sz="4400" dirty="0">
              <a:latin typeface="Times New Roman" panose="02020603050405020304" pitchFamily="18" charset="0"/>
              <a:cs typeface="Times New Roman" panose="02020603050405020304" pitchFamily="18" charset="0"/>
            </a:endParaRPr>
          </a:p>
          <a:p>
            <a:pPr indent="-457200"/>
            <a:r>
              <a:rPr lang="en-US" sz="4400" b="1" dirty="0">
                <a:latin typeface="Times New Roman" panose="02020603050405020304" pitchFamily="18" charset="0"/>
                <a:cs typeface="Times New Roman" panose="02020603050405020304" pitchFamily="18" charset="0"/>
              </a:rPr>
              <a:t>Your World!</a:t>
            </a:r>
            <a:endParaRPr lang="en-US" sz="4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Closing Prayer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Dear Lord, we pray for boldness to stand for truth in every place that You send us. Help us to commit our hearts to doing Your will. In Jesus’ name we pray. Amen.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3201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20000"/>
          </a:bodyPr>
          <a:lstStyle/>
          <a:p>
            <a:pPr indent="-457200">
              <a:tabLst>
                <a:tab pos="457200" algn="l"/>
              </a:tabLst>
            </a:pPr>
            <a:r>
              <a:rPr lang="en-US" sz="4300" dirty="0">
                <a:latin typeface="Times New Roman" panose="02020603050405020304" pitchFamily="18" charset="0"/>
                <a:cs typeface="Times New Roman" panose="02020603050405020304" pitchFamily="18" charset="0"/>
              </a:rPr>
              <a:t>When is our worship totally unacceptable to 	God? Isaiah will answer this question for us 	next week. Prepare for this study by reading 	Isaiah 29.</a:t>
            </a:r>
          </a:p>
          <a:p>
            <a:pPr indent="-457200">
              <a:tabLst>
                <a:tab pos="457200" algn="l"/>
              </a:tabLst>
            </a:pPr>
            <a:r>
              <a:rPr lang="en-US" sz="4300" dirty="0">
                <a:latin typeface="Times New Roman" panose="02020603050405020304" pitchFamily="18" charset="0"/>
                <a:cs typeface="Times New Roman" panose="02020603050405020304" pitchFamily="18" charset="0"/>
              </a:rPr>
              <a:t>The lesson topic for Sunday, May 9, 2021, is 	“Empty Rituals Are Useless.” The Devotional 	Reading is Jeremiah 29:10-14, the Background 	Scripture is Isaiah 29, and the Printed Text is 	Isaiah 29:13-24.</a:t>
            </a: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1709</TotalTime>
  <Words>1004</Words>
  <Application>Microsoft Office PowerPoint</Application>
  <PresentationFormat>Widescreen</PresentationFormat>
  <Paragraphs>57</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Times New Roman</vt:lpstr>
      <vt:lpstr>Office Theme</vt:lpstr>
      <vt:lpstr>SPRING QUARTER THEME:  “Prophets Faithful to God’s Covenant”  Unit III: “Courageous Prophets of Change”  </vt:lpstr>
      <vt:lpstr>LESSON 9: Sunday, May 2, 2021</vt:lpstr>
      <vt:lpstr>Devotional Reading:  1 John 3:23–4:3a; Deuteronomy 18:19-22   Background Scripture: 1 Kings 22:1-40  Print Passage: 1 Kings 22:15-23, 26-28   </vt:lpstr>
      <vt:lpstr>KEY VERSE:</vt:lpstr>
      <vt:lpstr>     LESSON AIMS:   </vt:lpstr>
      <vt:lpstr>KEY TERMS:</vt:lpstr>
      <vt:lpstr>INTRODUCTION</vt:lpstr>
      <vt:lpstr>BIBLICAL CONTEXT</vt:lpstr>
      <vt:lpstr> ANALYSIS OF THE BIBLICAL TEXT (Lesson Outline) </vt:lpstr>
      <vt:lpstr>Thus Says the Lord  (1 Kings 22:15-18) </vt:lpstr>
      <vt:lpstr>Thus Says the Lord  (1 Kings 22:15-18) </vt:lpstr>
      <vt:lpstr>What Do You Think? </vt:lpstr>
      <vt:lpstr>Ignoring the Truth (1 Kings 22:19-23) </vt:lpstr>
      <vt:lpstr>Ignoring the Truth (1 Kings 22:19-23) </vt:lpstr>
      <vt:lpstr>What Do You Think? </vt:lpstr>
      <vt:lpstr>   Truth Will Prevail (1 Kings 22:26-28)    </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41</cp:revision>
  <dcterms:created xsi:type="dcterms:W3CDTF">2020-10-13T22:27:56Z</dcterms:created>
  <dcterms:modified xsi:type="dcterms:W3CDTF">2021-04-13T16:13:12Z</dcterms:modified>
</cp:coreProperties>
</file>