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66" r:id="rId11"/>
    <p:sldId id="290" r:id="rId12"/>
    <p:sldId id="275" r:id="rId13"/>
    <p:sldId id="289" r:id="rId14"/>
    <p:sldId id="282" r:id="rId15"/>
    <p:sldId id="276" r:id="rId16"/>
    <p:sldId id="287" r:id="rId17"/>
    <p:sldId id="288" r:id="rId18"/>
    <p:sldId id="286"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55" d="100"/>
          <a:sy n="55" d="100"/>
        </p:scale>
        <p:origin x="84" y="127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5/25/2021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 “Jesus Teaches about Faith”</a:t>
            </a:r>
            <a:br>
              <a:rPr lang="en" dirty="0">
                <a:latin typeface="Arial" panose="020B0604020202020204" pitchFamily="34" charset="0"/>
                <a:cs typeface="Arial" panose="020B0604020202020204" pitchFamily="34" charset="0"/>
              </a:rPr>
            </a:b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1- June 6,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No Worries</a:t>
            </a:r>
            <a:r>
              <a:rPr lang="en-US" sz="4000" b="1" dirty="0">
                <a:latin typeface="Times New Roman" panose="02020603050405020304" pitchFamily="18" charset="0"/>
                <a:cs typeface="Times New Roman" panose="02020603050405020304" pitchFamily="18" charset="0"/>
              </a:rPr>
              <a:t> </a:t>
            </a:r>
          </a:p>
          <a:p>
            <a:pPr marL="0" marR="0" indent="0">
              <a:spcBef>
                <a:spcPts val="0"/>
              </a:spcBef>
              <a:spcAft>
                <a:spcPts val="0"/>
              </a:spcAft>
              <a:buNone/>
              <a:tabLst>
                <a:tab pos="457200" algn="l"/>
              </a:tabLst>
            </a:pPr>
            <a:r>
              <a:rPr lang="en-US" sz="4000" b="1" dirty="0">
                <a:latin typeface="Times New Roman" panose="02020603050405020304" pitchFamily="18" charset="0"/>
                <a:cs typeface="Times New Roman" panose="02020603050405020304" pitchFamily="18" charset="0"/>
              </a:rPr>
              <a:t>   (</a:t>
            </a:r>
            <a:r>
              <a:rPr lang="en-US" sz="4000" b="1" i="1" dirty="0">
                <a:latin typeface="Times New Roman" panose="02020603050405020304" pitchFamily="18" charset="0"/>
                <a:cs typeface="Times New Roman" panose="02020603050405020304" pitchFamily="18" charset="0"/>
              </a:rPr>
              <a:t>Faith Pathway</a:t>
            </a:r>
            <a:r>
              <a:rPr lang="en-US" sz="4000" b="1" dirty="0">
                <a:latin typeface="Times New Roman" panose="02020603050405020304" pitchFamily="18" charset="0"/>
                <a:cs typeface="Times New Roman" panose="02020603050405020304" pitchFamily="18" charset="0"/>
              </a:rPr>
              <a:t>)</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Why Do You Worry?</a:t>
            </a:r>
            <a:r>
              <a:rPr lang="en-US" sz="4000" b="1" dirty="0">
                <a:latin typeface="Times New Roman" panose="02020603050405020304" pitchFamily="18" charset="0"/>
                <a:cs typeface="Times New Roman" panose="02020603050405020304" pitchFamily="18" charset="0"/>
              </a:rPr>
              <a:t>”   (</a:t>
            </a:r>
            <a:r>
              <a:rPr lang="en-US" sz="4000" b="1" i="1" dirty="0">
                <a:latin typeface="Times New Roman" panose="02020603050405020304" pitchFamily="18" charset="0"/>
                <a:cs typeface="Times New Roman" panose="02020603050405020304" pitchFamily="18" charset="0"/>
              </a:rPr>
              <a:t>Townsend Press Sunday School Commentary</a:t>
            </a:r>
            <a:r>
              <a:rPr lang="en-US" sz="4000" b="1" dirty="0">
                <a:latin typeface="Times New Roman" panose="02020603050405020304" pitchFamily="18" charset="0"/>
                <a:cs typeface="Times New Roman" panose="02020603050405020304" pitchFamily="18" charset="0"/>
              </a:rPr>
              <a:t>)</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spcBef>
                <a:spcPts val="0"/>
              </a:spcBef>
              <a:spcAft>
                <a:spcPts val="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Ezekiel 34:11-16</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 Matthew 6:19-34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 Matthew 6:25-34</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VERSES:</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fontScale="92500" lnSpcReduction="20000"/>
          </a:bodyPr>
          <a:lstStyle/>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Your heavenly Father </a:t>
            </a:r>
            <a:r>
              <a:rPr lang="en-US" sz="4400" dirty="0" err="1">
                <a:effectLst/>
                <a:latin typeface="Times New Roman" panose="02020603050405020304" pitchFamily="18" charset="0"/>
                <a:ea typeface="Calibri" panose="020F0502020204030204" pitchFamily="34" charset="0"/>
                <a:cs typeface="Times New Roman" panose="02020603050405020304" pitchFamily="18" charset="0"/>
              </a:rPr>
              <a:t>knoweth</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that ye have need of all these things. But seek ye first the kingdom of God, and his righteousness; and all these things shall be added unto you.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6:32b-33, KJV</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 . . . . . </a:t>
            </a:r>
          </a:p>
          <a:p>
            <a:pPr marL="0" marR="0" indent="0" algn="just">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“Your heavenly Father knows that you need them. But seek first his kingdom and his righteousness, and all these things will be given to you as well.”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(Matthew 6:32b-33, NIV) </a:t>
            </a:r>
            <a:endParaRPr lang="en-US" i="1" dirty="0"/>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Contrast Jesus’ teachings about worry with your own anxieties. </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Appreciate God’s care for everything in nature.</a:t>
            </a:r>
          </a:p>
          <a:p>
            <a:pPr>
              <a:lnSpc>
                <a:spcPct val="107000"/>
              </a:lnSpc>
              <a:spcBef>
                <a:spcPts val="0"/>
              </a:spcBef>
              <a:tabLst>
                <a:tab pos="457200" algn="l"/>
              </a:tabLst>
            </a:pP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Embrace the opportunity to trust God in everyday life.</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459149"/>
            <a:ext cx="10515600" cy="4717814"/>
          </a:xfrm>
        </p:spPr>
        <p:txBody>
          <a:bodyPr>
            <a:normAutofit fontScale="85000" lnSpcReduction="20000"/>
          </a:bodyPr>
          <a:lstStyle/>
          <a:p>
            <a:pPr indent="-457200">
              <a:tabLst>
                <a:tab pos="457200" algn="l"/>
              </a:tabLst>
            </a:pPr>
            <a:r>
              <a:rPr lang="en-US" sz="3500" b="1" dirty="0">
                <a:latin typeface="Times New Roman" panose="02020603050405020304" pitchFamily="18" charset="0"/>
                <a:cs typeface="Times New Roman" panose="02020603050405020304" pitchFamily="18" charset="0"/>
              </a:rPr>
              <a:t>Arrayed (verse 29)—Greek: </a:t>
            </a:r>
            <a:r>
              <a:rPr lang="en-US" sz="3500" b="1" i="1" dirty="0" err="1">
                <a:latin typeface="Times New Roman" panose="02020603050405020304" pitchFamily="18" charset="0"/>
                <a:cs typeface="Times New Roman" panose="02020603050405020304" pitchFamily="18" charset="0"/>
              </a:rPr>
              <a:t>enduo</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en</a:t>
            </a:r>
            <a:r>
              <a:rPr lang="en-US" sz="3500" b="1" dirty="0">
                <a:latin typeface="Times New Roman" panose="02020603050405020304" pitchFamily="18" charset="0"/>
                <a:cs typeface="Times New Roman" panose="02020603050405020304" pitchFamily="18" charset="0"/>
              </a:rPr>
              <a:t>-doo’-o): </a:t>
            </a:r>
            <a:r>
              <a:rPr lang="en-US" sz="3500" dirty="0">
                <a:latin typeface="Times New Roman" panose="02020603050405020304" pitchFamily="18" charset="0"/>
                <a:cs typeface="Times New Roman" panose="02020603050405020304" pitchFamily="18" charset="0"/>
              </a:rPr>
              <a:t>to have put on; clothed; decorated; “dressed” (NIV). </a:t>
            </a:r>
          </a:p>
          <a:p>
            <a:pPr indent="-457200">
              <a:tabLst>
                <a:tab pos="457200" algn="l"/>
              </a:tabLst>
            </a:pPr>
            <a:r>
              <a:rPr lang="en-US" sz="3500" b="1" dirty="0">
                <a:latin typeface="Times New Roman" panose="02020603050405020304" pitchFamily="18" charset="0"/>
                <a:cs typeface="Times New Roman" panose="02020603050405020304" pitchFamily="18" charset="0"/>
              </a:rPr>
              <a:t>Knows (verse 32)—Greek: </a:t>
            </a:r>
            <a:r>
              <a:rPr lang="en-US" sz="3500" b="1" i="1" dirty="0" err="1">
                <a:latin typeface="Times New Roman" panose="02020603050405020304" pitchFamily="18" charset="0"/>
                <a:cs typeface="Times New Roman" panose="02020603050405020304" pitchFamily="18" charset="0"/>
              </a:rPr>
              <a:t>eidó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i</a:t>
            </a:r>
            <a:r>
              <a:rPr lang="en-US" sz="3500" b="1" dirty="0">
                <a:latin typeface="Times New Roman" panose="02020603050405020304" pitchFamily="18" charset="0"/>
                <a:cs typeface="Times New Roman" panose="02020603050405020304" pitchFamily="18" charset="0"/>
              </a:rPr>
              <a:t>’-do):</a:t>
            </a:r>
            <a:r>
              <a:rPr lang="en-US" sz="3500" dirty="0">
                <a:latin typeface="Times New Roman" panose="02020603050405020304" pitchFamily="18" charset="0"/>
                <a:cs typeface="Times New Roman" panose="02020603050405020304" pitchFamily="18" charset="0"/>
              </a:rPr>
              <a:t> is aware; beholds; considers; perceives; “</a:t>
            </a:r>
            <a:r>
              <a:rPr lang="en-US" sz="3500" dirty="0" err="1">
                <a:latin typeface="Times New Roman" panose="02020603050405020304" pitchFamily="18" charset="0"/>
                <a:cs typeface="Times New Roman" panose="02020603050405020304" pitchFamily="18" charset="0"/>
              </a:rPr>
              <a:t>knoweth</a:t>
            </a:r>
            <a:r>
              <a:rPr lang="en-US" sz="3500" dirty="0">
                <a:latin typeface="Times New Roman" panose="02020603050405020304" pitchFamily="18" charset="0"/>
                <a:cs typeface="Times New Roman" panose="02020603050405020304" pitchFamily="18" charset="0"/>
              </a:rPr>
              <a:t>” (KJV).</a:t>
            </a:r>
          </a:p>
          <a:p>
            <a:pPr indent="-457200">
              <a:tabLst>
                <a:tab pos="457200" algn="l"/>
              </a:tabLst>
            </a:pPr>
            <a:r>
              <a:rPr lang="en-US" sz="3500" b="1" dirty="0">
                <a:latin typeface="Times New Roman" panose="02020603050405020304" pitchFamily="18" charset="0"/>
                <a:cs typeface="Times New Roman" panose="02020603050405020304" pitchFamily="18" charset="0"/>
              </a:rPr>
              <a:t> Life (verse 25)—Greek: </a:t>
            </a:r>
            <a:r>
              <a:rPr lang="en-US" sz="3500" b="1" i="1" dirty="0" err="1">
                <a:latin typeface="Times New Roman" panose="02020603050405020304" pitchFamily="18" charset="0"/>
                <a:cs typeface="Times New Roman" panose="02020603050405020304" pitchFamily="18" charset="0"/>
              </a:rPr>
              <a:t>psuché</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psoo-khay</a:t>
            </a:r>
            <a:r>
              <a:rPr lang="en-US" sz="3500" b="1" dirty="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the vital breath; breath of life; the human soul. </a:t>
            </a:r>
          </a:p>
          <a:p>
            <a:pPr indent="-457200">
              <a:tabLst>
                <a:tab pos="457200" algn="l"/>
              </a:tabLst>
            </a:pPr>
            <a:r>
              <a:rPr lang="en-US" sz="3500" b="1" dirty="0">
                <a:latin typeface="Times New Roman" panose="02020603050405020304" pitchFamily="18" charset="0"/>
                <a:cs typeface="Times New Roman" panose="02020603050405020304" pitchFamily="18" charset="0"/>
              </a:rPr>
              <a:t>Observe (verse 28, NASB)—Greek: </a:t>
            </a:r>
            <a:r>
              <a:rPr lang="en-US" sz="3500" b="1" i="1" dirty="0" err="1">
                <a:latin typeface="Times New Roman" panose="02020603050405020304" pitchFamily="18" charset="0"/>
                <a:cs typeface="Times New Roman" panose="02020603050405020304" pitchFamily="18" charset="0"/>
              </a:rPr>
              <a:t>katamanthanó</a:t>
            </a:r>
            <a:r>
              <a:rPr lang="en-US" sz="3500" b="1" dirty="0">
                <a:latin typeface="Times New Roman" panose="02020603050405020304" pitchFamily="18" charset="0"/>
                <a:cs typeface="Times New Roman" panose="02020603050405020304" pitchFamily="18" charset="0"/>
              </a:rPr>
              <a:t> (kat-am-an-than’-o): </a:t>
            </a:r>
            <a:r>
              <a:rPr lang="en-US" sz="3500" dirty="0">
                <a:latin typeface="Times New Roman" panose="02020603050405020304" pitchFamily="18" charset="0"/>
                <a:cs typeface="Times New Roman" panose="02020603050405020304" pitchFamily="18" charset="0"/>
              </a:rPr>
              <a:t>to learn thoroughly; examine carefully; “consider” (KJV); “see” (NIV). </a:t>
            </a:r>
          </a:p>
          <a:p>
            <a:pPr indent="-457200">
              <a:tabLst>
                <a:tab pos="457200" algn="l"/>
              </a:tabLst>
            </a:pPr>
            <a:r>
              <a:rPr lang="en-US" sz="3500" b="1" dirty="0">
                <a:latin typeface="Times New Roman" panose="02020603050405020304" pitchFamily="18" charset="0"/>
                <a:cs typeface="Times New Roman" panose="02020603050405020304" pitchFamily="18" charset="0"/>
              </a:rPr>
              <a:t>Sow (verse 26)—Greek: </a:t>
            </a:r>
            <a:r>
              <a:rPr lang="en-US" sz="3500" b="1" i="1" dirty="0" err="1">
                <a:latin typeface="Times New Roman" panose="02020603050405020304" pitchFamily="18" charset="0"/>
                <a:cs typeface="Times New Roman" panose="02020603050405020304" pitchFamily="18" charset="0"/>
              </a:rPr>
              <a:t>speiró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spi</a:t>
            </a:r>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ro</a:t>
            </a:r>
            <a:r>
              <a:rPr lang="en-US" sz="3500" b="1" dirty="0">
                <a:latin typeface="Times New Roman" panose="02020603050405020304" pitchFamily="18" charset="0"/>
                <a:cs typeface="Times New Roman" panose="02020603050405020304" pitchFamily="18" charset="0"/>
              </a:rPr>
              <a:t>):</a:t>
            </a:r>
            <a:r>
              <a:rPr lang="en-US" sz="3500" dirty="0">
                <a:latin typeface="Times New Roman" panose="02020603050405020304" pitchFamily="18" charset="0"/>
                <a:cs typeface="Times New Roman" panose="02020603050405020304" pitchFamily="18" charset="0"/>
              </a:rPr>
              <a:t> seed; spread; scatter. </a:t>
            </a:r>
          </a:p>
          <a:p>
            <a:pPr indent="-457200">
              <a:tabLst>
                <a:tab pos="457200" algn="l"/>
              </a:tabLst>
            </a:pPr>
            <a:r>
              <a:rPr lang="en-US" sz="3500" b="1" dirty="0">
                <a:latin typeface="Times New Roman" panose="02020603050405020304" pitchFamily="18" charset="0"/>
                <a:cs typeface="Times New Roman" panose="02020603050405020304" pitchFamily="18" charset="0"/>
              </a:rPr>
              <a:t>Worry (verse 25)—Greek: </a:t>
            </a:r>
            <a:r>
              <a:rPr lang="en-US" sz="3500" b="1" i="1" dirty="0" err="1">
                <a:latin typeface="Times New Roman" panose="02020603050405020304" pitchFamily="18" charset="0"/>
                <a:cs typeface="Times New Roman" panose="02020603050405020304" pitchFamily="18" charset="0"/>
              </a:rPr>
              <a:t>merimnaó</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mer</a:t>
            </a:r>
            <a:r>
              <a:rPr lang="en-US" sz="3500" b="1" dirty="0">
                <a:latin typeface="Times New Roman" panose="02020603050405020304" pitchFamily="18" charset="0"/>
                <a:cs typeface="Times New Roman" panose="02020603050405020304" pitchFamily="18" charset="0"/>
              </a:rPr>
              <a:t>-im-nah’-o):</a:t>
            </a:r>
            <a:r>
              <a:rPr lang="en-US" sz="3500" dirty="0">
                <a:latin typeface="Times New Roman" panose="02020603050405020304" pitchFamily="18" charset="0"/>
                <a:cs typeface="Times New Roman" panose="02020603050405020304" pitchFamily="18" charset="0"/>
              </a:rPr>
              <a:t> to be anxious; to care for; “take . . . thought” (KJV). </a:t>
            </a:r>
          </a:p>
          <a:p>
            <a:pPr marL="0" indent="0">
              <a:buNone/>
            </a:pPr>
            <a:endParaRPr lang="en-US" dirty="0"/>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Why Worry about Cares? Do Seek! </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Why Worry about Clothes? Be Satisfied! </a:t>
            </a:r>
          </a:p>
          <a:p>
            <a:pPr marL="628650" indent="-857250">
              <a:buFont typeface="+mj-lt"/>
              <a:buAutoNum type="romanUcPeriod"/>
              <a:tabLst>
                <a:tab pos="457200" algn="l"/>
              </a:tabLst>
            </a:pPr>
            <a:r>
              <a:rPr lang="en-US" sz="4400" dirty="0">
                <a:latin typeface="Times New Roman" panose="02020603050405020304" pitchFamily="18" charset="0"/>
                <a:cs typeface="Times New Roman" panose="02020603050405020304" pitchFamily="18" charset="0"/>
              </a:rPr>
              <a:t>Why Worry about Consumptions? Do  Submit!</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Why Worry about Cares? Do Seek! (Matthew 6:25-27,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fontScale="92500" lnSpcReduction="10000"/>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 “Therefore I tell you, do not worry about your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life</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what you will eat or drink; or about your body, what you will wear. Is not life more than food, and the body more than clothes?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26 “Look at the birds of the air; they do not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sow</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or reap or store away in barns, and yet your heavenly Father feeds them. Are you not much more valuable than they? </a:t>
            </a:r>
          </a:p>
        </p:txBody>
      </p:sp>
    </p:spTree>
    <p:extLst>
      <p:ext uri="{BB962C8B-B14F-4D97-AF65-F5344CB8AC3E}">
        <p14:creationId xmlns:p14="http://schemas.microsoft.com/office/powerpoint/2010/main" val="41983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Why Worry about Cares? Do Seek! (Matthew 6:25-27,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27 “Can any one of you by worrying add a single hour to your life?</a:t>
            </a:r>
          </a:p>
        </p:txBody>
      </p:sp>
    </p:spTree>
    <p:extLst>
      <p:ext uri="{BB962C8B-B14F-4D97-AF65-F5344CB8AC3E}">
        <p14:creationId xmlns:p14="http://schemas.microsoft.com/office/powerpoint/2010/main" val="2829565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What are the things that tend to distract us from seeking Christ and His kingdom?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73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Why Worry about Clothes? Be Satisfied! (Matthew 6:28-30,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 “And why do you worry about clothes?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See</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how the flowers of the field grow. They do not labor or spin.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29 “Yet I tell you that not even Solomon in all his splendor was </a:t>
            </a:r>
            <a:r>
              <a:rPr lang="en-US" sz="4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dressed</a:t>
            </a: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like one of these.</a:t>
            </a:r>
          </a:p>
        </p:txBody>
      </p:sp>
    </p:spTree>
    <p:extLst>
      <p:ext uri="{BB962C8B-B14F-4D97-AF65-F5344CB8AC3E}">
        <p14:creationId xmlns:p14="http://schemas.microsoft.com/office/powerpoint/2010/main" val="3246716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Why Worry about Clothes? Be Satisfied! (Matthew 6:28-30, NIV)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690688"/>
            <a:ext cx="10515600" cy="4612835"/>
          </a:xfrm>
        </p:spPr>
        <p:txBody>
          <a:bodyPr>
            <a:no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30 “If that is how God clothes the grass of the field, which is here today and tomorrow is thrown into the fire, will he not much more clothe you—you of little faith?” </a:t>
            </a:r>
          </a:p>
        </p:txBody>
      </p:sp>
    </p:spTree>
    <p:extLst>
      <p:ext uri="{BB962C8B-B14F-4D97-AF65-F5344CB8AC3E}">
        <p14:creationId xmlns:p14="http://schemas.microsoft.com/office/powerpoint/2010/main" val="2552034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How can we shift our worry to worship?</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98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 Why Worry about Consumptions? Do Submit! (Matthew 6:31-34)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31 “So do not worry, saying, ‘What shall we eat?’ or ‘What shall we drink?’ or ‘What shall we wear?’</a:t>
            </a:r>
          </a:p>
          <a:p>
            <a:pPr marL="0" indent="0" algn="just">
              <a:buNone/>
            </a:pPr>
            <a:r>
              <a:rPr lang="en-US" sz="4000" dirty="0">
                <a:latin typeface="Times New Roman" panose="02020603050405020304" pitchFamily="18" charset="0"/>
                <a:cs typeface="Times New Roman" panose="02020603050405020304" pitchFamily="18" charset="0"/>
              </a:rPr>
              <a:t> 32 “For the pagans run after all these things, and your heavenly Father </a:t>
            </a:r>
            <a:r>
              <a:rPr lang="en-US" sz="4000" i="1" dirty="0">
                <a:latin typeface="Times New Roman" panose="02020603050405020304" pitchFamily="18" charset="0"/>
                <a:cs typeface="Times New Roman" panose="02020603050405020304" pitchFamily="18" charset="0"/>
              </a:rPr>
              <a:t>knows</a:t>
            </a:r>
            <a:r>
              <a:rPr lang="en-US" sz="4000" dirty="0">
                <a:latin typeface="Times New Roman" panose="02020603050405020304" pitchFamily="18" charset="0"/>
                <a:cs typeface="Times New Roman" panose="02020603050405020304" pitchFamily="18" charset="0"/>
              </a:rPr>
              <a:t> that you need them.</a:t>
            </a:r>
          </a:p>
          <a:p>
            <a:pPr marL="0" indent="0">
              <a:buNone/>
            </a:pPr>
            <a:endParaRPr lang="en-US" sz="4000" dirty="0"/>
          </a:p>
        </p:txBody>
      </p:sp>
    </p:spTree>
    <p:extLst>
      <p:ext uri="{BB962C8B-B14F-4D97-AF65-F5344CB8AC3E}">
        <p14:creationId xmlns:p14="http://schemas.microsoft.com/office/powerpoint/2010/main" val="640657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lstStyle/>
          <a:p>
            <a:r>
              <a:rPr lang="en-US" sz="4400" b="1" dirty="0">
                <a:latin typeface="Times New Roman" panose="02020603050405020304" pitchFamily="18" charset="0"/>
                <a:cs typeface="Times New Roman" panose="02020603050405020304" pitchFamily="18" charset="0"/>
              </a:rPr>
              <a:t>Why Worry about Consumptions? Do Submit! (Matthew 6:31-34)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 33 “But seek first his kingdom and his righteousness, and all these things will be given to you as well. </a:t>
            </a:r>
          </a:p>
          <a:p>
            <a:pPr marL="0" indent="0">
              <a:buNone/>
            </a:pPr>
            <a:r>
              <a:rPr lang="en-US" sz="4000" dirty="0">
                <a:latin typeface="Times New Roman" panose="02020603050405020304" pitchFamily="18" charset="0"/>
                <a:cs typeface="Times New Roman" panose="02020603050405020304" pitchFamily="18" charset="0"/>
              </a:rPr>
              <a:t>34 “Therefore do not worry about tomorrow, for tomorrow will worry about itself. Each day has enough trouble of its own.”</a:t>
            </a:r>
          </a:p>
        </p:txBody>
      </p:sp>
    </p:spTree>
    <p:extLst>
      <p:ext uri="{BB962C8B-B14F-4D97-AF65-F5344CB8AC3E}">
        <p14:creationId xmlns:p14="http://schemas.microsoft.com/office/powerpoint/2010/main" val="193896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With all the pressures of the world, how can we submit to God to fulfill our purpose in God?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Lord, help us to set aside our worry and exchange it for worship. Guide us by Your Spirit every step of our journey and every moment of our day. Teach us to trust You always in all things. In Jesus’ name we pray. Amen.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320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“Do you believe that God can calm your storm?”</a:t>
            </a:r>
          </a:p>
          <a:p>
            <a:pPr algn="just"/>
            <a:r>
              <a:rPr lang="en-US" sz="4300" dirty="0">
                <a:latin typeface="Times New Roman" panose="02020603050405020304" pitchFamily="18" charset="0"/>
                <a:cs typeface="Times New Roman" panose="02020603050405020304" pitchFamily="18" charset="0"/>
              </a:rPr>
              <a:t>The lesson topic for Sunday, June 13, 2021, is “Calming the Storm.” The Devotional Reading is Psalm 107:23-32, the Background Scriptures are Matthew 8:23-27; Mark 4:35-41; Luke 8:22-25, and the Printed Text is Matthew 8:23-27.</a:t>
            </a:r>
            <a:endParaRPr lang="en-US" dirty="0"/>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2662</TotalTime>
  <Words>998</Words>
  <Application>Microsoft Office PowerPoint</Application>
  <PresentationFormat>Widescreen</PresentationFormat>
  <Paragraphs>58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SUMMER QUARTER THEME:  “Confident Hope”  Unit I: “Jesus Teaches about Faith”  </vt:lpstr>
      <vt:lpstr>LESSON 1- June 6, 2021 </vt:lpstr>
      <vt:lpstr>    DEVOTIONAL READING: Ezekiel 34:11-16  BACKGROUND SCRIPTURE: Matthew 6:19-34   PRINT PASSAGE: Matthew 6:25-34       </vt:lpstr>
      <vt:lpstr>KEY VERSES:</vt:lpstr>
      <vt:lpstr>     LESSON AIMS:   </vt:lpstr>
      <vt:lpstr>KEY TERMS:</vt:lpstr>
      <vt:lpstr>INTRODUCTION</vt:lpstr>
      <vt:lpstr>BIBLICAL CONTEXT</vt:lpstr>
      <vt:lpstr> ANALYSIS OF THE BIBLICAL TEXT (Lesson Outline) </vt:lpstr>
      <vt:lpstr>Why Worry about Cares? Do Seek! (Matthew 6:25-27, NIV)  </vt:lpstr>
      <vt:lpstr>Why Worry about Cares? Do Seek! (Matthew 6:25-27, NIV) </vt:lpstr>
      <vt:lpstr>What Do You Think? </vt:lpstr>
      <vt:lpstr>Why Worry about Clothes? Be Satisfied! (Matthew 6:28-30, NIV) </vt:lpstr>
      <vt:lpstr>Why Worry about Clothes? Be Satisfied! (Matthew 6:28-30, NIV) </vt:lpstr>
      <vt:lpstr>What Do You Think? </vt:lpstr>
      <vt:lpstr> Why Worry about Consumptions? Do Submit! (Matthew 6:31-34) </vt:lpstr>
      <vt:lpstr>Why Worry about Consumptions? Do Submit! (Matthew 6:31-34)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Ingrid Atwater</cp:lastModifiedBy>
  <cp:revision>50</cp:revision>
  <dcterms:created xsi:type="dcterms:W3CDTF">2020-10-13T22:27:56Z</dcterms:created>
  <dcterms:modified xsi:type="dcterms:W3CDTF">2021-05-26T13:48:14Z</dcterms:modified>
</cp:coreProperties>
</file>