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9" r:id="rId3"/>
    <p:sldId id="260" r:id="rId4"/>
    <p:sldId id="261" r:id="rId5"/>
    <p:sldId id="264" r:id="rId6"/>
    <p:sldId id="267" r:id="rId7"/>
    <p:sldId id="269" r:id="rId8"/>
    <p:sldId id="270" r:id="rId9"/>
    <p:sldId id="281" r:id="rId10"/>
    <p:sldId id="266" r:id="rId11"/>
    <p:sldId id="275" r:id="rId12"/>
    <p:sldId id="290" r:id="rId13"/>
    <p:sldId id="276" r:id="rId14"/>
    <p:sldId id="278" r:id="rId15"/>
    <p:sldId id="279" r:id="rId16"/>
    <p:sldId id="28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691"/>
    <p:restoredTop sz="95385"/>
  </p:normalViewPr>
  <p:slideViewPr>
    <p:cSldViewPr snapToGrid="0" snapToObjects="1">
      <p:cViewPr varScale="1">
        <p:scale>
          <a:sx n="55" d="100"/>
          <a:sy n="55" d="100"/>
        </p:scale>
        <p:origin x="84" y="1272"/>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5BE91C-893A-BB4D-9C26-15F096172E2B}"/>
              </a:ext>
            </a:extLst>
          </p:cNvPr>
          <p:cNvSpPr>
            <a:spLocks noGrp="1"/>
          </p:cNvSpPr>
          <p:nvPr>
            <p:ph type="dt" sz="half" idx="10"/>
          </p:nvPr>
        </p:nvSpPr>
        <p:spPr/>
        <p:txBody>
          <a:bodyPr/>
          <a:lstStyle/>
          <a:p>
            <a:fld id="{B89EA804-A15E-7640-8EE7-61DCA8732612}" type="datetimeFigureOut">
              <a:rPr lang="en-US" smtClean="0"/>
              <a:t>5/26/2021</a:t>
            </a:fld>
            <a:endParaRPr lang="en-US"/>
          </a:p>
        </p:txBody>
      </p:sp>
      <p:sp>
        <p:nvSpPr>
          <p:cNvPr id="5" name="Footer Placeholder 4">
            <a:extLst>
              <a:ext uri="{FF2B5EF4-FFF2-40B4-BE49-F238E27FC236}">
                <a16:creationId xmlns:a16="http://schemas.microsoft.com/office/drawing/2014/main"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B23DD-44DA-6B47-828B-C4B2D4ED3AC1}"/>
              </a:ext>
            </a:extLst>
          </p:cNvPr>
          <p:cNvSpPr>
            <a:spLocks noGrp="1"/>
          </p:cNvSpPr>
          <p:nvPr>
            <p:ph type="dt" sz="half" idx="10"/>
          </p:nvPr>
        </p:nvSpPr>
        <p:spPr/>
        <p:txBody>
          <a:bodyPr/>
          <a:lstStyle/>
          <a:p>
            <a:fld id="{B89EA804-A15E-7640-8EE7-61DCA8732612}" type="datetimeFigureOut">
              <a:rPr lang="en-US" smtClean="0"/>
              <a:t>5/26/2021</a:t>
            </a:fld>
            <a:endParaRPr lang="en-US"/>
          </a:p>
        </p:txBody>
      </p:sp>
      <p:sp>
        <p:nvSpPr>
          <p:cNvPr id="5" name="Footer Placeholder 4">
            <a:extLst>
              <a:ext uri="{FF2B5EF4-FFF2-40B4-BE49-F238E27FC236}">
                <a16:creationId xmlns:a16="http://schemas.microsoft.com/office/drawing/2014/main"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2A4627-2E7E-DC44-8EA0-CCAB84C3D1C7}"/>
              </a:ext>
            </a:extLst>
          </p:cNvPr>
          <p:cNvSpPr>
            <a:spLocks noGrp="1"/>
          </p:cNvSpPr>
          <p:nvPr>
            <p:ph type="dt" sz="half" idx="10"/>
          </p:nvPr>
        </p:nvSpPr>
        <p:spPr/>
        <p:txBody>
          <a:bodyPr/>
          <a:lstStyle/>
          <a:p>
            <a:fld id="{B89EA804-A15E-7640-8EE7-61DCA8732612}" type="datetimeFigureOut">
              <a:rPr lang="en-US" smtClean="0"/>
              <a:t>5/26/2021</a:t>
            </a:fld>
            <a:endParaRPr lang="en-US"/>
          </a:p>
        </p:txBody>
      </p:sp>
      <p:sp>
        <p:nvSpPr>
          <p:cNvPr id="5" name="Footer Placeholder 4">
            <a:extLst>
              <a:ext uri="{FF2B5EF4-FFF2-40B4-BE49-F238E27FC236}">
                <a16:creationId xmlns:a16="http://schemas.microsoft.com/office/drawing/2014/main"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C84559-FB6C-9446-B9C0-BF678979A8BE}"/>
              </a:ext>
            </a:extLst>
          </p:cNvPr>
          <p:cNvSpPr>
            <a:spLocks noGrp="1"/>
          </p:cNvSpPr>
          <p:nvPr>
            <p:ph type="dt" sz="half" idx="10"/>
          </p:nvPr>
        </p:nvSpPr>
        <p:spPr/>
        <p:txBody>
          <a:bodyPr/>
          <a:lstStyle/>
          <a:p>
            <a:fld id="{B89EA804-A15E-7640-8EE7-61DCA8732612}" type="datetimeFigureOut">
              <a:rPr lang="en-US" smtClean="0"/>
              <a:t>5/26/2021</a:t>
            </a:fld>
            <a:endParaRPr lang="en-US"/>
          </a:p>
        </p:txBody>
      </p:sp>
      <p:sp>
        <p:nvSpPr>
          <p:cNvPr id="6" name="Footer Placeholder 5">
            <a:extLst>
              <a:ext uri="{FF2B5EF4-FFF2-40B4-BE49-F238E27FC236}">
                <a16:creationId xmlns:a16="http://schemas.microsoft.com/office/drawing/2014/main"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E017D9-D9F0-C34D-9A39-7A83AFCAA1C6}"/>
              </a:ext>
            </a:extLst>
          </p:cNvPr>
          <p:cNvSpPr>
            <a:spLocks noGrp="1"/>
          </p:cNvSpPr>
          <p:nvPr>
            <p:ph type="dt" sz="half" idx="10"/>
          </p:nvPr>
        </p:nvSpPr>
        <p:spPr/>
        <p:txBody>
          <a:bodyPr/>
          <a:lstStyle/>
          <a:p>
            <a:fld id="{B89EA804-A15E-7640-8EE7-61DCA8732612}" type="datetimeFigureOut">
              <a:rPr lang="en-US" smtClean="0"/>
              <a:t>5/26/2021</a:t>
            </a:fld>
            <a:endParaRPr lang="en-US"/>
          </a:p>
        </p:txBody>
      </p:sp>
      <p:sp>
        <p:nvSpPr>
          <p:cNvPr id="8" name="Footer Placeholder 7">
            <a:extLst>
              <a:ext uri="{FF2B5EF4-FFF2-40B4-BE49-F238E27FC236}">
                <a16:creationId xmlns:a16="http://schemas.microsoft.com/office/drawing/2014/main"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72DA23-E393-ED4A-92E9-6E2E314A0CE7}"/>
              </a:ext>
            </a:extLst>
          </p:cNvPr>
          <p:cNvSpPr>
            <a:spLocks noGrp="1"/>
          </p:cNvSpPr>
          <p:nvPr>
            <p:ph type="dt" sz="half" idx="10"/>
          </p:nvPr>
        </p:nvSpPr>
        <p:spPr/>
        <p:txBody>
          <a:bodyPr/>
          <a:lstStyle/>
          <a:p>
            <a:fld id="{B89EA804-A15E-7640-8EE7-61DCA8732612}" type="datetimeFigureOut">
              <a:rPr lang="en-US" smtClean="0"/>
              <a:t>5/26/2021</a:t>
            </a:fld>
            <a:endParaRPr lang="en-US"/>
          </a:p>
        </p:txBody>
      </p:sp>
      <p:sp>
        <p:nvSpPr>
          <p:cNvPr id="4" name="Footer Placeholder 3">
            <a:extLst>
              <a:ext uri="{FF2B5EF4-FFF2-40B4-BE49-F238E27FC236}">
                <a16:creationId xmlns:a16="http://schemas.microsoft.com/office/drawing/2014/main"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343B0-1FC7-EF45-B610-B1CF0D451C85}"/>
              </a:ext>
            </a:extLst>
          </p:cNvPr>
          <p:cNvSpPr>
            <a:spLocks noGrp="1"/>
          </p:cNvSpPr>
          <p:nvPr>
            <p:ph type="dt" sz="half" idx="10"/>
          </p:nvPr>
        </p:nvSpPr>
        <p:spPr/>
        <p:txBody>
          <a:bodyPr/>
          <a:lstStyle/>
          <a:p>
            <a:fld id="{B89EA804-A15E-7640-8EE7-61DCA8732612}" type="datetimeFigureOut">
              <a:rPr lang="en-US" smtClean="0"/>
              <a:t>5/26/2021</a:t>
            </a:fld>
            <a:endParaRPr lang="en-US"/>
          </a:p>
        </p:txBody>
      </p:sp>
      <p:sp>
        <p:nvSpPr>
          <p:cNvPr id="3" name="Footer Placeholder 2">
            <a:extLst>
              <a:ext uri="{FF2B5EF4-FFF2-40B4-BE49-F238E27FC236}">
                <a16:creationId xmlns:a16="http://schemas.microsoft.com/office/drawing/2014/main"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948A84-1DE2-EE40-A948-6186B020A0E9}"/>
              </a:ext>
            </a:extLst>
          </p:cNvPr>
          <p:cNvSpPr>
            <a:spLocks noGrp="1"/>
          </p:cNvSpPr>
          <p:nvPr>
            <p:ph type="dt" sz="half" idx="10"/>
          </p:nvPr>
        </p:nvSpPr>
        <p:spPr/>
        <p:txBody>
          <a:bodyPr/>
          <a:lstStyle/>
          <a:p>
            <a:fld id="{B89EA804-A15E-7640-8EE7-61DCA8732612}" type="datetimeFigureOut">
              <a:rPr lang="en-US" smtClean="0"/>
              <a:t>5/26/2021</a:t>
            </a:fld>
            <a:endParaRPr lang="en-US"/>
          </a:p>
        </p:txBody>
      </p:sp>
      <p:sp>
        <p:nvSpPr>
          <p:cNvPr id="6" name="Footer Placeholder 5">
            <a:extLst>
              <a:ext uri="{FF2B5EF4-FFF2-40B4-BE49-F238E27FC236}">
                <a16:creationId xmlns:a16="http://schemas.microsoft.com/office/drawing/2014/main"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90EA1D-A4EC-0044-996B-9ED1B65399BC}"/>
              </a:ext>
            </a:extLst>
          </p:cNvPr>
          <p:cNvSpPr>
            <a:spLocks noGrp="1"/>
          </p:cNvSpPr>
          <p:nvPr>
            <p:ph type="dt" sz="half" idx="10"/>
          </p:nvPr>
        </p:nvSpPr>
        <p:spPr/>
        <p:txBody>
          <a:bodyPr/>
          <a:lstStyle/>
          <a:p>
            <a:fld id="{B89EA804-A15E-7640-8EE7-61DCA8732612}" type="datetimeFigureOut">
              <a:rPr lang="en-US" smtClean="0"/>
              <a:t>5/26/2021</a:t>
            </a:fld>
            <a:endParaRPr lang="en-US"/>
          </a:p>
        </p:txBody>
      </p:sp>
      <p:sp>
        <p:nvSpPr>
          <p:cNvPr id="6" name="Footer Placeholder 5">
            <a:extLst>
              <a:ext uri="{FF2B5EF4-FFF2-40B4-BE49-F238E27FC236}">
                <a16:creationId xmlns:a16="http://schemas.microsoft.com/office/drawing/2014/main"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BF911-1000-0D4C-8CB1-1C99BE71E69E}"/>
              </a:ext>
            </a:extLst>
          </p:cNvPr>
          <p:cNvSpPr>
            <a:spLocks noGrp="1"/>
          </p:cNvSpPr>
          <p:nvPr>
            <p:ph type="dt" sz="half" idx="10"/>
          </p:nvPr>
        </p:nvSpPr>
        <p:spPr/>
        <p:txBody>
          <a:bodyPr/>
          <a:lstStyle/>
          <a:p>
            <a:fld id="{B89EA804-A15E-7640-8EE7-61DCA8732612}" type="datetimeFigureOut">
              <a:rPr lang="en-US" smtClean="0"/>
              <a:t>5/26/2021</a:t>
            </a:fld>
            <a:endParaRPr lang="en-US"/>
          </a:p>
        </p:txBody>
      </p:sp>
      <p:sp>
        <p:nvSpPr>
          <p:cNvPr id="5" name="Footer Placeholder 4">
            <a:extLst>
              <a:ext uri="{FF2B5EF4-FFF2-40B4-BE49-F238E27FC236}">
                <a16:creationId xmlns:a16="http://schemas.microsoft.com/office/drawing/2014/main"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526D3-5716-8B4C-B50E-806EBFC7FBAD}"/>
              </a:ext>
            </a:extLst>
          </p:cNvPr>
          <p:cNvSpPr>
            <a:spLocks noGrp="1"/>
          </p:cNvSpPr>
          <p:nvPr>
            <p:ph type="dt" sz="half" idx="10"/>
          </p:nvPr>
        </p:nvSpPr>
        <p:spPr/>
        <p:txBody>
          <a:bodyPr/>
          <a:lstStyle/>
          <a:p>
            <a:fld id="{B89EA804-A15E-7640-8EE7-61DCA8732612}" type="datetimeFigureOut">
              <a:rPr lang="en-US" smtClean="0"/>
              <a:t>5/26/2021</a:t>
            </a:fld>
            <a:endParaRPr lang="en-US"/>
          </a:p>
        </p:txBody>
      </p:sp>
      <p:sp>
        <p:nvSpPr>
          <p:cNvPr id="5" name="Footer Placeholder 4">
            <a:extLst>
              <a:ext uri="{FF2B5EF4-FFF2-40B4-BE49-F238E27FC236}">
                <a16:creationId xmlns:a16="http://schemas.microsoft.com/office/drawing/2014/main"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5/26/2021</a:t>
            </a:fld>
            <a:endParaRPr lang="en-US"/>
          </a:p>
        </p:txBody>
      </p:sp>
      <p:sp>
        <p:nvSpPr>
          <p:cNvPr id="5" name="Footer Placeholder 4">
            <a:extLst>
              <a:ext uri="{FF2B5EF4-FFF2-40B4-BE49-F238E27FC236}">
                <a16:creationId xmlns:a16="http://schemas.microsoft.com/office/drawing/2014/main"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D58C2-DAC6-AE4B-ADD7-060CE97C39BB}"/>
              </a:ext>
            </a:extLst>
          </p:cNvPr>
          <p:cNvSpPr>
            <a:spLocks noGrp="1"/>
          </p:cNvSpPr>
          <p:nvPr>
            <p:ph type="title"/>
          </p:nvPr>
        </p:nvSpPr>
        <p:spPr>
          <a:xfrm>
            <a:off x="551329" y="726141"/>
            <a:ext cx="11255189" cy="5486400"/>
          </a:xfrm>
        </p:spPr>
        <p:txBody>
          <a:bodyPr>
            <a:normAutofit/>
          </a:bodyPr>
          <a:lstStyle/>
          <a:p>
            <a:pPr algn="ctr"/>
            <a:r>
              <a:rPr lang="en" b="1" dirty="0">
                <a:latin typeface="Times New Roman" panose="02020603050405020304" pitchFamily="18" charset="0"/>
                <a:cs typeface="Times New Roman" panose="02020603050405020304" pitchFamily="18" charset="0"/>
              </a:rPr>
              <a:t>SUMMER QUARTER THEME: </a:t>
            </a:r>
            <a:br>
              <a:rPr lang="en"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“Confident Hope</a:t>
            </a:r>
            <a:r>
              <a:rPr lang="en" dirty="0">
                <a:latin typeface="Times New Roman" panose="02020603050405020304" pitchFamily="18" charset="0"/>
                <a:cs typeface="Times New Roman" panose="02020603050405020304" pitchFamily="18" charset="0"/>
              </a:rPr>
              <a:t>”</a:t>
            </a:r>
            <a:br>
              <a:rPr lang="en" dirty="0">
                <a:latin typeface="Times New Roman" panose="02020603050405020304" pitchFamily="18" charset="0"/>
                <a:cs typeface="Times New Roman" panose="02020603050405020304" pitchFamily="18" charset="0"/>
              </a:rPr>
            </a:br>
            <a:br>
              <a:rPr lang="en"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Unit I: “Jesus Teaches about Faith”</a:t>
            </a:r>
            <a:br>
              <a:rPr lang="en" dirty="0">
                <a:latin typeface="Arial" panose="020B0604020202020204" pitchFamily="34" charset="0"/>
                <a:cs typeface="Arial" panose="020B0604020202020204" pitchFamily="34" charset="0"/>
              </a:rPr>
            </a:br>
            <a:br>
              <a:rPr lang="en" b="1" dirty="0">
                <a:latin typeface="Arial" panose="020B0604020202020204" pitchFamily="34" charset="0"/>
                <a:cs typeface="Arial" panose="020B0604020202020204" pitchFamily="34" charset="0"/>
              </a:rPr>
            </a:br>
            <a:endParaRPr lang="en-US" dirty="0"/>
          </a:p>
        </p:txBody>
      </p:sp>
    </p:spTree>
    <p:extLst>
      <p:ext uri="{BB962C8B-B14F-4D97-AF65-F5344CB8AC3E}">
        <p14:creationId xmlns:p14="http://schemas.microsoft.com/office/powerpoint/2010/main" val="3830923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60141-2182-F843-A676-5FEDB43FC5A1}"/>
              </a:ext>
            </a:extLst>
          </p:cNvPr>
          <p:cNvSpPr>
            <a:spLocks noGrp="1"/>
          </p:cNvSpPr>
          <p:nvPr>
            <p:ph type="title"/>
          </p:nvPr>
        </p:nvSpPr>
        <p:spPr/>
        <p:txBody>
          <a:bodyPr>
            <a:normAutofit/>
          </a:bodyPr>
          <a:lstStyle/>
          <a:p>
            <a:r>
              <a:rPr lang="fr-FR" sz="5400" b="1" dirty="0">
                <a:latin typeface="Times New Roman" panose="02020603050405020304" pitchFamily="18" charset="0"/>
                <a:cs typeface="Times New Roman" panose="02020603050405020304" pitchFamily="18" charset="0"/>
              </a:rPr>
              <a:t>LESSON 2- June 13, 2021 </a:t>
            </a:r>
            <a:endParaRPr lang="en-US" sz="54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59213CB-C9AE-9245-BE05-1F1BA9D41FA7}"/>
              </a:ext>
            </a:extLst>
          </p:cNvPr>
          <p:cNvSpPr>
            <a:spLocks noGrp="1"/>
          </p:cNvSpPr>
          <p:nvPr>
            <p:ph idx="1"/>
          </p:nvPr>
        </p:nvSpPr>
        <p:spPr/>
        <p:txBody>
          <a:bodyPr/>
          <a:lstStyle/>
          <a:p>
            <a:pPr marL="0" marR="0" indent="-457200">
              <a:spcBef>
                <a:spcPts val="0"/>
              </a:spcBef>
              <a:spcAft>
                <a:spcPts val="0"/>
              </a:spcAft>
              <a:tabLst>
                <a:tab pos="457200" algn="l"/>
              </a:tabLst>
            </a:pPr>
            <a:r>
              <a:rPr lang="en-US" sz="4800" b="1" dirty="0">
                <a:latin typeface="Times New Roman" panose="02020603050405020304" pitchFamily="18" charset="0"/>
                <a:cs typeface="Times New Roman" panose="02020603050405020304" pitchFamily="18" charset="0"/>
              </a:rPr>
              <a:t>Lesson Title: Calming the Storm </a:t>
            </a:r>
          </a:p>
          <a:p>
            <a:pPr marL="0" marR="0" indent="0">
              <a:spcBef>
                <a:spcPts val="0"/>
              </a:spcBef>
              <a:spcAft>
                <a:spcPts val="0"/>
              </a:spcAft>
              <a:buNone/>
              <a:tabLst>
                <a:tab pos="457200" algn="l"/>
              </a:tabLst>
            </a:pPr>
            <a:r>
              <a:rPr lang="en-US" sz="4800" b="1" dirty="0">
                <a:latin typeface="Times New Roman" panose="02020603050405020304" pitchFamily="18" charset="0"/>
                <a:cs typeface="Times New Roman" panose="02020603050405020304" pitchFamily="18" charset="0"/>
              </a:rPr>
              <a:t>	(</a:t>
            </a:r>
            <a:r>
              <a:rPr lang="en-US" sz="4800" b="1" i="1" dirty="0">
                <a:latin typeface="Times New Roman" panose="02020603050405020304" pitchFamily="18" charset="0"/>
                <a:cs typeface="Times New Roman" panose="02020603050405020304" pitchFamily="18" charset="0"/>
              </a:rPr>
              <a:t>Faith Pathway</a:t>
            </a:r>
            <a:r>
              <a:rPr lang="en-US" sz="4800" b="1" dirty="0">
                <a:latin typeface="Times New Roman" panose="02020603050405020304" pitchFamily="18" charset="0"/>
                <a:cs typeface="Times New Roman" panose="02020603050405020304" pitchFamily="18" charset="0"/>
              </a:rPr>
              <a:t>)</a:t>
            </a:r>
          </a:p>
          <a:p>
            <a:pPr>
              <a:spcBef>
                <a:spcPts val="0"/>
              </a:spcBef>
              <a:tabLst>
                <a:tab pos="457200" algn="l"/>
              </a:tabLst>
            </a:pPr>
            <a:r>
              <a:rPr lang="en-US" sz="4800" b="1" dirty="0">
                <a:latin typeface="Times New Roman" panose="02020603050405020304" pitchFamily="18" charset="0"/>
                <a:cs typeface="Times New Roman" panose="02020603050405020304" pitchFamily="18" charset="0"/>
              </a:rPr>
              <a:t>  Lesson Title: “Why Are You Afraid?”</a:t>
            </a:r>
          </a:p>
          <a:p>
            <a:pPr marL="0" indent="0">
              <a:spcBef>
                <a:spcPts val="0"/>
              </a:spcBef>
              <a:buNone/>
              <a:tabLst>
                <a:tab pos="457200" algn="l"/>
              </a:tabLst>
            </a:pPr>
            <a:r>
              <a:rPr lang="en-US" sz="4800" b="1" dirty="0">
                <a:latin typeface="Times New Roman" panose="02020603050405020304" pitchFamily="18" charset="0"/>
                <a:cs typeface="Times New Roman" panose="02020603050405020304" pitchFamily="18" charset="0"/>
              </a:rPr>
              <a:t>    (</a:t>
            </a:r>
            <a:r>
              <a:rPr lang="en-US" sz="4800" b="1" i="1" dirty="0">
                <a:latin typeface="Times New Roman" panose="02020603050405020304" pitchFamily="18" charset="0"/>
                <a:cs typeface="Times New Roman" panose="02020603050405020304" pitchFamily="18" charset="0"/>
              </a:rPr>
              <a:t>Townsend Press Commentary</a:t>
            </a:r>
            <a:r>
              <a:rPr lang="en-US" sz="4800" b="1" dirty="0">
                <a:latin typeface="Times New Roman" panose="02020603050405020304" pitchFamily="18" charset="0"/>
                <a:cs typeface="Times New Roman" panose="02020603050405020304" pitchFamily="18" charset="0"/>
              </a:rPr>
              <a:t>)</a:t>
            </a:r>
          </a:p>
          <a:p>
            <a:pPr marL="0" indent="0">
              <a:buNone/>
            </a:pPr>
            <a:endParaRPr lang="en-US" dirty="0"/>
          </a:p>
          <a:p>
            <a:endParaRPr lang="en-US" dirty="0"/>
          </a:p>
        </p:txBody>
      </p:sp>
    </p:spTree>
    <p:extLst>
      <p:ext uri="{BB962C8B-B14F-4D97-AF65-F5344CB8AC3E}">
        <p14:creationId xmlns:p14="http://schemas.microsoft.com/office/powerpoint/2010/main" val="2886216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47387-06EB-1842-91C0-4946AEE6AF20}"/>
              </a:ext>
            </a:extLst>
          </p:cNvPr>
          <p:cNvSpPr>
            <a:spLocks noGrp="1"/>
          </p:cNvSpPr>
          <p:nvPr>
            <p:ph type="title"/>
          </p:nvPr>
        </p:nvSpPr>
        <p:spPr>
          <a:xfrm>
            <a:off x="548640" y="365124"/>
            <a:ext cx="11082528" cy="5860863"/>
          </a:xfrm>
        </p:spPr>
        <p:txBody>
          <a:bodyPr>
            <a:normAutofit fontScale="90000"/>
          </a:bodyPr>
          <a:lstStyle/>
          <a:p>
            <a:pPr marL="0" marR="0" algn="ctr">
              <a:spcBef>
                <a:spcPts val="0"/>
              </a:spcBef>
              <a:spcAft>
                <a:spcPts val="0"/>
              </a:spcAft>
            </a:pP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DEVOTIONAL READING: Psalm 107:23-32 </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BACKGROUND SCRIPTURES: Matthew 8:23-27; Mark 4:35-41; Luke 8:22-25 </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PRINT PASSAGE: Matthew 8:23-27</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dirty="0"/>
            </a:br>
            <a:endParaRPr lang="en-US" sz="4800" dirty="0"/>
          </a:p>
        </p:txBody>
      </p:sp>
    </p:spTree>
    <p:extLst>
      <p:ext uri="{BB962C8B-B14F-4D97-AF65-F5344CB8AC3E}">
        <p14:creationId xmlns:p14="http://schemas.microsoft.com/office/powerpoint/2010/main" val="1798898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C27D9-F260-144D-A29D-A73FD501FCB4}"/>
              </a:ext>
            </a:extLst>
          </p:cNvPr>
          <p:cNvSpPr>
            <a:spLocks noGrp="1"/>
          </p:cNvSpPr>
          <p:nvPr>
            <p:ph type="title"/>
          </p:nvPr>
        </p:nvSpPr>
        <p:spPr>
          <a:xfrm>
            <a:off x="564205" y="190027"/>
            <a:ext cx="10789595" cy="821649"/>
          </a:xfrm>
        </p:spPr>
        <p:txBody>
          <a:bodyPr>
            <a:normAutofit fontScale="90000"/>
          </a:bodyPr>
          <a:lstStyle/>
          <a:p>
            <a:r>
              <a:rPr lang="en-US" sz="5400" b="1" dirty="0">
                <a:latin typeface="Times New Roman" panose="02020603050405020304" pitchFamily="18" charset="0"/>
                <a:cs typeface="Times New Roman" panose="02020603050405020304" pitchFamily="18" charset="0"/>
              </a:rPr>
              <a:t>KEY VERSE:</a:t>
            </a:r>
            <a:endParaRPr lang="en-US" sz="5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9ACE7A8-C807-9046-AF28-721CE738093E}"/>
              </a:ext>
            </a:extLst>
          </p:cNvPr>
          <p:cNvSpPr>
            <a:spLocks noGrp="1"/>
          </p:cNvSpPr>
          <p:nvPr>
            <p:ph idx="1"/>
          </p:nvPr>
        </p:nvSpPr>
        <p:spPr>
          <a:xfrm>
            <a:off x="712922" y="1186774"/>
            <a:ext cx="10913582" cy="5306101"/>
          </a:xfrm>
        </p:spPr>
        <p:txBody>
          <a:bodyPr>
            <a:normAutofit fontScale="92500" lnSpcReduction="20000"/>
          </a:bodyPr>
          <a:lstStyle/>
          <a:p>
            <a:pPr marL="0" marR="0" indent="0">
              <a:lnSpc>
                <a:spcPct val="107000"/>
              </a:lnSpc>
              <a:spcBef>
                <a:spcPts val="0"/>
              </a:spcBef>
              <a:spcAft>
                <a:spcPts val="800"/>
              </a:spcAft>
              <a:buNone/>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 [Jesus] saith unto them, Why are ye fearful, O ye of little faith? Then he arose, and rebuked the winds and the sea; and there was a great calm. </a:t>
            </a:r>
            <a:r>
              <a:rPr lang="en-US" sz="4400" i="1" dirty="0">
                <a:effectLst/>
                <a:latin typeface="Times New Roman" panose="02020603050405020304" pitchFamily="18" charset="0"/>
                <a:ea typeface="Calibri" panose="020F0502020204030204" pitchFamily="34" charset="0"/>
                <a:cs typeface="Times New Roman" panose="02020603050405020304" pitchFamily="18" charset="0"/>
              </a:rPr>
              <a:t>(Matthew 8:26, KJV)</a:t>
            </a:r>
          </a:p>
          <a:p>
            <a:pPr marL="0" marR="0" indent="0" algn="ctr">
              <a:lnSpc>
                <a:spcPct val="107000"/>
              </a:lnSpc>
              <a:spcBef>
                <a:spcPts val="0"/>
              </a:spcBef>
              <a:spcAft>
                <a:spcPts val="800"/>
              </a:spcAft>
              <a:buNone/>
            </a:pPr>
            <a:r>
              <a:rPr lang="en-US" sz="4400" b="1" dirty="0">
                <a:effectLst/>
                <a:latin typeface="Times New Roman" panose="02020603050405020304" pitchFamily="18" charset="0"/>
                <a:ea typeface="Calibri" panose="020F0502020204030204" pitchFamily="34" charset="0"/>
                <a:cs typeface="Times New Roman" panose="02020603050405020304" pitchFamily="18" charset="0"/>
              </a:rPr>
              <a:t>. . . . . </a:t>
            </a:r>
            <a:endParaRPr lang="en-US" sz="4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gn="just">
              <a:lnSpc>
                <a:spcPct val="107000"/>
              </a:lnSpc>
              <a:spcBef>
                <a:spcPts val="0"/>
              </a:spcBef>
              <a:spcAft>
                <a:spcPts val="800"/>
              </a:spcAft>
              <a:buNone/>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[Jesus] replied, “You of little faith, why are you so afraid?” Then he got up and rebuked the winds and the waves, and it was completely calm</a:t>
            </a:r>
            <a:r>
              <a:rPr lang="en-US" sz="4400" i="1" dirty="0">
                <a:effectLst/>
                <a:latin typeface="Times New Roman" panose="02020603050405020304" pitchFamily="18" charset="0"/>
                <a:ea typeface="Calibri" panose="020F0502020204030204" pitchFamily="34" charset="0"/>
                <a:cs typeface="Times New Roman" panose="02020603050405020304" pitchFamily="18" charset="0"/>
              </a:rPr>
              <a:t>. (Matthew 8:26, NIV)</a:t>
            </a:r>
          </a:p>
        </p:txBody>
      </p:sp>
    </p:spTree>
    <p:extLst>
      <p:ext uri="{BB962C8B-B14F-4D97-AF65-F5344CB8AC3E}">
        <p14:creationId xmlns:p14="http://schemas.microsoft.com/office/powerpoint/2010/main" val="1254697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00782-F657-A847-BC91-7663BC59BEDE}"/>
              </a:ext>
            </a:extLst>
          </p:cNvPr>
          <p:cNvSpPr>
            <a:spLocks noGrp="1"/>
          </p:cNvSpPr>
          <p:nvPr>
            <p:ph type="title"/>
          </p:nvPr>
        </p:nvSpPr>
        <p:spPr>
          <a:xfrm>
            <a:off x="838200" y="365126"/>
            <a:ext cx="10515600" cy="802194"/>
          </a:xfrm>
        </p:spPr>
        <p:txBody>
          <a:bodyPr>
            <a:normAutofit fontScale="90000"/>
          </a:bodyPr>
          <a:lstStyle/>
          <a:p>
            <a:br>
              <a:rPr lang="en-US" sz="6600" b="1" dirty="0"/>
            </a:br>
            <a:br>
              <a:rPr lang="en-US" sz="6600" b="1" dirty="0"/>
            </a:br>
            <a:br>
              <a:rPr lang="en-US" dirty="0"/>
            </a:br>
            <a:r>
              <a:rPr lang="en-US" dirty="0"/>
              <a:t> </a:t>
            </a:r>
            <a:br>
              <a:rPr lang="en-US" dirty="0"/>
            </a:br>
            <a:r>
              <a:rPr lang="en-US" sz="5300" b="1" dirty="0">
                <a:latin typeface="Times New Roman" panose="02020603050405020304" pitchFamily="18" charset="0"/>
                <a:cs typeface="Times New Roman" panose="02020603050405020304" pitchFamily="18" charset="0"/>
              </a:rPr>
              <a:t>LESSON AIMS:</a:t>
            </a:r>
            <a:br>
              <a:rPr lang="en-US" sz="4900" dirty="0"/>
            </a:br>
            <a:br>
              <a:rPr lang="en-US" dirty="0"/>
            </a:br>
            <a:br>
              <a:rPr lang="en-US" sz="6600" dirty="0"/>
            </a:br>
            <a:endParaRPr lang="en-US" sz="6600" b="1" dirty="0"/>
          </a:p>
        </p:txBody>
      </p:sp>
      <p:sp>
        <p:nvSpPr>
          <p:cNvPr id="3" name="Content Placeholder 2">
            <a:extLst>
              <a:ext uri="{FF2B5EF4-FFF2-40B4-BE49-F238E27FC236}">
                <a16:creationId xmlns:a16="http://schemas.microsoft.com/office/drawing/2014/main" id="{6AC395DE-64D4-9147-B7F8-594B79EC5844}"/>
              </a:ext>
            </a:extLst>
          </p:cNvPr>
          <p:cNvSpPr>
            <a:spLocks noGrp="1"/>
          </p:cNvSpPr>
          <p:nvPr>
            <p:ph idx="1"/>
          </p:nvPr>
        </p:nvSpPr>
        <p:spPr>
          <a:xfrm>
            <a:off x="838200" y="1498060"/>
            <a:ext cx="10515600" cy="4824919"/>
          </a:xfrm>
        </p:spPr>
        <p:txBody>
          <a:bodyPr>
            <a:normAutofit lnSpcReduction="10000"/>
          </a:bodyPr>
          <a:lstStyle/>
          <a:p>
            <a:pPr marL="0" indent="0">
              <a:buNone/>
            </a:pPr>
            <a:r>
              <a:rPr lang="en-US" sz="4300" dirty="0">
                <a:latin typeface="Times New Roman" panose="02020603050405020304" pitchFamily="18" charset="0"/>
                <a:cs typeface="Times New Roman" panose="02020603050405020304" pitchFamily="18" charset="0"/>
              </a:rPr>
              <a:t>As a result of experiencing this lesson, you should be able to do these things:</a:t>
            </a:r>
          </a:p>
          <a:p>
            <a:pPr>
              <a:lnSpc>
                <a:spcPct val="107000"/>
              </a:lnSpc>
              <a:spcBef>
                <a:spcPts val="0"/>
              </a:spcBef>
              <a:tabLst>
                <a:tab pos="457200" algn="l"/>
              </a:tabLst>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Consider the feelings of the disciples when a storm overtook their boat while Jesus was asleep.</a:t>
            </a:r>
          </a:p>
          <a:p>
            <a:pPr>
              <a:lnSpc>
                <a:spcPct val="107000"/>
              </a:lnSpc>
              <a:spcBef>
                <a:spcPts val="0"/>
              </a:spcBef>
              <a:tabLst>
                <a:tab pos="457200" algn="l"/>
              </a:tabLst>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Identify the crises that cause adults to worry about themselves and their families.</a:t>
            </a:r>
          </a:p>
          <a:p>
            <a:pPr>
              <a:lnSpc>
                <a:spcPct val="107000"/>
              </a:lnSpc>
              <a:spcBef>
                <a:spcPts val="0"/>
              </a:spcBef>
              <a:tabLst>
                <a:tab pos="457200" algn="l"/>
              </a:tabLst>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Respond to the promised presence of Jesus in bad times as well as good times. </a:t>
            </a:r>
          </a:p>
          <a:p>
            <a:endParaRPr lang="en-US" sz="5400" dirty="0"/>
          </a:p>
        </p:txBody>
      </p:sp>
    </p:spTree>
    <p:extLst>
      <p:ext uri="{BB962C8B-B14F-4D97-AF65-F5344CB8AC3E}">
        <p14:creationId xmlns:p14="http://schemas.microsoft.com/office/powerpoint/2010/main" val="3945537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a:xfrm>
            <a:off x="838200" y="365126"/>
            <a:ext cx="10515600" cy="1094024"/>
          </a:xfrm>
        </p:spPr>
        <p:txBody>
          <a:bodyPr/>
          <a:lstStyle/>
          <a:p>
            <a:r>
              <a:rPr lang="en-US" b="1" dirty="0">
                <a:latin typeface="Times New Roman" panose="02020603050405020304" pitchFamily="18" charset="0"/>
                <a:cs typeface="Times New Roman" panose="02020603050405020304" pitchFamily="18" charset="0"/>
              </a:rPr>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838200" y="1459149"/>
            <a:ext cx="10515600" cy="4717814"/>
          </a:xfrm>
        </p:spPr>
        <p:txBody>
          <a:bodyPr>
            <a:normAutofit fontScale="77500" lnSpcReduction="20000"/>
          </a:bodyPr>
          <a:lstStyle/>
          <a:p>
            <a:pPr indent="-457200">
              <a:tabLst>
                <a:tab pos="457200" algn="l"/>
              </a:tabLst>
            </a:pPr>
            <a:r>
              <a:rPr lang="en-US" sz="3500" b="1" dirty="0">
                <a:latin typeface="Times New Roman" panose="02020603050405020304" pitchFamily="18" charset="0"/>
                <a:cs typeface="Times New Roman" panose="02020603050405020304" pitchFamily="18" charset="0"/>
              </a:rPr>
              <a:t>Calm (verse 26)—Greek: </a:t>
            </a:r>
            <a:r>
              <a:rPr lang="en-US" sz="3500" b="1" i="1" dirty="0" err="1">
                <a:latin typeface="Times New Roman" panose="02020603050405020304" pitchFamily="18" charset="0"/>
                <a:cs typeface="Times New Roman" panose="02020603050405020304" pitchFamily="18" charset="0"/>
              </a:rPr>
              <a:t>galéné</a:t>
            </a:r>
            <a:r>
              <a:rPr lang="en-US" sz="3500" b="1" dirty="0">
                <a:latin typeface="Times New Roman" panose="02020603050405020304" pitchFamily="18" charset="0"/>
                <a:cs typeface="Times New Roman" panose="02020603050405020304" pitchFamily="18" charset="0"/>
              </a:rPr>
              <a:t> (gal-ay’-nay): </a:t>
            </a:r>
            <a:r>
              <a:rPr lang="en-US" sz="3500" dirty="0">
                <a:latin typeface="Times New Roman" panose="02020603050405020304" pitchFamily="18" charset="0"/>
                <a:cs typeface="Times New Roman" panose="02020603050405020304" pitchFamily="18" charset="0"/>
              </a:rPr>
              <a:t>a calmness; stillness; a state of being undisturbed, serene, or peaceful. </a:t>
            </a:r>
          </a:p>
          <a:p>
            <a:pPr indent="-457200">
              <a:tabLst>
                <a:tab pos="457200" algn="l"/>
              </a:tabLst>
            </a:pPr>
            <a:r>
              <a:rPr lang="en-US" sz="3500" b="1" dirty="0">
                <a:latin typeface="Times New Roman" panose="02020603050405020304" pitchFamily="18" charset="0"/>
                <a:cs typeface="Times New Roman" panose="02020603050405020304" pitchFamily="18" charset="0"/>
              </a:rPr>
              <a:t>Followed (verse 23)—Greek: </a:t>
            </a:r>
            <a:r>
              <a:rPr lang="en-US" sz="3500" b="1" i="1" dirty="0" err="1">
                <a:latin typeface="Times New Roman" panose="02020603050405020304" pitchFamily="18" charset="0"/>
                <a:cs typeface="Times New Roman" panose="02020603050405020304" pitchFamily="18" charset="0"/>
              </a:rPr>
              <a:t>akoloutheó</a:t>
            </a:r>
            <a:r>
              <a:rPr lang="en-US" sz="3500" b="1" i="1" dirty="0">
                <a:latin typeface="Times New Roman" panose="02020603050405020304" pitchFamily="18" charset="0"/>
                <a:cs typeface="Times New Roman" panose="02020603050405020304" pitchFamily="18" charset="0"/>
              </a:rPr>
              <a:t> </a:t>
            </a:r>
            <a:r>
              <a:rPr lang="en-US" sz="3500" b="1" dirty="0">
                <a:latin typeface="Times New Roman" panose="02020603050405020304" pitchFamily="18" charset="0"/>
                <a:cs typeface="Times New Roman" panose="02020603050405020304" pitchFamily="18" charset="0"/>
              </a:rPr>
              <a:t>(</a:t>
            </a:r>
            <a:r>
              <a:rPr lang="en-US" sz="3500" b="1" dirty="0" err="1">
                <a:latin typeface="Times New Roman" panose="02020603050405020304" pitchFamily="18" charset="0"/>
                <a:cs typeface="Times New Roman" panose="02020603050405020304" pitchFamily="18" charset="0"/>
              </a:rPr>
              <a:t>ak</a:t>
            </a:r>
            <a:r>
              <a:rPr lang="en-US" sz="3500" b="1" dirty="0">
                <a:latin typeface="Times New Roman" panose="02020603050405020304" pitchFamily="18" charset="0"/>
                <a:cs typeface="Times New Roman" panose="02020603050405020304" pitchFamily="18" charset="0"/>
              </a:rPr>
              <a:t>-</a:t>
            </a:r>
            <a:r>
              <a:rPr lang="en-US" sz="3500" b="1" dirty="0" err="1">
                <a:latin typeface="Times New Roman" panose="02020603050405020304" pitchFamily="18" charset="0"/>
                <a:cs typeface="Times New Roman" panose="02020603050405020304" pitchFamily="18" charset="0"/>
              </a:rPr>
              <a:t>ol</a:t>
            </a:r>
            <a:r>
              <a:rPr lang="en-US" sz="3500" b="1" dirty="0">
                <a:latin typeface="Times New Roman" panose="02020603050405020304" pitchFamily="18" charset="0"/>
                <a:cs typeface="Times New Roman" panose="02020603050405020304" pitchFamily="18" charset="0"/>
              </a:rPr>
              <a:t>-</a:t>
            </a:r>
            <a:r>
              <a:rPr lang="en-US" sz="3500" b="1" dirty="0" err="1">
                <a:latin typeface="Times New Roman" panose="02020603050405020304" pitchFamily="18" charset="0"/>
                <a:cs typeface="Times New Roman" panose="02020603050405020304" pitchFamily="18" charset="0"/>
              </a:rPr>
              <a:t>oo</a:t>
            </a:r>
            <a:r>
              <a:rPr lang="en-US" sz="3500" b="1" dirty="0">
                <a:latin typeface="Times New Roman" panose="02020603050405020304" pitchFamily="18" charset="0"/>
                <a:cs typeface="Times New Roman" panose="02020603050405020304" pitchFamily="18" charset="0"/>
              </a:rPr>
              <a:t>-</a:t>
            </a:r>
            <a:r>
              <a:rPr lang="en-US" sz="3500" b="1" dirty="0" err="1">
                <a:latin typeface="Times New Roman" panose="02020603050405020304" pitchFamily="18" charset="0"/>
                <a:cs typeface="Times New Roman" panose="02020603050405020304" pitchFamily="18" charset="0"/>
              </a:rPr>
              <a:t>theh</a:t>
            </a:r>
            <a:r>
              <a:rPr lang="en-US" sz="3500" b="1" dirty="0">
                <a:latin typeface="Times New Roman" panose="02020603050405020304" pitchFamily="18" charset="0"/>
                <a:cs typeface="Times New Roman" panose="02020603050405020304" pitchFamily="18" charset="0"/>
              </a:rPr>
              <a:t>’-o): </a:t>
            </a:r>
            <a:r>
              <a:rPr lang="en-US" sz="3500" dirty="0">
                <a:latin typeface="Times New Roman" panose="02020603050405020304" pitchFamily="18" charset="0"/>
                <a:cs typeface="Times New Roman" panose="02020603050405020304" pitchFamily="18" charset="0"/>
              </a:rPr>
              <a:t>accompanied; attended to.</a:t>
            </a:r>
          </a:p>
          <a:p>
            <a:pPr indent="-457200">
              <a:tabLst>
                <a:tab pos="457200" algn="l"/>
              </a:tabLst>
            </a:pPr>
            <a:r>
              <a:rPr lang="en-US" sz="3500" b="1" dirty="0">
                <a:latin typeface="Times New Roman" panose="02020603050405020304" pitchFamily="18" charset="0"/>
                <a:cs typeface="Times New Roman" panose="02020603050405020304" pitchFamily="18" charset="0"/>
              </a:rPr>
              <a:t>Obey (verse 27)—Greek: </a:t>
            </a:r>
            <a:r>
              <a:rPr lang="en-US" sz="3500" b="1" i="1" dirty="0" err="1">
                <a:latin typeface="Times New Roman" panose="02020603050405020304" pitchFamily="18" charset="0"/>
                <a:cs typeface="Times New Roman" panose="02020603050405020304" pitchFamily="18" charset="0"/>
              </a:rPr>
              <a:t>hupakouó</a:t>
            </a:r>
            <a:r>
              <a:rPr lang="en-US" sz="3500" b="1" i="1" dirty="0">
                <a:latin typeface="Times New Roman" panose="02020603050405020304" pitchFamily="18" charset="0"/>
                <a:cs typeface="Times New Roman" panose="02020603050405020304" pitchFamily="18" charset="0"/>
              </a:rPr>
              <a:t> </a:t>
            </a:r>
            <a:r>
              <a:rPr lang="en-US" sz="3500" b="1" dirty="0">
                <a:latin typeface="Times New Roman" panose="02020603050405020304" pitchFamily="18" charset="0"/>
                <a:cs typeface="Times New Roman" panose="02020603050405020304" pitchFamily="18" charset="0"/>
              </a:rPr>
              <a:t>(hoop-</a:t>
            </a:r>
            <a:r>
              <a:rPr lang="en-US" sz="3500" b="1" dirty="0" err="1">
                <a:latin typeface="Times New Roman" panose="02020603050405020304" pitchFamily="18" charset="0"/>
                <a:cs typeface="Times New Roman" panose="02020603050405020304" pitchFamily="18" charset="0"/>
              </a:rPr>
              <a:t>ak</a:t>
            </a:r>
            <a:r>
              <a:rPr lang="en-US" sz="3500" b="1" dirty="0">
                <a:latin typeface="Times New Roman" panose="02020603050405020304" pitchFamily="18" charset="0"/>
                <a:cs typeface="Times New Roman" panose="02020603050405020304" pitchFamily="18" charset="0"/>
              </a:rPr>
              <a:t>-</a:t>
            </a:r>
            <a:r>
              <a:rPr lang="en-US" sz="3500" b="1" dirty="0" err="1">
                <a:latin typeface="Times New Roman" panose="02020603050405020304" pitchFamily="18" charset="0"/>
                <a:cs typeface="Times New Roman" panose="02020603050405020304" pitchFamily="18" charset="0"/>
              </a:rPr>
              <a:t>oo</a:t>
            </a:r>
            <a:r>
              <a:rPr lang="en-US" sz="3500" b="1" dirty="0">
                <a:latin typeface="Times New Roman" panose="02020603050405020304" pitchFamily="18" charset="0"/>
                <a:cs typeface="Times New Roman" panose="02020603050405020304" pitchFamily="18" charset="0"/>
              </a:rPr>
              <a:t>’-o): </a:t>
            </a:r>
            <a:r>
              <a:rPr lang="en-US" sz="3500" dirty="0">
                <a:latin typeface="Times New Roman" panose="02020603050405020304" pitchFamily="18" charset="0"/>
                <a:cs typeface="Times New Roman" panose="02020603050405020304" pitchFamily="18" charset="0"/>
              </a:rPr>
              <a:t>to listen or harken to a command; submit to. </a:t>
            </a:r>
          </a:p>
          <a:p>
            <a:pPr indent="-457200">
              <a:tabLst>
                <a:tab pos="457200" algn="l"/>
              </a:tabLst>
            </a:pPr>
            <a:r>
              <a:rPr lang="en-US" sz="3500" b="1" dirty="0">
                <a:latin typeface="Times New Roman" panose="02020603050405020304" pitchFamily="18" charset="0"/>
                <a:cs typeface="Times New Roman" panose="02020603050405020304" pitchFamily="18" charset="0"/>
              </a:rPr>
              <a:t>Rebuked (verse 26)—Greek: </a:t>
            </a:r>
            <a:r>
              <a:rPr lang="en-US" sz="3500" b="1" i="1" dirty="0" err="1">
                <a:latin typeface="Times New Roman" panose="02020603050405020304" pitchFamily="18" charset="0"/>
                <a:cs typeface="Times New Roman" panose="02020603050405020304" pitchFamily="18" charset="0"/>
              </a:rPr>
              <a:t>epitimaó</a:t>
            </a:r>
            <a:r>
              <a:rPr lang="en-US" sz="3500" b="1" dirty="0">
                <a:latin typeface="Times New Roman" panose="02020603050405020304" pitchFamily="18" charset="0"/>
                <a:cs typeface="Times New Roman" panose="02020603050405020304" pitchFamily="18" charset="0"/>
              </a:rPr>
              <a:t> (ep-</a:t>
            </a:r>
            <a:r>
              <a:rPr lang="en-US" sz="3500" b="1" dirty="0" err="1">
                <a:latin typeface="Times New Roman" panose="02020603050405020304" pitchFamily="18" charset="0"/>
                <a:cs typeface="Times New Roman" panose="02020603050405020304" pitchFamily="18" charset="0"/>
              </a:rPr>
              <a:t>ee</a:t>
            </a:r>
            <a:r>
              <a:rPr lang="en-US" sz="3500" b="1" dirty="0">
                <a:latin typeface="Times New Roman" panose="02020603050405020304" pitchFamily="18" charset="0"/>
                <a:cs typeface="Times New Roman" panose="02020603050405020304" pitchFamily="18" charset="0"/>
              </a:rPr>
              <a:t>-tee-</a:t>
            </a:r>
            <a:r>
              <a:rPr lang="en-US" sz="3500" b="1" dirty="0" err="1">
                <a:latin typeface="Times New Roman" panose="02020603050405020304" pitchFamily="18" charset="0"/>
                <a:cs typeface="Times New Roman" panose="02020603050405020304" pitchFamily="18" charset="0"/>
              </a:rPr>
              <a:t>mah</a:t>
            </a:r>
            <a:r>
              <a:rPr lang="en-US" sz="3500" b="1" dirty="0">
                <a:latin typeface="Times New Roman" panose="02020603050405020304" pitchFamily="18" charset="0"/>
                <a:cs typeface="Times New Roman" panose="02020603050405020304" pitchFamily="18" charset="0"/>
              </a:rPr>
              <a:t>’-o): </a:t>
            </a:r>
            <a:r>
              <a:rPr lang="en-US" sz="3500" dirty="0">
                <a:latin typeface="Times New Roman" panose="02020603050405020304" pitchFamily="18" charset="0"/>
                <a:cs typeface="Times New Roman" panose="02020603050405020304" pitchFamily="18" charset="0"/>
              </a:rPr>
              <a:t>chided; admonished; warned. </a:t>
            </a:r>
          </a:p>
          <a:p>
            <a:pPr indent="-457200">
              <a:tabLst>
                <a:tab pos="457200" algn="l"/>
              </a:tabLst>
            </a:pPr>
            <a:r>
              <a:rPr lang="en-US" sz="3500" b="1" dirty="0">
                <a:latin typeface="Times New Roman" panose="02020603050405020304" pitchFamily="18" charset="0"/>
                <a:cs typeface="Times New Roman" panose="02020603050405020304" pitchFamily="18" charset="0"/>
              </a:rPr>
              <a:t>Save (verse 25)—Greek: </a:t>
            </a:r>
            <a:r>
              <a:rPr lang="en-US" sz="3500" b="1" i="1" dirty="0" err="1">
                <a:latin typeface="Times New Roman" panose="02020603050405020304" pitchFamily="18" charset="0"/>
                <a:cs typeface="Times New Roman" panose="02020603050405020304" pitchFamily="18" charset="0"/>
              </a:rPr>
              <a:t>sózó</a:t>
            </a:r>
            <a:r>
              <a:rPr lang="en-US" sz="3500" b="1" dirty="0">
                <a:latin typeface="Times New Roman" panose="02020603050405020304" pitchFamily="18" charset="0"/>
                <a:cs typeface="Times New Roman" panose="02020603050405020304" pitchFamily="18" charset="0"/>
              </a:rPr>
              <a:t> (</a:t>
            </a:r>
            <a:r>
              <a:rPr lang="en-US" sz="3500" b="1" dirty="0" err="1">
                <a:latin typeface="Times New Roman" panose="02020603050405020304" pitchFamily="18" charset="0"/>
                <a:cs typeface="Times New Roman" panose="02020603050405020304" pitchFamily="18" charset="0"/>
              </a:rPr>
              <a:t>sode</a:t>
            </a:r>
            <a:r>
              <a:rPr lang="en-US" sz="3500" b="1" dirty="0">
                <a:latin typeface="Times New Roman" panose="02020603050405020304" pitchFamily="18" charset="0"/>
                <a:cs typeface="Times New Roman" panose="02020603050405020304" pitchFamily="18" charset="0"/>
              </a:rPr>
              <a:t>’-zo): </a:t>
            </a:r>
            <a:r>
              <a:rPr lang="en-US" sz="3500" dirty="0">
                <a:latin typeface="Times New Roman" panose="02020603050405020304" pitchFamily="18" charset="0"/>
                <a:cs typeface="Times New Roman" panose="02020603050405020304" pitchFamily="18" charset="0"/>
              </a:rPr>
              <a:t>to deliver, preserve, or rescue from danger. </a:t>
            </a:r>
          </a:p>
          <a:p>
            <a:pPr indent="-457200">
              <a:tabLst>
                <a:tab pos="457200" algn="l"/>
              </a:tabLst>
            </a:pPr>
            <a:r>
              <a:rPr lang="en-US" sz="3500" b="1" dirty="0">
                <a:latin typeface="Times New Roman" panose="02020603050405020304" pitchFamily="18" charset="0"/>
                <a:cs typeface="Times New Roman" panose="02020603050405020304" pitchFamily="18" charset="0"/>
              </a:rPr>
              <a:t>Storm (verse 24)—Greek: </a:t>
            </a:r>
            <a:r>
              <a:rPr lang="en-US" sz="3500" b="1" i="1" dirty="0" err="1">
                <a:latin typeface="Times New Roman" panose="02020603050405020304" pitchFamily="18" charset="0"/>
                <a:cs typeface="Times New Roman" panose="02020603050405020304" pitchFamily="18" charset="0"/>
              </a:rPr>
              <a:t>seismos</a:t>
            </a:r>
            <a:r>
              <a:rPr lang="en-US" sz="3500" b="1" dirty="0">
                <a:latin typeface="Times New Roman" panose="02020603050405020304" pitchFamily="18" charset="0"/>
                <a:cs typeface="Times New Roman" panose="02020603050405020304" pitchFamily="18" charset="0"/>
              </a:rPr>
              <a:t> (</a:t>
            </a:r>
            <a:r>
              <a:rPr lang="en-US" sz="3500" b="1" dirty="0" err="1">
                <a:latin typeface="Times New Roman" panose="02020603050405020304" pitchFamily="18" charset="0"/>
                <a:cs typeface="Times New Roman" panose="02020603050405020304" pitchFamily="18" charset="0"/>
              </a:rPr>
              <a:t>sice-mos</a:t>
            </a:r>
            <a:r>
              <a:rPr lang="en-US" sz="3500" b="1" dirty="0">
                <a:latin typeface="Times New Roman" panose="02020603050405020304" pitchFamily="18" charset="0"/>
                <a:cs typeface="Times New Roman" panose="02020603050405020304" pitchFamily="18" charset="0"/>
              </a:rPr>
              <a:t>’): </a:t>
            </a:r>
            <a:r>
              <a:rPr lang="en-US" sz="3500" dirty="0">
                <a:latin typeface="Times New Roman" panose="02020603050405020304" pitchFamily="18" charset="0"/>
                <a:cs typeface="Times New Roman" panose="02020603050405020304" pitchFamily="18" charset="0"/>
              </a:rPr>
              <a:t>a commotion, shaking (as an earthquake); a violent disturbance, usually with strong winds; “tempest” (KJV). </a:t>
            </a:r>
          </a:p>
          <a:p>
            <a:pPr marL="0" indent="0">
              <a:buNone/>
            </a:pPr>
            <a:endParaRPr lang="en-US" dirty="0"/>
          </a:p>
        </p:txBody>
      </p:sp>
    </p:spTree>
    <p:extLst>
      <p:ext uri="{BB962C8B-B14F-4D97-AF65-F5344CB8AC3E}">
        <p14:creationId xmlns:p14="http://schemas.microsoft.com/office/powerpoint/2010/main" val="2079045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AF28-5204-DD47-9104-F9BE647D5076}"/>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id="{67713513-5332-B34D-BF5D-7E0B48198C3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641574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9B40-BEBA-9C45-B5A5-8EEECD8228F8}"/>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BIBLICAL CONTEXT</a:t>
            </a:r>
          </a:p>
        </p:txBody>
      </p:sp>
      <p:sp>
        <p:nvSpPr>
          <p:cNvPr id="3" name="Content Placeholder 2">
            <a:extLst>
              <a:ext uri="{FF2B5EF4-FFF2-40B4-BE49-F238E27FC236}">
                <a16:creationId xmlns:a16="http://schemas.microsoft.com/office/drawing/2014/main" id="{4D87E9D0-93C0-2645-A473-D4F27FD3D89D}"/>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945484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A00C1-B5E3-4E4F-8276-A07DCA233084}"/>
              </a:ext>
            </a:extLst>
          </p:cNvPr>
          <p:cNvSpPr>
            <a:spLocks noGrp="1"/>
          </p:cNvSpPr>
          <p:nvPr>
            <p:ph type="title"/>
          </p:nvPr>
        </p:nvSpPr>
        <p:spPr/>
        <p:txBody>
          <a:bodyPr>
            <a:normAutofit fontScale="90000"/>
          </a:bodyPr>
          <a:lstStyle/>
          <a:p>
            <a:br>
              <a:rPr lang="en-US" b="1" dirty="0"/>
            </a:br>
            <a:r>
              <a:rPr lang="en-US" b="1" dirty="0">
                <a:latin typeface="Times New Roman" panose="02020603050405020304" pitchFamily="18" charset="0"/>
                <a:cs typeface="Times New Roman" panose="02020603050405020304" pitchFamily="18" charset="0"/>
              </a:rPr>
              <a:t>ANALYSIS OF THE BIBLICAL TEXT (Lesson Outline)</a:t>
            </a:r>
            <a:br>
              <a:rPr lang="en-US" dirty="0"/>
            </a:br>
            <a:endParaRPr lang="en-US" dirty="0"/>
          </a:p>
        </p:txBody>
      </p:sp>
      <p:sp>
        <p:nvSpPr>
          <p:cNvPr id="3" name="Content Placeholder 2">
            <a:extLst>
              <a:ext uri="{FF2B5EF4-FFF2-40B4-BE49-F238E27FC236}">
                <a16:creationId xmlns:a16="http://schemas.microsoft.com/office/drawing/2014/main" id="{D89D9BF8-87EB-F145-AAFA-7892487DFE92}"/>
              </a:ext>
            </a:extLst>
          </p:cNvPr>
          <p:cNvSpPr>
            <a:spLocks noGrp="1"/>
          </p:cNvSpPr>
          <p:nvPr>
            <p:ph idx="1"/>
          </p:nvPr>
        </p:nvSpPr>
        <p:spPr/>
        <p:txBody>
          <a:bodyPr/>
          <a:lstStyle/>
          <a:p>
            <a:pPr marL="628650" indent="-857250">
              <a:buFont typeface="+mj-lt"/>
              <a:buAutoNum type="romanUcPeriod"/>
              <a:tabLst>
                <a:tab pos="457200" algn="l"/>
              </a:tabLst>
            </a:pPr>
            <a:r>
              <a:rPr lang="en-US" sz="4400" dirty="0">
                <a:latin typeface="Times New Roman" panose="02020603050405020304" pitchFamily="18" charset="0"/>
                <a:cs typeface="Times New Roman" panose="02020603050405020304" pitchFamily="18" charset="0"/>
              </a:rPr>
              <a:t>Storms Come (Matthew 8:23-25) </a:t>
            </a:r>
          </a:p>
          <a:p>
            <a:pPr marL="628650" indent="-857250">
              <a:buFont typeface="+mj-lt"/>
              <a:buAutoNum type="romanUcPeriod"/>
              <a:tabLst>
                <a:tab pos="457200" algn="l"/>
              </a:tabLst>
            </a:pPr>
            <a:r>
              <a:rPr lang="en-US" sz="4400" dirty="0">
                <a:latin typeface="Times New Roman" panose="02020603050405020304" pitchFamily="18" charset="0"/>
                <a:cs typeface="Times New Roman" panose="02020603050405020304" pitchFamily="18" charset="0"/>
              </a:rPr>
              <a:t>Seek Christ (Matthew 8:26-27)</a:t>
            </a:r>
          </a:p>
          <a:p>
            <a:endParaRPr lang="en-US" sz="4000" dirty="0">
              <a:latin typeface="Times New Roman" panose="02020603050405020304" pitchFamily="18" charset="0"/>
              <a:cs typeface="Times New Roman" panose="02020603050405020304" pitchFamily="18" charset="0"/>
            </a:endParaRPr>
          </a:p>
          <a:p>
            <a:endParaRPr lang="en-US" sz="4000" dirty="0"/>
          </a:p>
          <a:p>
            <a:pPr marL="0" indent="0">
              <a:buNone/>
            </a:pPr>
            <a:endParaRPr lang="en-US" dirty="0"/>
          </a:p>
        </p:txBody>
      </p:sp>
    </p:spTree>
    <p:extLst>
      <p:ext uri="{BB962C8B-B14F-4D97-AF65-F5344CB8AC3E}">
        <p14:creationId xmlns:p14="http://schemas.microsoft.com/office/powerpoint/2010/main" val="3439432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650929" y="365125"/>
            <a:ext cx="11220773" cy="1325563"/>
          </a:xfrm>
        </p:spPr>
        <p:txBody>
          <a:bodyPr/>
          <a:lstStyle/>
          <a:p>
            <a:r>
              <a:rPr lang="en-US" sz="4400" b="1" dirty="0">
                <a:latin typeface="Times New Roman" panose="02020603050405020304" pitchFamily="18" charset="0"/>
                <a:cs typeface="Times New Roman" panose="02020603050405020304" pitchFamily="18" charset="0"/>
              </a:rPr>
              <a:t>Storms Come (Matthew 8:23-25) </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580827"/>
            <a:ext cx="10515600" cy="4722696"/>
          </a:xfrm>
        </p:spPr>
        <p:txBody>
          <a:bodyPr>
            <a:normAutofit/>
          </a:bodyPr>
          <a:lstStyle/>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23 Then he got into the boat and his disciples </a:t>
            </a:r>
            <a:r>
              <a:rPr lang="en-US" sz="4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followed</a:t>
            </a: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him. </a:t>
            </a:r>
          </a:p>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24 Suddenly a furious </a:t>
            </a:r>
            <a:r>
              <a:rPr lang="en-US" sz="4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storm</a:t>
            </a: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came up on the lake, so that the waves swept over the boat. But Jesus was sleeping. </a:t>
            </a:r>
          </a:p>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25 The disciples went and woke him, saying, “Lord, </a:t>
            </a:r>
            <a:r>
              <a:rPr lang="en-US" sz="4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save</a:t>
            </a: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us! We’re going to drown!” </a:t>
            </a:r>
          </a:p>
        </p:txBody>
      </p:sp>
    </p:spTree>
    <p:extLst>
      <p:ext uri="{BB962C8B-B14F-4D97-AF65-F5344CB8AC3E}">
        <p14:creationId xmlns:p14="http://schemas.microsoft.com/office/powerpoint/2010/main" val="4198350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7BC01-61A8-1B4F-90D2-7B90A5D9A6A7}"/>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What Do You Think?</a:t>
            </a:r>
            <a:r>
              <a:rPr lang="en-US" dirty="0">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id="{369423D3-AA17-034A-AEED-688F02260DFC}"/>
              </a:ext>
            </a:extLst>
          </p:cNvPr>
          <p:cNvSpPr>
            <a:spLocks noGrp="1"/>
          </p:cNvSpPr>
          <p:nvPr>
            <p:ph idx="1"/>
          </p:nvPr>
        </p:nvSpPr>
        <p:spPr/>
        <p:txBody>
          <a:bodyPr/>
          <a:lstStyle/>
          <a:p>
            <a:pPr marL="0" indent="0" algn="just">
              <a:buNone/>
            </a:pPr>
            <a:r>
              <a:rPr lang="en-US" sz="4000" dirty="0">
                <a:latin typeface="Times New Roman" panose="02020603050405020304" pitchFamily="18" charset="0"/>
                <a:cs typeface="Times New Roman" panose="02020603050405020304" pitchFamily="18" charset="0"/>
              </a:rPr>
              <a:t>Take time to share a storm that came upon you suddenly and how you handled it.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2734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650929" y="365125"/>
            <a:ext cx="11220773" cy="1325563"/>
          </a:xfrm>
        </p:spPr>
        <p:txBody>
          <a:bodyPr/>
          <a:lstStyle/>
          <a:p>
            <a:r>
              <a:rPr lang="en-US" sz="4400" b="1" dirty="0">
                <a:latin typeface="Times New Roman" panose="02020603050405020304" pitchFamily="18" charset="0"/>
                <a:cs typeface="Times New Roman" panose="02020603050405020304" pitchFamily="18" charset="0"/>
              </a:rPr>
              <a:t>Seek Christ (Matthew 8:26-27)</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580827"/>
            <a:ext cx="10515600" cy="4722696"/>
          </a:xfrm>
        </p:spPr>
        <p:txBody>
          <a:bodyPr>
            <a:normAutofit/>
          </a:bodyPr>
          <a:lstStyle/>
          <a:p>
            <a:pPr marL="0" indent="0" algn="just">
              <a:buNone/>
            </a:pPr>
            <a:r>
              <a:rPr lang="en-US" sz="4000" dirty="0">
                <a:latin typeface="Times New Roman" panose="02020603050405020304" pitchFamily="18" charset="0"/>
                <a:cs typeface="Times New Roman" panose="02020603050405020304" pitchFamily="18" charset="0"/>
              </a:rPr>
              <a:t>26 He replied, “You of little faith, why are you so afraid?” Then he got up and </a:t>
            </a:r>
            <a:r>
              <a:rPr lang="en-US" sz="4000" i="1" dirty="0">
                <a:latin typeface="Times New Roman" panose="02020603050405020304" pitchFamily="18" charset="0"/>
                <a:cs typeface="Times New Roman" panose="02020603050405020304" pitchFamily="18" charset="0"/>
              </a:rPr>
              <a:t>rebuked</a:t>
            </a:r>
            <a:r>
              <a:rPr lang="en-US" sz="4000" dirty="0">
                <a:latin typeface="Times New Roman" panose="02020603050405020304" pitchFamily="18" charset="0"/>
                <a:cs typeface="Times New Roman" panose="02020603050405020304" pitchFamily="18" charset="0"/>
              </a:rPr>
              <a:t> the winds and the waves, and it was completely </a:t>
            </a:r>
            <a:r>
              <a:rPr lang="en-US" sz="4000" i="1" dirty="0">
                <a:latin typeface="Times New Roman" panose="02020603050405020304" pitchFamily="18" charset="0"/>
                <a:cs typeface="Times New Roman" panose="02020603050405020304" pitchFamily="18" charset="0"/>
              </a:rPr>
              <a:t>calm</a:t>
            </a:r>
            <a:r>
              <a:rPr lang="en-US" sz="4000" dirty="0">
                <a:latin typeface="Times New Roman" panose="02020603050405020304" pitchFamily="18" charset="0"/>
                <a:cs typeface="Times New Roman" panose="02020603050405020304" pitchFamily="18" charset="0"/>
              </a:rPr>
              <a:t>.</a:t>
            </a:r>
          </a:p>
          <a:p>
            <a:pPr marL="0" indent="0" algn="just">
              <a:buNone/>
            </a:pPr>
            <a:r>
              <a:rPr lang="en-US" sz="4000" dirty="0">
                <a:latin typeface="Times New Roman" panose="02020603050405020304" pitchFamily="18" charset="0"/>
                <a:cs typeface="Times New Roman" panose="02020603050405020304" pitchFamily="18" charset="0"/>
              </a:rPr>
              <a:t> 27 The men were amazed and asked, “What kind of man is this? Even the winds and the waves </a:t>
            </a:r>
            <a:r>
              <a:rPr lang="en-US" sz="4000" i="1" dirty="0">
                <a:latin typeface="Times New Roman" panose="02020603050405020304" pitchFamily="18" charset="0"/>
                <a:cs typeface="Times New Roman" panose="02020603050405020304" pitchFamily="18" charset="0"/>
              </a:rPr>
              <a:t>obey</a:t>
            </a:r>
            <a:r>
              <a:rPr lang="en-US" sz="4000" dirty="0">
                <a:latin typeface="Times New Roman" panose="02020603050405020304" pitchFamily="18" charset="0"/>
                <a:cs typeface="Times New Roman" panose="02020603050405020304" pitchFamily="18" charset="0"/>
              </a:rPr>
              <a:t> him!” </a:t>
            </a:r>
          </a:p>
        </p:txBody>
      </p:sp>
    </p:spTree>
    <p:extLst>
      <p:ext uri="{BB962C8B-B14F-4D97-AF65-F5344CB8AC3E}">
        <p14:creationId xmlns:p14="http://schemas.microsoft.com/office/powerpoint/2010/main" val="28295651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What Do You Think?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lstStyle/>
          <a:p>
            <a:pPr marL="0" indent="0" algn="just">
              <a:buNone/>
            </a:pPr>
            <a:r>
              <a:rPr lang="en-US" sz="4000" dirty="0">
                <a:latin typeface="Times New Roman" panose="02020603050405020304" pitchFamily="18" charset="0"/>
                <a:cs typeface="Times New Roman" panose="02020603050405020304" pitchFamily="18" charset="0"/>
              </a:rPr>
              <a:t>Practically speaking, what must we do to experience peace amid life’s most devastating situations—such as job loss, the death of a loved one, a terminal medical diagnosis, or bad news concerning a family member?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179860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22249E-8FE5-DD4E-87F9-5FF055777731}"/>
              </a:ext>
            </a:extLst>
          </p:cNvPr>
          <p:cNvSpPr>
            <a:spLocks noGrp="1"/>
          </p:cNvSpPr>
          <p:nvPr>
            <p:ph idx="1"/>
          </p:nvPr>
        </p:nvSpPr>
        <p:spPr>
          <a:xfrm>
            <a:off x="838200" y="981635"/>
            <a:ext cx="10515600" cy="5195328"/>
          </a:xfrm>
        </p:spPr>
        <p:txBody>
          <a:bodyPr/>
          <a:lstStyle/>
          <a:p>
            <a:pPr indent="-457200"/>
            <a:r>
              <a:rPr lang="en-US" sz="4400" b="1" dirty="0">
                <a:latin typeface="Times New Roman" panose="02020603050405020304" pitchFamily="18" charset="0"/>
                <a:cs typeface="Times New Roman" panose="02020603050405020304" pitchFamily="18" charset="0"/>
              </a:rPr>
              <a:t>A Closing Thought</a:t>
            </a:r>
          </a:p>
          <a:p>
            <a:pPr indent="-457200"/>
            <a:r>
              <a:rPr lang="en-US" sz="4400" b="1" dirty="0">
                <a:latin typeface="Times New Roman" panose="02020603050405020304" pitchFamily="18" charset="0"/>
                <a:cs typeface="Times New Roman" panose="02020603050405020304" pitchFamily="18" charset="0"/>
              </a:rPr>
              <a:t>Your Life</a:t>
            </a:r>
            <a:endParaRPr lang="en-US" sz="4400" dirty="0">
              <a:latin typeface="Times New Roman" panose="02020603050405020304" pitchFamily="18" charset="0"/>
              <a:cs typeface="Times New Roman" panose="02020603050405020304" pitchFamily="18" charset="0"/>
            </a:endParaRPr>
          </a:p>
          <a:p>
            <a:pPr indent="-457200"/>
            <a:r>
              <a:rPr lang="en-US" sz="4400" b="1" dirty="0">
                <a:latin typeface="Times New Roman" panose="02020603050405020304" pitchFamily="18" charset="0"/>
                <a:cs typeface="Times New Roman" panose="02020603050405020304" pitchFamily="18" charset="0"/>
              </a:rPr>
              <a:t>Your World!</a:t>
            </a:r>
            <a:endParaRPr lang="en-US" sz="44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9266099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2DFAE-9D03-8B4E-B330-0DC8560A79DB}"/>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Closing Prayer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E1496D8-400A-5B47-8EB7-1C1777E3A561}"/>
              </a:ext>
            </a:extLst>
          </p:cNvPr>
          <p:cNvSpPr>
            <a:spLocks noGrp="1"/>
          </p:cNvSpPr>
          <p:nvPr>
            <p:ph idx="1"/>
          </p:nvPr>
        </p:nvSpPr>
        <p:spPr/>
        <p:txBody>
          <a:bodyPr/>
          <a:lstStyle/>
          <a:p>
            <a:pPr marL="0" indent="0" algn="just">
              <a:buNone/>
            </a:pPr>
            <a:r>
              <a:rPr lang="en-US" sz="4000" dirty="0">
                <a:latin typeface="Times New Roman" panose="02020603050405020304" pitchFamily="18" charset="0"/>
                <a:cs typeface="Times New Roman" panose="02020603050405020304" pitchFamily="18" charset="0"/>
              </a:rPr>
              <a:t>Lord, we humbly confess our fears. When we face storms, we ask You to cover and keep us by Your grace. Strengthen our faith and reduce our fear as we look to You for all our help. In Jesus’ name we pray. Amen.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532016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E1D4C-72A8-D24E-9487-7EE9AF54E400}"/>
              </a:ext>
            </a:extLst>
          </p:cNvPr>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Conclusion (Preparing for Next Week’s Lesson)</a:t>
            </a:r>
            <a:br>
              <a:rPr lang="en-US" dirty="0"/>
            </a:br>
            <a:endParaRPr lang="en-US" dirty="0"/>
          </a:p>
        </p:txBody>
      </p:sp>
      <p:sp>
        <p:nvSpPr>
          <p:cNvPr id="3" name="Content Placeholder 2">
            <a:extLst>
              <a:ext uri="{FF2B5EF4-FFF2-40B4-BE49-F238E27FC236}">
                <a16:creationId xmlns:a16="http://schemas.microsoft.com/office/drawing/2014/main" id="{43F48B9D-EC76-4F49-BB61-718166E0DC70}"/>
              </a:ext>
            </a:extLst>
          </p:cNvPr>
          <p:cNvSpPr>
            <a:spLocks noGrp="1"/>
          </p:cNvSpPr>
          <p:nvPr>
            <p:ph idx="1"/>
          </p:nvPr>
        </p:nvSpPr>
        <p:spPr/>
        <p:txBody>
          <a:bodyPr>
            <a:normAutofit fontScale="92500" lnSpcReduction="10000"/>
          </a:bodyPr>
          <a:lstStyle/>
          <a:p>
            <a:pPr algn="just"/>
            <a:r>
              <a:rPr lang="en-US" sz="4300" dirty="0">
                <a:latin typeface="Times New Roman" panose="02020603050405020304" pitchFamily="18" charset="0"/>
                <a:cs typeface="Times New Roman" panose="02020603050405020304" pitchFamily="18" charset="0"/>
              </a:rPr>
              <a:t> While reading the background Scripture, consider this thought: “Have you ever experienced a healing touch?”</a:t>
            </a:r>
          </a:p>
          <a:p>
            <a:pPr algn="just"/>
            <a:r>
              <a:rPr lang="en-US" sz="4300" dirty="0">
                <a:latin typeface="Times New Roman" panose="02020603050405020304" pitchFamily="18" charset="0"/>
                <a:cs typeface="Times New Roman" panose="02020603050405020304" pitchFamily="18" charset="0"/>
              </a:rPr>
              <a:t>The lesson topic for Sunday, June 20, 2021, is “A Healing Touch.” The Devotional Reading is Proverbs 3:1-8, the Background Scriptures are Matthew 9:18-26; Mark 5:21-43; Luke 8:40-56, and the Printed Text is Matthew 9:18-26.</a:t>
            </a:r>
            <a:endParaRPr lang="en-US" dirty="0"/>
          </a:p>
        </p:txBody>
      </p:sp>
    </p:spTree>
    <p:extLst>
      <p:ext uri="{BB962C8B-B14F-4D97-AF65-F5344CB8AC3E}">
        <p14:creationId xmlns:p14="http://schemas.microsoft.com/office/powerpoint/2010/main" val="2784195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1645</TotalTime>
  <Words>774</Words>
  <Application>Microsoft Office PowerPoint</Application>
  <PresentationFormat>Widescreen</PresentationFormat>
  <Paragraphs>48</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Times New Roman</vt:lpstr>
      <vt:lpstr>Office Theme</vt:lpstr>
      <vt:lpstr>SUMMER QUARTER THEME:  “Confident Hope”  Unit I: “Jesus Teaches about Faith”  </vt:lpstr>
      <vt:lpstr>LESSON 2- June 13, 2021 </vt:lpstr>
      <vt:lpstr>       DEVOTIONAL READING: Psalm 107:23-32   BACKGROUND SCRIPTURES: Matthew 8:23-27; Mark 4:35-41; Luke 8:22-25   PRINT PASSAGE: Matthew 8:23-27        </vt:lpstr>
      <vt:lpstr>KEY VERSE:</vt:lpstr>
      <vt:lpstr>     LESSON AIMS:   </vt:lpstr>
      <vt:lpstr>KEY TERMS:</vt:lpstr>
      <vt:lpstr>INTRODUCTION</vt:lpstr>
      <vt:lpstr>BIBLICAL CONTEXT</vt:lpstr>
      <vt:lpstr> ANALYSIS OF THE BIBLICAL TEXT (Lesson Outline) </vt:lpstr>
      <vt:lpstr>Storms Come (Matthew 8:23-25) </vt:lpstr>
      <vt:lpstr>What Do You Think? </vt:lpstr>
      <vt:lpstr>Seek Christ (Matthew 8:26-27)</vt:lpstr>
      <vt:lpstr>What Do You Think? </vt:lpstr>
      <vt:lpstr>PowerPoint Presentation</vt:lpstr>
      <vt:lpstr>Closing Prayer </vt:lpstr>
      <vt:lpstr>Conclusion (Preparing for Next Week’s Lesson)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Ingrid Atwater</cp:lastModifiedBy>
  <cp:revision>52</cp:revision>
  <dcterms:created xsi:type="dcterms:W3CDTF">2020-10-13T22:27:56Z</dcterms:created>
  <dcterms:modified xsi:type="dcterms:W3CDTF">2021-05-26T14:19:50Z</dcterms:modified>
</cp:coreProperties>
</file>