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75" r:id="rId12"/>
    <p:sldId id="289" r:id="rId13"/>
    <p:sldId id="276" r:id="rId14"/>
    <p:sldId id="287" r:id="rId15"/>
    <p:sldId id="286" r:id="rId16"/>
    <p:sldId id="278" r:id="rId17"/>
    <p:sldId id="279" r:id="rId18"/>
    <p:sldId id="28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55" d="100"/>
          <a:sy n="55" d="100"/>
        </p:scale>
        <p:origin x="84" y="1272"/>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Times New Roman" panose="02020603050405020304" pitchFamily="18" charset="0"/>
                <a:cs typeface="Times New Roman" panose="02020603050405020304" pitchFamily="18" charset="0"/>
              </a:rPr>
              <a:t>SUMMER QUARTER THEME: </a:t>
            </a:r>
            <a:br>
              <a:rPr lang="en"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“Confident Hope</a:t>
            </a:r>
            <a:r>
              <a:rPr lang="en" dirty="0">
                <a:latin typeface="Times New Roman" panose="02020603050405020304" pitchFamily="18" charset="0"/>
                <a:cs typeface="Times New Roman" panose="02020603050405020304" pitchFamily="18" charset="0"/>
              </a:rPr>
              <a:t>”</a:t>
            </a:r>
            <a:br>
              <a:rPr lang="en" dirty="0">
                <a:latin typeface="Times New Roman" panose="02020603050405020304" pitchFamily="18" charset="0"/>
                <a:cs typeface="Times New Roman" panose="02020603050405020304" pitchFamily="18" charset="0"/>
              </a:rPr>
            </a:br>
            <a:br>
              <a:rPr lang="en"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Unit I: “Jesus Teaches about Faith”</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fr-FR" sz="5400" b="1" dirty="0">
                <a:latin typeface="Times New Roman" panose="02020603050405020304" pitchFamily="18" charset="0"/>
                <a:cs typeface="Times New Roman" panose="02020603050405020304" pitchFamily="18" charset="0"/>
              </a:rPr>
              <a:t>LESSON 3- June 20, 2021 </a:t>
            </a:r>
            <a:endParaRPr lang="en-US" sz="5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a:spcBef>
                <a:spcPts val="0"/>
              </a:spcBef>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A Healing Touch</a:t>
            </a:r>
            <a:r>
              <a:rPr lang="en-US" sz="4000" b="1" dirty="0">
                <a:latin typeface="Times New Roman" panose="02020603050405020304" pitchFamily="18" charset="0"/>
                <a:cs typeface="Times New Roman" panose="02020603050405020304" pitchFamily="18" charset="0"/>
              </a:rPr>
              <a:t> </a:t>
            </a:r>
          </a:p>
          <a:p>
            <a:pPr marL="0" marR="0" indent="0">
              <a:spcBef>
                <a:spcPts val="0"/>
              </a:spcBef>
              <a:spcAft>
                <a:spcPts val="0"/>
              </a:spcAft>
              <a:buNone/>
              <a:tabLst>
                <a:tab pos="457200" algn="l"/>
              </a:tabLst>
            </a:pPr>
            <a:r>
              <a:rPr lang="en-US" sz="4000" b="1" dirty="0">
                <a:latin typeface="Times New Roman" panose="02020603050405020304" pitchFamily="18" charset="0"/>
                <a:cs typeface="Times New Roman" panose="02020603050405020304" pitchFamily="18" charset="0"/>
              </a:rPr>
              <a:t>  (</a:t>
            </a:r>
            <a:r>
              <a:rPr lang="en-US" sz="4000" b="1" i="1" dirty="0">
                <a:latin typeface="Times New Roman" panose="02020603050405020304" pitchFamily="18" charset="0"/>
                <a:cs typeface="Times New Roman" panose="02020603050405020304" pitchFamily="18" charset="0"/>
              </a:rPr>
              <a:t>Faith Pathway</a:t>
            </a:r>
            <a:r>
              <a:rPr lang="en-US" sz="4000" b="1" dirty="0">
                <a:latin typeface="Times New Roman" panose="02020603050405020304" pitchFamily="18" charset="0"/>
                <a:cs typeface="Times New Roman" panose="02020603050405020304" pitchFamily="18" charset="0"/>
              </a:rPr>
              <a:t>)</a:t>
            </a:r>
          </a:p>
          <a:p>
            <a:pPr marL="0" marR="0" indent="0">
              <a:spcBef>
                <a:spcPts val="0"/>
              </a:spcBef>
              <a:spcAft>
                <a:spcPts val="0"/>
              </a:spcAft>
              <a:buNone/>
              <a:tabLst>
                <a:tab pos="457200" algn="l"/>
              </a:tabLst>
            </a:pPr>
            <a:endParaRPr lang="en-US" sz="4000" b="1" dirty="0">
              <a:latin typeface="Times New Roman" panose="02020603050405020304" pitchFamily="18" charset="0"/>
              <a:cs typeface="Times New Roman" panose="02020603050405020304" pitchFamily="18" charset="0"/>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tab pos="457200" algn="l"/>
              </a:tabLst>
              <a:defRPr/>
            </a:pPr>
            <a:r>
              <a:rPr kumimoji="0" lang="en-US" sz="4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Lesson Title: Healed by Faith</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tab pos="457200" algn="l"/>
              </a:tabLst>
              <a:defRPr/>
            </a:pPr>
            <a:r>
              <a:rPr kumimoji="0" lang="en-US" sz="4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40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Townsend Press Sunday School Commentary</a:t>
            </a:r>
            <a:r>
              <a:rPr kumimoji="0" lang="en-US" sz="4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a:p>
            <a:pPr marL="0" indent="0">
              <a:spcBef>
                <a:spcPts val="0"/>
              </a:spcBef>
              <a:buNone/>
              <a:tabLst>
                <a:tab pos="457200" algn="l"/>
              </a:tabLst>
            </a:pPr>
            <a:endParaRPr lang="en-US" sz="4000" b="1" dirty="0">
              <a:latin typeface="Times New Roman" panose="02020603050405020304" pitchFamily="18" charset="0"/>
              <a:cs typeface="Times New Roman" panose="02020603050405020304" pitchFamily="18" charset="0"/>
            </a:endParaRPr>
          </a:p>
          <a:p>
            <a:pPr marL="0" marR="0" indent="0">
              <a:spcBef>
                <a:spcPts val="0"/>
              </a:spcBef>
              <a:spcAft>
                <a:spcPts val="0"/>
              </a:spcAft>
              <a:buNone/>
              <a:tabLst>
                <a:tab pos="457200" algn="l"/>
              </a:tabLst>
            </a:pPr>
            <a:endParaRPr lang="en-US" sz="4000" b="1" dirty="0">
              <a:latin typeface="Times New Roman" panose="02020603050405020304" pitchFamily="18" charset="0"/>
              <a:cs typeface="Times New Roman" panose="02020603050405020304" pitchFamily="18" charset="0"/>
            </a:endParaRPr>
          </a:p>
          <a:p>
            <a:pPr marL="0" marR="0" indent="0">
              <a:spcBef>
                <a:spcPts val="0"/>
              </a:spcBef>
              <a:spcAft>
                <a:spcPts val="0"/>
              </a:spcAft>
              <a:buNone/>
              <a:tabLst>
                <a:tab pos="457200" algn="l"/>
              </a:tabLst>
            </a:pPr>
            <a:endParaRPr lang="en-US" sz="4000" b="1" dirty="0">
              <a:latin typeface="Times New Roman" panose="02020603050405020304" pitchFamily="18"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marL="0" marR="0" algn="ctr">
              <a:spcBef>
                <a:spcPts val="0"/>
              </a:spcBef>
              <a:spcAft>
                <a:spcPts val="0"/>
              </a:spcAft>
            </a:pP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Proverbs 3:1-8</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SCRIPTURES: Matthew 9:18-26; Mark 5:21-43; Luke 8:40-56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PRINT PASSAGE: Matthew 9:18-26</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latin typeface="Times New Roman" panose="02020603050405020304" pitchFamily="18" charset="0"/>
                <a:cs typeface="Times New Roman" panose="02020603050405020304" pitchFamily="18" charset="0"/>
              </a:rPr>
              <a:t>KEY VERSE:</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12922" y="1186774"/>
            <a:ext cx="10913582" cy="5306101"/>
          </a:xfrm>
        </p:spPr>
        <p:txBody>
          <a:bodyPr>
            <a:normAutofit fontScale="92500" lnSpcReduction="20000"/>
          </a:bodyPr>
          <a:lstStyle/>
          <a:p>
            <a:pPr marL="0" marR="0" indent="0">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Jesus turned him about, and when he saw her, he said, Daughter, be of good comfort; thy faith hath made thee whole. And the woman was made whole from that hour. </a:t>
            </a:r>
            <a:r>
              <a:rPr lang="en-US" sz="4400" i="1" dirty="0">
                <a:effectLst/>
                <a:latin typeface="Times New Roman" panose="02020603050405020304" pitchFamily="18" charset="0"/>
                <a:ea typeface="Calibri" panose="020F0502020204030204" pitchFamily="34" charset="0"/>
                <a:cs typeface="Times New Roman" panose="02020603050405020304" pitchFamily="18" charset="0"/>
              </a:rPr>
              <a:t>(Matthew 9:22, KJV) </a:t>
            </a:r>
          </a:p>
          <a:p>
            <a:pPr marL="0" marR="0" indent="0" algn="ctr">
              <a:lnSpc>
                <a:spcPct val="107000"/>
              </a:lnSpc>
              <a:spcBef>
                <a:spcPts val="0"/>
              </a:spcBef>
              <a:spcAft>
                <a:spcPts val="800"/>
              </a:spcAft>
              <a:buNone/>
            </a:pPr>
            <a:r>
              <a:rPr lang="en-US" sz="4400" b="1" dirty="0">
                <a:effectLst/>
                <a:latin typeface="Times New Roman" panose="02020603050405020304" pitchFamily="18" charset="0"/>
                <a:ea typeface="Calibri" panose="020F0502020204030204" pitchFamily="34" charset="0"/>
                <a:cs typeface="Times New Roman" panose="02020603050405020304" pitchFamily="18" charset="0"/>
              </a:rPr>
              <a:t>. . . . . </a:t>
            </a:r>
          </a:p>
          <a:p>
            <a:pPr marL="0" marR="0" indent="0" algn="just">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Jesus turned and saw her. “Take heart, daughter,” he said, “your faith has healed you.” And the woman was healed at that moment. </a:t>
            </a:r>
            <a:r>
              <a:rPr lang="en-US" sz="4400" i="1" dirty="0">
                <a:effectLst/>
                <a:latin typeface="Times New Roman" panose="02020603050405020304" pitchFamily="18" charset="0"/>
                <a:ea typeface="Calibri" panose="020F0502020204030204" pitchFamily="34" charset="0"/>
                <a:cs typeface="Times New Roman" panose="02020603050405020304" pitchFamily="18" charset="0"/>
              </a:rPr>
              <a:t>(Matthew 9:22, NIV) </a:t>
            </a:r>
            <a:endParaRPr lang="en-US" i="1"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latin typeface="Times New Roman" panose="02020603050405020304" pitchFamily="18" charset="0"/>
                <a:cs typeface="Times New Roman" panose="02020603050405020304" pitchFamily="18" charset="0"/>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fontScale="92500" lnSpcReduction="20000"/>
          </a:bodyPr>
          <a:lstStyle/>
          <a:p>
            <a:pPr marL="0" indent="0">
              <a:buNone/>
            </a:pPr>
            <a:r>
              <a:rPr lang="en-US" sz="4300" dirty="0">
                <a:latin typeface="Times New Roman" panose="02020603050405020304" pitchFamily="18" charset="0"/>
                <a:cs typeface="Times New Roman" panose="02020603050405020304" pitchFamily="18" charset="0"/>
              </a:rPr>
              <a:t>As a result of experiencing this lesson, you should be able to do these things:</a:t>
            </a:r>
          </a:p>
          <a:p>
            <a:r>
              <a:rPr lang="en-US" sz="4300" dirty="0">
                <a:latin typeface="Times New Roman" panose="02020603050405020304" pitchFamily="18" charset="0"/>
                <a:cs typeface="Times New Roman" panose="02020603050405020304" pitchFamily="18" charset="0"/>
              </a:rPr>
              <a:t>Examine the nature of the faith involved in the healings of the woman and the girl in this passage. </a:t>
            </a:r>
          </a:p>
          <a:p>
            <a:r>
              <a:rPr lang="en-US" sz="4300" dirty="0">
                <a:latin typeface="Times New Roman" panose="02020603050405020304" pitchFamily="18" charset="0"/>
                <a:cs typeface="Times New Roman" panose="02020603050405020304" pitchFamily="18" charset="0"/>
              </a:rPr>
              <a:t>Sense the power of God to bring life and healing to your loved ones. </a:t>
            </a:r>
          </a:p>
          <a:p>
            <a:r>
              <a:rPr lang="en-US" sz="4300" dirty="0">
                <a:latin typeface="Times New Roman" panose="02020603050405020304" pitchFamily="18" charset="0"/>
                <a:cs typeface="Times New Roman" panose="02020603050405020304" pitchFamily="18" charset="0"/>
              </a:rPr>
              <a:t>Rejoice in the healing power of God as manifested in your own life. </a:t>
            </a:r>
          </a:p>
          <a:p>
            <a:pPr marL="0" indent="0">
              <a:buNone/>
            </a:pPr>
            <a:endParaRPr lang="en-US" sz="4300" dirty="0">
              <a:latin typeface="Times New Roman" panose="02020603050405020304" pitchFamily="18" charset="0"/>
              <a:cs typeface="Times New Roman" panose="02020603050405020304" pitchFamily="18" charset="0"/>
            </a:endParaRPr>
          </a:p>
          <a:p>
            <a:pPr marL="0" indent="0">
              <a:buNone/>
            </a:pPr>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838200" y="365126"/>
            <a:ext cx="10515600" cy="1094024"/>
          </a:xfrm>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4717814"/>
          </a:xfrm>
        </p:spPr>
        <p:txBody>
          <a:bodyPr>
            <a:normAutofit fontScale="70000" lnSpcReduction="20000"/>
          </a:bodyPr>
          <a:lstStyle/>
          <a:p>
            <a:pPr indent="-457200">
              <a:tabLst>
                <a:tab pos="457200" algn="l"/>
              </a:tabLst>
            </a:pPr>
            <a:r>
              <a:rPr lang="en-US" sz="3500" b="1" dirty="0">
                <a:latin typeface="Times New Roman" panose="02020603050405020304" pitchFamily="18" charset="0"/>
                <a:cs typeface="Times New Roman" panose="02020603050405020304" pitchFamily="18" charset="0"/>
              </a:rPr>
              <a:t>Asleep (verse 24)—Greek: </a:t>
            </a:r>
            <a:r>
              <a:rPr lang="en-US" sz="3500" b="1" i="1" dirty="0" err="1">
                <a:latin typeface="Times New Roman" panose="02020603050405020304" pitchFamily="18" charset="0"/>
                <a:cs typeface="Times New Roman" panose="02020603050405020304" pitchFamily="18" charset="0"/>
              </a:rPr>
              <a:t>katheudó</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kath</a:t>
            </a:r>
            <a:r>
              <a:rPr lang="en-US" sz="3500" b="1" dirty="0">
                <a:latin typeface="Times New Roman" panose="02020603050405020304" pitchFamily="18" charset="0"/>
                <a:cs typeface="Times New Roman" panose="02020603050405020304" pitchFamily="18" charset="0"/>
              </a:rPr>
              <a:t>-</a:t>
            </a:r>
            <a:r>
              <a:rPr lang="en-US" sz="3500" b="1" dirty="0" err="1">
                <a:latin typeface="Times New Roman" panose="02020603050405020304" pitchFamily="18" charset="0"/>
                <a:cs typeface="Times New Roman" panose="02020603050405020304" pitchFamily="18" charset="0"/>
              </a:rPr>
              <a:t>yoo</a:t>
            </a:r>
            <a:r>
              <a:rPr lang="en-US" sz="3500" b="1" dirty="0">
                <a:latin typeface="Times New Roman" panose="02020603050405020304" pitchFamily="18" charset="0"/>
                <a:cs typeface="Times New Roman" panose="02020603050405020304" pitchFamily="18" charset="0"/>
              </a:rPr>
              <a:t>’-do): </a:t>
            </a:r>
            <a:r>
              <a:rPr lang="en-US" sz="3500" dirty="0">
                <a:latin typeface="Times New Roman" panose="02020603050405020304" pitchFamily="18" charset="0"/>
                <a:cs typeface="Times New Roman" panose="02020603050405020304" pitchFamily="18" charset="0"/>
              </a:rPr>
              <a:t>to sleep; Jesus referred to death as sleep; “</a:t>
            </a:r>
            <a:r>
              <a:rPr lang="en-US" sz="3500" dirty="0" err="1">
                <a:latin typeface="Times New Roman" panose="02020603050405020304" pitchFamily="18" charset="0"/>
                <a:cs typeface="Times New Roman" panose="02020603050405020304" pitchFamily="18" charset="0"/>
              </a:rPr>
              <a:t>sleepeth</a:t>
            </a:r>
            <a:r>
              <a:rPr lang="en-US" sz="3500" dirty="0">
                <a:latin typeface="Times New Roman" panose="02020603050405020304" pitchFamily="18" charset="0"/>
                <a:cs typeface="Times New Roman" panose="02020603050405020304" pitchFamily="18" charset="0"/>
              </a:rPr>
              <a:t>” (KJV). </a:t>
            </a:r>
          </a:p>
          <a:p>
            <a:pPr indent="-457200">
              <a:tabLst>
                <a:tab pos="457200" algn="l"/>
              </a:tabLst>
            </a:pPr>
            <a:r>
              <a:rPr lang="en-US" sz="3500" b="1" dirty="0">
                <a:latin typeface="Times New Roman" panose="02020603050405020304" pitchFamily="18" charset="0"/>
                <a:cs typeface="Times New Roman" panose="02020603050405020304" pitchFamily="18" charset="0"/>
              </a:rPr>
              <a:t>Faith (verse 22)—Greek: </a:t>
            </a:r>
            <a:r>
              <a:rPr lang="en-US" sz="3500" b="1" i="1" dirty="0" err="1">
                <a:latin typeface="Times New Roman" panose="02020603050405020304" pitchFamily="18" charset="0"/>
                <a:cs typeface="Times New Roman" panose="02020603050405020304" pitchFamily="18" charset="0"/>
              </a:rPr>
              <a:t>pistis</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pis’</a:t>
            </a:r>
            <a:r>
              <a:rPr lang="en-US" sz="3500" b="1" dirty="0">
                <a:latin typeface="Times New Roman" panose="02020603050405020304" pitchFamily="18" charset="0"/>
                <a:cs typeface="Times New Roman" panose="02020603050405020304" pitchFamily="18" charset="0"/>
              </a:rPr>
              <a:t>-tis): </a:t>
            </a:r>
            <a:r>
              <a:rPr lang="en-US" sz="3500" dirty="0">
                <a:latin typeface="Times New Roman" panose="02020603050405020304" pitchFamily="18" charset="0"/>
                <a:cs typeface="Times New Roman" panose="02020603050405020304" pitchFamily="18" charset="0"/>
              </a:rPr>
              <a:t>belief; trust; confidence; fidelity; faithfulness. </a:t>
            </a:r>
          </a:p>
          <a:p>
            <a:pPr indent="-457200">
              <a:tabLst>
                <a:tab pos="457200" algn="l"/>
              </a:tabLst>
            </a:pPr>
            <a:r>
              <a:rPr lang="en-US" sz="3500" b="1" dirty="0">
                <a:latin typeface="Times New Roman" panose="02020603050405020304" pitchFamily="18" charset="0"/>
                <a:cs typeface="Times New Roman" panose="02020603050405020304" pitchFamily="18" charset="0"/>
              </a:rPr>
              <a:t>Followed (verse 19)—Greek: </a:t>
            </a:r>
            <a:r>
              <a:rPr lang="en-US" sz="3500" b="1" i="1" dirty="0" err="1">
                <a:latin typeface="Times New Roman" panose="02020603050405020304" pitchFamily="18" charset="0"/>
                <a:cs typeface="Times New Roman" panose="02020603050405020304" pitchFamily="18" charset="0"/>
              </a:rPr>
              <a:t>akoloutheó</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ak</a:t>
            </a:r>
            <a:r>
              <a:rPr lang="en-US" sz="3500" b="1" dirty="0">
                <a:latin typeface="Times New Roman" panose="02020603050405020304" pitchFamily="18" charset="0"/>
                <a:cs typeface="Times New Roman" panose="02020603050405020304" pitchFamily="18" charset="0"/>
              </a:rPr>
              <a:t>-</a:t>
            </a:r>
            <a:r>
              <a:rPr lang="en-US" sz="3500" b="1" dirty="0" err="1">
                <a:latin typeface="Times New Roman" panose="02020603050405020304" pitchFamily="18" charset="0"/>
                <a:cs typeface="Times New Roman" panose="02020603050405020304" pitchFamily="18" charset="0"/>
              </a:rPr>
              <a:t>ol</a:t>
            </a:r>
            <a:r>
              <a:rPr lang="en-US" sz="3500" b="1" dirty="0">
                <a:latin typeface="Times New Roman" panose="02020603050405020304" pitchFamily="18" charset="0"/>
                <a:cs typeface="Times New Roman" panose="02020603050405020304" pitchFamily="18" charset="0"/>
              </a:rPr>
              <a:t>-</a:t>
            </a:r>
            <a:r>
              <a:rPr lang="en-US" sz="3500" b="1" dirty="0" err="1">
                <a:latin typeface="Times New Roman" panose="02020603050405020304" pitchFamily="18" charset="0"/>
                <a:cs typeface="Times New Roman" panose="02020603050405020304" pitchFamily="18" charset="0"/>
              </a:rPr>
              <a:t>oo</a:t>
            </a:r>
            <a:r>
              <a:rPr lang="en-US" sz="3500" b="1" dirty="0">
                <a:latin typeface="Times New Roman" panose="02020603050405020304" pitchFamily="18" charset="0"/>
                <a:cs typeface="Times New Roman" panose="02020603050405020304" pitchFamily="18" charset="0"/>
              </a:rPr>
              <a:t>-</a:t>
            </a:r>
            <a:r>
              <a:rPr lang="en-US" sz="3500" b="1" dirty="0" err="1">
                <a:latin typeface="Times New Roman" panose="02020603050405020304" pitchFamily="18" charset="0"/>
                <a:cs typeface="Times New Roman" panose="02020603050405020304" pitchFamily="18" charset="0"/>
              </a:rPr>
              <a:t>theh</a:t>
            </a:r>
            <a:r>
              <a:rPr lang="en-US" sz="3500" b="1" dirty="0">
                <a:latin typeface="Times New Roman" panose="02020603050405020304" pitchFamily="18" charset="0"/>
                <a:cs typeface="Times New Roman" panose="02020603050405020304" pitchFamily="18" charset="0"/>
              </a:rPr>
              <a:t>’-o): </a:t>
            </a:r>
            <a:r>
              <a:rPr lang="en-US" sz="3500" dirty="0">
                <a:latin typeface="Times New Roman" panose="02020603050405020304" pitchFamily="18" charset="0"/>
                <a:cs typeface="Times New Roman" panose="02020603050405020304" pitchFamily="18" charset="0"/>
              </a:rPr>
              <a:t>accompanied; attended to; “went with” (NIV). </a:t>
            </a:r>
          </a:p>
          <a:p>
            <a:pPr indent="-457200">
              <a:tabLst>
                <a:tab pos="457200" algn="l"/>
              </a:tabLst>
            </a:pPr>
            <a:r>
              <a:rPr lang="en-US" sz="3500" b="1" dirty="0">
                <a:latin typeface="Times New Roman" panose="02020603050405020304" pitchFamily="18" charset="0"/>
                <a:cs typeface="Times New Roman" panose="02020603050405020304" pitchFamily="18" charset="0"/>
              </a:rPr>
              <a:t>Healed (verse 21)—Greek: </a:t>
            </a:r>
            <a:r>
              <a:rPr lang="en-US" sz="3500" b="1" i="1" dirty="0" err="1">
                <a:latin typeface="Times New Roman" panose="02020603050405020304" pitchFamily="18" charset="0"/>
                <a:cs typeface="Times New Roman" panose="02020603050405020304" pitchFamily="18" charset="0"/>
              </a:rPr>
              <a:t>sózó</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sode</a:t>
            </a:r>
            <a:r>
              <a:rPr lang="en-US" sz="3500" b="1" dirty="0">
                <a:latin typeface="Times New Roman" panose="02020603050405020304" pitchFamily="18" charset="0"/>
                <a:cs typeface="Times New Roman" panose="02020603050405020304" pitchFamily="18" charset="0"/>
              </a:rPr>
              <a:t>’-zo): </a:t>
            </a:r>
            <a:r>
              <a:rPr lang="en-US" sz="3500" dirty="0">
                <a:latin typeface="Times New Roman" panose="02020603050405020304" pitchFamily="18" charset="0"/>
                <a:cs typeface="Times New Roman" panose="02020603050405020304" pitchFamily="18" charset="0"/>
              </a:rPr>
              <a:t>to be saved, preserved, to rescue; “whole” (KJV). </a:t>
            </a:r>
          </a:p>
          <a:p>
            <a:pPr indent="-457200">
              <a:tabLst>
                <a:tab pos="457200" algn="l"/>
              </a:tabLst>
            </a:pPr>
            <a:r>
              <a:rPr lang="en-US" sz="3500" b="1" dirty="0">
                <a:latin typeface="Times New Roman" panose="02020603050405020304" pitchFamily="18" charset="0"/>
                <a:cs typeface="Times New Roman" panose="02020603050405020304" pitchFamily="18" charset="0"/>
              </a:rPr>
              <a:t>Ruler (verse 18)—Greek: </a:t>
            </a:r>
            <a:r>
              <a:rPr lang="en-US" sz="3500" b="1" i="1" dirty="0" err="1">
                <a:latin typeface="Times New Roman" panose="02020603050405020304" pitchFamily="18" charset="0"/>
                <a:cs typeface="Times New Roman" panose="02020603050405020304" pitchFamily="18" charset="0"/>
              </a:rPr>
              <a:t>archón</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ar</a:t>
            </a:r>
            <a:r>
              <a:rPr lang="en-US" sz="3500" b="1" dirty="0">
                <a:latin typeface="Times New Roman" panose="02020603050405020304" pitchFamily="18" charset="0"/>
                <a:cs typeface="Times New Roman" panose="02020603050405020304" pitchFamily="18" charset="0"/>
              </a:rPr>
              <a:t>’-</a:t>
            </a:r>
            <a:r>
              <a:rPr lang="en-US" sz="3500" b="1" dirty="0" err="1">
                <a:latin typeface="Times New Roman" panose="02020603050405020304" pitchFamily="18" charset="0"/>
                <a:cs typeface="Times New Roman" panose="02020603050405020304" pitchFamily="18" charset="0"/>
              </a:rPr>
              <a:t>khone</a:t>
            </a:r>
            <a:r>
              <a:rPr lang="en-US" sz="3500" b="1" dirty="0">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chief; “leader” (NIV).</a:t>
            </a:r>
          </a:p>
          <a:p>
            <a:pPr indent="-457200">
              <a:tabLst>
                <a:tab pos="457200" algn="l"/>
              </a:tabLst>
            </a:pPr>
            <a:r>
              <a:rPr lang="en-US" sz="3500" b="1" dirty="0">
                <a:latin typeface="Times New Roman" panose="02020603050405020304" pitchFamily="18" charset="0"/>
                <a:cs typeface="Times New Roman" panose="02020603050405020304" pitchFamily="18" charset="0"/>
              </a:rPr>
              <a:t>Take courage (verse 22, NASB)—Greek</a:t>
            </a:r>
            <a:r>
              <a:rPr lang="en-US" sz="3500" b="1" i="1" dirty="0">
                <a:latin typeface="Times New Roman" panose="02020603050405020304" pitchFamily="18" charset="0"/>
                <a:cs typeface="Times New Roman" panose="02020603050405020304" pitchFamily="18" charset="0"/>
              </a:rPr>
              <a:t>: </a:t>
            </a:r>
            <a:r>
              <a:rPr lang="en-US" sz="3500" b="1" i="1" dirty="0" err="1">
                <a:latin typeface="Times New Roman" panose="02020603050405020304" pitchFamily="18" charset="0"/>
                <a:cs typeface="Times New Roman" panose="02020603050405020304" pitchFamily="18" charset="0"/>
              </a:rPr>
              <a:t>tharseó</a:t>
            </a:r>
            <a:r>
              <a:rPr lang="en-US" sz="3500" b="1" i="1" dirty="0">
                <a:latin typeface="Times New Roman" panose="02020603050405020304" pitchFamily="18" charset="0"/>
                <a:cs typeface="Times New Roman" panose="02020603050405020304" pitchFamily="18" charset="0"/>
              </a:rPr>
              <a:t> </a:t>
            </a:r>
            <a:r>
              <a:rPr lang="en-US" sz="3500" b="1" dirty="0">
                <a:latin typeface="Times New Roman" panose="02020603050405020304" pitchFamily="18" charset="0"/>
                <a:cs typeface="Times New Roman" panose="02020603050405020304" pitchFamily="18" charset="0"/>
              </a:rPr>
              <a:t>(thar-</a:t>
            </a:r>
            <a:r>
              <a:rPr lang="en-US" sz="3500" b="1" dirty="0" err="1">
                <a:latin typeface="Times New Roman" panose="02020603050405020304" pitchFamily="18" charset="0"/>
                <a:cs typeface="Times New Roman" panose="02020603050405020304" pitchFamily="18" charset="0"/>
              </a:rPr>
              <a:t>seh</a:t>
            </a:r>
            <a:r>
              <a:rPr lang="en-US" sz="3500" b="1" dirty="0">
                <a:latin typeface="Times New Roman" panose="02020603050405020304" pitchFamily="18" charset="0"/>
                <a:cs typeface="Times New Roman" panose="02020603050405020304" pitchFamily="18" charset="0"/>
              </a:rPr>
              <a:t>’-o): </a:t>
            </a:r>
            <a:r>
              <a:rPr lang="en-US" sz="3500" dirty="0">
                <a:latin typeface="Times New Roman" panose="02020603050405020304" pitchFamily="18" charset="0"/>
                <a:cs typeface="Times New Roman" panose="02020603050405020304" pitchFamily="18" charset="0"/>
              </a:rPr>
              <a:t>to be of good courage; be of good cheer; comfort; relief; “be of good comfort” (KJV); “take heart” (NIV). </a:t>
            </a:r>
          </a:p>
          <a:p>
            <a:pPr indent="-457200">
              <a:tabLst>
                <a:tab pos="457200" algn="l"/>
              </a:tabLst>
            </a:pPr>
            <a:r>
              <a:rPr lang="en-US" sz="3500" b="1" dirty="0">
                <a:latin typeface="Times New Roman" panose="02020603050405020304" pitchFamily="18" charset="0"/>
                <a:cs typeface="Times New Roman" panose="02020603050405020304" pitchFamily="18" charset="0"/>
              </a:rPr>
              <a:t>Touched (verse 20)—Greek: </a:t>
            </a:r>
            <a:r>
              <a:rPr lang="en-US" sz="3500" b="1" i="1" dirty="0" err="1">
                <a:latin typeface="Times New Roman" panose="02020603050405020304" pitchFamily="18" charset="0"/>
                <a:cs typeface="Times New Roman" panose="02020603050405020304" pitchFamily="18" charset="0"/>
              </a:rPr>
              <a:t>haptomai</a:t>
            </a:r>
            <a:r>
              <a:rPr lang="en-US" sz="3500" b="1" dirty="0">
                <a:latin typeface="Times New Roman" panose="02020603050405020304" pitchFamily="18" charset="0"/>
                <a:cs typeface="Times New Roman" panose="02020603050405020304" pitchFamily="18" charset="0"/>
              </a:rPr>
              <a:t> (hap’-tom-</a:t>
            </a:r>
            <a:r>
              <a:rPr lang="en-US" sz="3500" b="1" dirty="0" err="1">
                <a:latin typeface="Times New Roman" panose="02020603050405020304" pitchFamily="18" charset="0"/>
                <a:cs typeface="Times New Roman" panose="02020603050405020304" pitchFamily="18" charset="0"/>
              </a:rPr>
              <a:t>ahee</a:t>
            </a:r>
            <a:r>
              <a:rPr lang="en-US" sz="3500" b="1" dirty="0">
                <a:latin typeface="Times New Roman" panose="02020603050405020304" pitchFamily="18" charset="0"/>
                <a:cs typeface="Times New Roman" panose="02020603050405020304" pitchFamily="18" charset="0"/>
              </a:rPr>
              <a:t>): adhered to; laid hold of. </a:t>
            </a: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marL="628650" indent="-857250">
              <a:buFont typeface="+mj-lt"/>
              <a:buAutoNum type="romanUcPeriod"/>
              <a:tabLst>
                <a:tab pos="457200" algn="l"/>
              </a:tabLst>
            </a:pPr>
            <a:r>
              <a:rPr lang="en-US" sz="4400" dirty="0">
                <a:latin typeface="Times New Roman" panose="02020603050405020304" pitchFamily="18" charset="0"/>
                <a:cs typeface="Times New Roman" panose="02020603050405020304" pitchFamily="18" charset="0"/>
              </a:rPr>
              <a:t>By Faith Go to Jesus (Matthew 9:18-19)</a:t>
            </a:r>
          </a:p>
          <a:p>
            <a:pPr marL="628650" indent="-857250">
              <a:buFont typeface="+mj-lt"/>
              <a:buAutoNum type="romanUcPeriod"/>
              <a:tabLst>
                <a:tab pos="457200" algn="l"/>
              </a:tabLst>
            </a:pPr>
            <a:r>
              <a:rPr lang="en-US" sz="4400" dirty="0">
                <a:latin typeface="Times New Roman" panose="02020603050405020304" pitchFamily="18" charset="0"/>
                <a:cs typeface="Times New Roman" panose="02020603050405020304" pitchFamily="18" charset="0"/>
              </a:rPr>
              <a:t>By Faith Reach for Jesus (Matthew 9:20- 	22) </a:t>
            </a:r>
          </a:p>
          <a:p>
            <a:pPr marL="628650" indent="-857250">
              <a:buFont typeface="+mj-lt"/>
              <a:buAutoNum type="romanUcPeriod"/>
              <a:tabLst>
                <a:tab pos="457200" algn="l"/>
              </a:tabLst>
            </a:pPr>
            <a:r>
              <a:rPr lang="en-US" sz="4400" dirty="0">
                <a:latin typeface="Times New Roman" panose="02020603050405020304" pitchFamily="18" charset="0"/>
                <a:cs typeface="Times New Roman" panose="02020603050405020304" pitchFamily="18" charset="0"/>
              </a:rPr>
              <a:t>By Faith Trust in Jesus (Matthew 9:23-	26) </a:t>
            </a:r>
            <a:endParaRPr lang="en-US" sz="4000" dirty="0">
              <a:latin typeface="Times New Roman" panose="02020603050405020304" pitchFamily="18" charset="0"/>
              <a:cs typeface="Times New Roman" panose="02020603050405020304" pitchFamily="18" charset="0"/>
            </a:endParaRPr>
          </a:p>
          <a:p>
            <a:endParaRPr lang="en-US" sz="4000" dirty="0"/>
          </a:p>
          <a:p>
            <a:pPr marL="0" indent="0">
              <a:buNone/>
            </a:pP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By Faith Go to Jesus (Matthew 9:18-19)</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18 While he was saying this, a synagogue </a:t>
            </a:r>
            <a:r>
              <a:rPr lang="en-US"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leader</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came and knelt before him and said, “My daughter has just died. But come and put your hand on her, and she will live.”</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19 Jesus got up and </a:t>
            </a:r>
            <a:r>
              <a:rPr lang="en-US"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went with </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him, and so did his disciples.</a:t>
            </a:r>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Describe a time when you faced a desperate challenge that only the Lord could handle. How did you respond?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normAutofit/>
          </a:bodyPr>
          <a:lstStyle/>
          <a:p>
            <a:r>
              <a:rPr lang="en-US" sz="4400" b="1" dirty="0">
                <a:latin typeface="Times New Roman" panose="02020603050405020304" pitchFamily="18" charset="0"/>
                <a:cs typeface="Times New Roman" panose="02020603050405020304" pitchFamily="18" charset="0"/>
              </a:rPr>
              <a:t>By Faith Reach for Jesus (Matthew 9:20-22)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fontScale="92500" lnSpcReduction="10000"/>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20 Just then a woman who had been subject to bleeding for twelve years came up behind him and </a:t>
            </a:r>
            <a:r>
              <a:rPr lang="en-US"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touched</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the edge of his cloak.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21 She said to herself, “If I only touch his cloak, I will be </a:t>
            </a:r>
            <a:r>
              <a:rPr lang="en-US"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healed</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22 Jesus turned and saw her. “</a:t>
            </a:r>
            <a:r>
              <a:rPr lang="en-US"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Take heart</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daughter,” he said, “your </a:t>
            </a:r>
            <a:r>
              <a:rPr lang="en-US"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faith</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has healed you.” And the woman was healed at that moment.</a:t>
            </a:r>
          </a:p>
        </p:txBody>
      </p:sp>
    </p:spTree>
    <p:extLst>
      <p:ext uri="{BB962C8B-B14F-4D97-AF65-F5344CB8AC3E}">
        <p14:creationId xmlns:p14="http://schemas.microsoft.com/office/powerpoint/2010/main" val="3246716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Share a time when you went to extreme lengths to get closer to Jesus. How did it make you feel? What was the outcome?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7986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By Faith Trust in Jesus (Matthew 9:23-26)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lnSpcReduction="10000"/>
          </a:bodyPr>
          <a:lstStyle/>
          <a:p>
            <a:pPr marL="0" indent="0" algn="just">
              <a:buNone/>
            </a:pPr>
            <a:r>
              <a:rPr lang="en-US" sz="4000" dirty="0">
                <a:latin typeface="Times New Roman" panose="02020603050405020304" pitchFamily="18" charset="0"/>
                <a:cs typeface="Times New Roman" panose="02020603050405020304" pitchFamily="18" charset="0"/>
              </a:rPr>
              <a:t>23 When Jesus entered the synagogue leader’s house and saw the noisy crowd and people playing pipes,</a:t>
            </a:r>
          </a:p>
          <a:p>
            <a:pPr marL="0" indent="0" algn="just">
              <a:buNone/>
            </a:pPr>
            <a:r>
              <a:rPr lang="en-US" sz="4000" dirty="0">
                <a:latin typeface="Times New Roman" panose="02020603050405020304" pitchFamily="18" charset="0"/>
                <a:cs typeface="Times New Roman" panose="02020603050405020304" pitchFamily="18" charset="0"/>
              </a:rPr>
              <a:t>24 he said, “Go away. The girl is not dead but </a:t>
            </a:r>
            <a:r>
              <a:rPr lang="en-US" sz="4000" i="1" dirty="0">
                <a:latin typeface="Times New Roman" panose="02020603050405020304" pitchFamily="18" charset="0"/>
                <a:cs typeface="Times New Roman" panose="02020603050405020304" pitchFamily="18" charset="0"/>
              </a:rPr>
              <a:t>asleep</a:t>
            </a:r>
            <a:r>
              <a:rPr lang="en-US" sz="4000" dirty="0">
                <a:latin typeface="Times New Roman" panose="02020603050405020304" pitchFamily="18" charset="0"/>
                <a:cs typeface="Times New Roman" panose="02020603050405020304" pitchFamily="18" charset="0"/>
              </a:rPr>
              <a:t>.” But they laughed at him. </a:t>
            </a:r>
          </a:p>
          <a:p>
            <a:pPr marL="0" indent="0" algn="just">
              <a:buNone/>
            </a:pPr>
            <a:r>
              <a:rPr lang="en-US" sz="4000" dirty="0">
                <a:latin typeface="Times New Roman" panose="02020603050405020304" pitchFamily="18" charset="0"/>
                <a:cs typeface="Times New Roman" panose="02020603050405020304" pitchFamily="18" charset="0"/>
              </a:rPr>
              <a:t>25 After the crowd had been put outside, he went in and took the girl by the hand, and she got up. </a:t>
            </a:r>
          </a:p>
          <a:p>
            <a:pPr marL="0" indent="0" algn="just">
              <a:buNone/>
            </a:pPr>
            <a:r>
              <a:rPr lang="en-US" sz="4000" dirty="0">
                <a:latin typeface="Times New Roman" panose="02020603050405020304" pitchFamily="18" charset="0"/>
                <a:cs typeface="Times New Roman" panose="02020603050405020304" pitchFamily="18" charset="0"/>
              </a:rPr>
              <a:t>26 News of this spread through all that region. </a:t>
            </a:r>
          </a:p>
          <a:p>
            <a:pPr marL="0" indent="0">
              <a:buNone/>
            </a:pPr>
            <a:endParaRPr lang="en-US" sz="4000" dirty="0"/>
          </a:p>
        </p:txBody>
      </p:sp>
    </p:spTree>
    <p:extLst>
      <p:ext uri="{BB962C8B-B14F-4D97-AF65-F5344CB8AC3E}">
        <p14:creationId xmlns:p14="http://schemas.microsoft.com/office/powerpoint/2010/main" val="640657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Share a time when all seemed lost and you trusted in Jesus against the odds. What is the greatest challenge of persevering in faith while you are surrounded by others’ doubt?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3088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pPr indent="-457200"/>
            <a:r>
              <a:rPr lang="en-US" sz="4400" b="1" dirty="0">
                <a:latin typeface="Times New Roman" panose="02020603050405020304" pitchFamily="18" charset="0"/>
                <a:cs typeface="Times New Roman" panose="02020603050405020304" pitchFamily="18" charset="0"/>
              </a:rPr>
              <a:t>A Closing Thought</a:t>
            </a:r>
          </a:p>
          <a:p>
            <a:pPr indent="-457200"/>
            <a:r>
              <a:rPr lang="en-US" sz="4400" b="1" dirty="0">
                <a:latin typeface="Times New Roman" panose="02020603050405020304" pitchFamily="18" charset="0"/>
                <a:cs typeface="Times New Roman" panose="02020603050405020304" pitchFamily="18" charset="0"/>
              </a:rPr>
              <a:t>Your Life</a:t>
            </a:r>
            <a:endParaRPr lang="en-US" sz="4400" dirty="0">
              <a:latin typeface="Times New Roman" panose="02020603050405020304" pitchFamily="18" charset="0"/>
              <a:cs typeface="Times New Roman" panose="02020603050405020304" pitchFamily="18" charset="0"/>
            </a:endParaRPr>
          </a:p>
          <a:p>
            <a:pPr indent="-457200"/>
            <a:r>
              <a:rPr lang="en-US" sz="4400" b="1" dirty="0">
                <a:latin typeface="Times New Roman" panose="02020603050405020304" pitchFamily="18" charset="0"/>
                <a:cs typeface="Times New Roman" panose="02020603050405020304" pitchFamily="18" charset="0"/>
              </a:rPr>
              <a:t>Your World!</a:t>
            </a:r>
            <a:endParaRPr lang="en-US" sz="4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Closing Prayer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Lord, help us to turn to You in every difficult moment. Teach us to live with bold faith, knowing that You are able to turn every situation in our lives around for our good and Your glory. In Jesus’ name we pray. Amen.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3201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a:bodyPr>
          <a:lstStyle/>
          <a:p>
            <a:pPr algn="just"/>
            <a:r>
              <a:rPr lang="en-US" sz="4300" dirty="0">
                <a:latin typeface="Times New Roman" panose="02020603050405020304" pitchFamily="18" charset="0"/>
                <a:cs typeface="Times New Roman" panose="02020603050405020304" pitchFamily="18" charset="0"/>
              </a:rPr>
              <a:t>While reading the background Scripture, consider this thought: “God does amazing feats.”</a:t>
            </a:r>
          </a:p>
          <a:p>
            <a:pPr algn="just"/>
            <a:r>
              <a:rPr lang="en-US" sz="4300" dirty="0">
                <a:latin typeface="Times New Roman" panose="02020603050405020304" pitchFamily="18" charset="0"/>
                <a:cs typeface="Times New Roman" panose="02020603050405020304" pitchFamily="18" charset="0"/>
              </a:rPr>
              <a:t>The lesson topic for Sunday, June 27, 2021, is “An Amazing Feat.” The Devotional Reading is Isaiah 38:16-20, the Background Scripture is Matthew 14:22-33, and the Printed Text is Matthew 14:22-33.</a:t>
            </a: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1642</TotalTime>
  <Words>954</Words>
  <Application>Microsoft Office PowerPoint</Application>
  <PresentationFormat>Widescreen</PresentationFormat>
  <Paragraphs>60</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SUMMER QUARTER THEME:  “Confident Hope”  Unit I: “Jesus Teaches about Faith”  </vt:lpstr>
      <vt:lpstr>LESSON 3- June 20, 2021 </vt:lpstr>
      <vt:lpstr>     DEVOTIONAL READING: Proverbs 3:1-8   BACKGROUND SCRIPTURES: Matthew 9:18-26; Mark 5:21-43; Luke 8:40-56   PRINT PASSAGE: Matthew 9:18-26        </vt:lpstr>
      <vt:lpstr>KEY VERSE:</vt:lpstr>
      <vt:lpstr>     LESSON AIMS:   </vt:lpstr>
      <vt:lpstr>KEY TERMS:</vt:lpstr>
      <vt:lpstr>INTRODUCTION</vt:lpstr>
      <vt:lpstr>BIBLICAL CONTEXT</vt:lpstr>
      <vt:lpstr> ANALYSIS OF THE BIBLICAL TEXT (Lesson Outline) </vt:lpstr>
      <vt:lpstr>By Faith Go to Jesus (Matthew 9:18-19)</vt:lpstr>
      <vt:lpstr>What Do You Think? </vt:lpstr>
      <vt:lpstr>By Faith Reach for Jesus (Matthew 9:20-22) </vt:lpstr>
      <vt:lpstr>What Do You Think? </vt:lpstr>
      <vt:lpstr>By Faith Trust in Jesus (Matthew 9:23-26) </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54</cp:revision>
  <dcterms:created xsi:type="dcterms:W3CDTF">2020-10-13T22:27:56Z</dcterms:created>
  <dcterms:modified xsi:type="dcterms:W3CDTF">2021-05-26T14:35:12Z</dcterms:modified>
</cp:coreProperties>
</file>