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75" r:id="rId12"/>
    <p:sldId id="290" r:id="rId13"/>
    <p:sldId id="293" r:id="rId14"/>
    <p:sldId id="276" r:id="rId15"/>
    <p:sldId id="291" r:id="rId16"/>
    <p:sldId id="292" r:id="rId17"/>
    <p:sldId id="278" r:id="rId18"/>
    <p:sldId id="279" r:id="rId19"/>
    <p:sldId id="28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55" d="100"/>
          <a:sy n="55" d="100"/>
        </p:scale>
        <p:origin x="84" y="1272"/>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5/26/2021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Times New Roman" panose="02020603050405020304" pitchFamily="18" charset="0"/>
                <a:cs typeface="Times New Roman" panose="02020603050405020304" pitchFamily="18" charset="0"/>
              </a:rPr>
              <a:t>SUMMER QUARTER THEME: </a:t>
            </a:r>
            <a:br>
              <a:rPr lang="en"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“Confident Hope</a:t>
            </a:r>
            <a:r>
              <a:rPr lang="en" dirty="0">
                <a:latin typeface="Times New Roman" panose="02020603050405020304" pitchFamily="18" charset="0"/>
                <a:cs typeface="Times New Roman" panose="02020603050405020304" pitchFamily="18" charset="0"/>
              </a:rPr>
              <a:t>”</a:t>
            </a:r>
            <a:br>
              <a:rPr lang="en" dirty="0">
                <a:latin typeface="Times New Roman" panose="02020603050405020304" pitchFamily="18" charset="0"/>
                <a:cs typeface="Times New Roman" panose="02020603050405020304" pitchFamily="18" charset="0"/>
              </a:rPr>
            </a:br>
            <a:br>
              <a:rPr lang="en"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Unit I: “Jesus Teaches about Faith”</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fr-FR" sz="5400" b="1" dirty="0">
                <a:latin typeface="Times New Roman" panose="02020603050405020304" pitchFamily="18" charset="0"/>
                <a:cs typeface="Times New Roman" panose="02020603050405020304" pitchFamily="18" charset="0"/>
              </a:rPr>
              <a:t>LESSON 4 - June 27, 2021 </a:t>
            </a:r>
            <a:endParaRPr lang="en-US" sz="5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marL="0" marR="0" indent="-457200">
              <a:spcBef>
                <a:spcPts val="0"/>
              </a:spcBef>
              <a:spcAft>
                <a:spcPts val="0"/>
              </a:spcAft>
              <a:tabLst>
                <a:tab pos="457200" algn="l"/>
              </a:tabLst>
            </a:pPr>
            <a:r>
              <a:rPr lang="en-US" sz="4800" b="1" dirty="0">
                <a:latin typeface="Times New Roman" panose="02020603050405020304" pitchFamily="18" charset="0"/>
                <a:cs typeface="Times New Roman" panose="02020603050405020304" pitchFamily="18" charset="0"/>
              </a:rPr>
              <a:t>Lesson Title: An Amazing Feat</a:t>
            </a:r>
          </a:p>
          <a:p>
            <a:pPr marL="0" marR="0" indent="0">
              <a:spcBef>
                <a:spcPts val="0"/>
              </a:spcBef>
              <a:spcAft>
                <a:spcPts val="0"/>
              </a:spcAft>
              <a:buNone/>
              <a:tabLst>
                <a:tab pos="457200" algn="l"/>
              </a:tabLst>
            </a:pPr>
            <a:r>
              <a:rPr lang="en-US" sz="4800" b="1" dirty="0">
                <a:latin typeface="Times New Roman" panose="02020603050405020304" pitchFamily="18" charset="0"/>
                <a:cs typeface="Times New Roman" panose="02020603050405020304" pitchFamily="18" charset="0"/>
              </a:rPr>
              <a:t>	(</a:t>
            </a:r>
            <a:r>
              <a:rPr lang="en-US" sz="4800" b="1" i="1" dirty="0">
                <a:latin typeface="Times New Roman" panose="02020603050405020304" pitchFamily="18" charset="0"/>
                <a:cs typeface="Times New Roman" panose="02020603050405020304" pitchFamily="18" charset="0"/>
              </a:rPr>
              <a:t>Faith Pathway</a:t>
            </a:r>
            <a:r>
              <a:rPr lang="en-US" sz="4800" b="1" dirty="0">
                <a:latin typeface="Times New Roman" panose="02020603050405020304" pitchFamily="18" charset="0"/>
                <a:cs typeface="Times New Roman" panose="02020603050405020304" pitchFamily="18" charset="0"/>
              </a:rPr>
              <a:t>) </a:t>
            </a:r>
          </a:p>
          <a:p>
            <a:pPr>
              <a:spcBef>
                <a:spcPts val="0"/>
              </a:spcBef>
              <a:tabLst>
                <a:tab pos="457200" algn="l"/>
              </a:tabLst>
            </a:pPr>
            <a:r>
              <a:rPr lang="en-US" sz="4800" b="1" dirty="0">
                <a:latin typeface="Times New Roman" panose="02020603050405020304" pitchFamily="18" charset="0"/>
                <a:cs typeface="Times New Roman" panose="02020603050405020304" pitchFamily="18" charset="0"/>
              </a:rPr>
              <a:t>  Lesson Title: “Why Do You Doubt?”</a:t>
            </a:r>
          </a:p>
          <a:p>
            <a:pPr marL="0" indent="0">
              <a:spcBef>
                <a:spcPts val="0"/>
              </a:spcBef>
              <a:buNone/>
              <a:tabLst>
                <a:tab pos="457200" algn="l"/>
              </a:tabLst>
            </a:pPr>
            <a:r>
              <a:rPr lang="en-US" sz="4800" b="1" dirty="0">
                <a:latin typeface="Times New Roman" panose="02020603050405020304" pitchFamily="18" charset="0"/>
                <a:cs typeface="Times New Roman" panose="02020603050405020304" pitchFamily="18" charset="0"/>
              </a:rPr>
              <a:t>	(</a:t>
            </a:r>
            <a:r>
              <a:rPr lang="en-US" sz="4800" b="1" i="1" dirty="0">
                <a:latin typeface="Times New Roman" panose="02020603050405020304" pitchFamily="18" charset="0"/>
                <a:cs typeface="Times New Roman" panose="02020603050405020304" pitchFamily="18" charset="0"/>
              </a:rPr>
              <a:t>Townsend Press Sunday School 	Commentary</a:t>
            </a:r>
            <a:r>
              <a:rPr lang="en-US" sz="4800" b="1" dirty="0">
                <a:latin typeface="Times New Roman" panose="02020603050405020304" pitchFamily="18" charset="0"/>
                <a:cs typeface="Times New Roman" panose="02020603050405020304" pitchFamily="18" charset="0"/>
              </a:rPr>
              <a:t>)</a:t>
            </a:r>
            <a:endParaRPr lang="en-US" sz="4400" b="1" dirty="0">
              <a:latin typeface="Times New Roman" panose="02020603050405020304" pitchFamily="18" charset="0"/>
              <a:cs typeface="Times New Roman" panose="02020603050405020304" pitchFamily="18" charset="0"/>
            </a:endParaRPr>
          </a:p>
          <a:p>
            <a:pPr marL="0" indent="0">
              <a:buNone/>
            </a:pPr>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spcBef>
                <a:spcPts val="0"/>
              </a:spcBef>
              <a:spcAft>
                <a:spcPts val="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Isaiah 38:16-20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 Matthew 14:22-33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 Matthew 14:22-33</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Times New Roman" panose="02020603050405020304" pitchFamily="18" charset="0"/>
                <a:cs typeface="Times New Roman" panose="02020603050405020304" pitchFamily="18" charset="0"/>
              </a:rPr>
              <a:t>KEY VERSE:</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12922" y="1186774"/>
            <a:ext cx="10913582" cy="5306101"/>
          </a:xfrm>
        </p:spPr>
        <p:txBody>
          <a:bodyPr>
            <a:normAutofit fontScale="92500" lnSpcReduction="10000"/>
          </a:bodyPr>
          <a:lstStyle/>
          <a:p>
            <a:pPr marL="0" marR="0" indent="0">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Immediately Jesus stretched forth his hand, and caught him, and said unto him, O thou of little faith, wherefore didst thou doubt? </a:t>
            </a:r>
            <a:r>
              <a:rPr lang="en-US" sz="4400" i="1" dirty="0">
                <a:effectLst/>
                <a:latin typeface="Times New Roman" panose="02020603050405020304" pitchFamily="18" charset="0"/>
                <a:ea typeface="Calibri" panose="020F0502020204030204" pitchFamily="34" charset="0"/>
                <a:cs typeface="Times New Roman" panose="02020603050405020304" pitchFamily="18" charset="0"/>
              </a:rPr>
              <a:t>(Matthew 14:31, KJV)</a:t>
            </a:r>
          </a:p>
          <a:p>
            <a:pPr marL="0" marR="0" indent="0" algn="ctr">
              <a:lnSpc>
                <a:spcPct val="107000"/>
              </a:lnSpc>
              <a:spcBef>
                <a:spcPts val="0"/>
              </a:spcBef>
              <a:spcAft>
                <a:spcPts val="800"/>
              </a:spcAft>
              <a:buNone/>
            </a:pPr>
            <a:r>
              <a:rPr lang="en-US" sz="4400" b="1" dirty="0">
                <a:effectLst/>
                <a:latin typeface="Times New Roman" panose="02020603050405020304" pitchFamily="18" charset="0"/>
                <a:ea typeface="Calibri" panose="020F0502020204030204" pitchFamily="34" charset="0"/>
                <a:cs typeface="Times New Roman" panose="02020603050405020304" pitchFamily="18" charset="0"/>
              </a:rPr>
              <a:t>. . . . . </a:t>
            </a:r>
            <a:endParaRPr lang="en-US" sz="4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Immediately Jesus reached out his hand and caught him. “You of little faith,” he said, “why did you doubt?” </a:t>
            </a:r>
            <a:r>
              <a:rPr lang="en-US" sz="4400" i="1" dirty="0">
                <a:effectLst/>
                <a:latin typeface="Times New Roman" panose="02020603050405020304" pitchFamily="18" charset="0"/>
                <a:ea typeface="Calibri" panose="020F0502020204030204" pitchFamily="34" charset="0"/>
                <a:cs typeface="Times New Roman" panose="02020603050405020304" pitchFamily="18" charset="0"/>
              </a:rPr>
              <a:t>(Matthew 14:31, NIV) </a:t>
            </a:r>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Times New Roman" panose="02020603050405020304" pitchFamily="18" charset="0"/>
                <a:cs typeface="Times New Roman" panose="02020603050405020304" pitchFamily="18" charset="0"/>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fontScale="92500"/>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Recall the amazing story of the storm at sea followed by Jesus’ appearance walking on the water.</a:t>
            </a:r>
          </a:p>
          <a:p>
            <a:pPr>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Repent of your failure to trust in God when caught up in a crisis. </a:t>
            </a:r>
          </a:p>
          <a:p>
            <a:pPr>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Develop habits of trust that enable you to overcome your doubt about God’s care. </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838200" y="365126"/>
            <a:ext cx="10515600" cy="1094024"/>
          </a:xfrm>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4717814"/>
          </a:xfrm>
        </p:spPr>
        <p:txBody>
          <a:bodyPr>
            <a:normAutofit fontScale="85000" lnSpcReduction="20000"/>
          </a:bodyPr>
          <a:lstStyle/>
          <a:p>
            <a:pPr indent="-457200">
              <a:tabLst>
                <a:tab pos="457200" algn="l"/>
              </a:tabLst>
            </a:pPr>
            <a:r>
              <a:rPr lang="en-US" sz="3500" b="1" dirty="0">
                <a:latin typeface="Times New Roman" panose="02020603050405020304" pitchFamily="18" charset="0"/>
                <a:cs typeface="Times New Roman" panose="02020603050405020304" pitchFamily="18" charset="0"/>
              </a:rPr>
              <a:t>Constrained (verse 22)—Greek: </a:t>
            </a:r>
            <a:r>
              <a:rPr lang="en-US" sz="3500" b="1" i="1" dirty="0" err="1">
                <a:latin typeface="Times New Roman" panose="02020603050405020304" pitchFamily="18" charset="0"/>
                <a:cs typeface="Times New Roman" panose="02020603050405020304" pitchFamily="18" charset="0"/>
              </a:rPr>
              <a:t>anagkazó</a:t>
            </a:r>
            <a:r>
              <a:rPr lang="en-US" sz="3500" b="1" i="1" dirty="0">
                <a:latin typeface="Times New Roman" panose="02020603050405020304" pitchFamily="18" charset="0"/>
                <a:cs typeface="Times New Roman" panose="02020603050405020304" pitchFamily="18" charset="0"/>
              </a:rPr>
              <a:t> </a:t>
            </a:r>
            <a:r>
              <a:rPr lang="en-US" sz="3500" b="1" dirty="0">
                <a:latin typeface="Times New Roman" panose="02020603050405020304" pitchFamily="18" charset="0"/>
                <a:cs typeface="Times New Roman" panose="02020603050405020304" pitchFamily="18" charset="0"/>
              </a:rPr>
              <a:t>(an-ang-</a:t>
            </a:r>
            <a:r>
              <a:rPr lang="en-US" sz="3500" b="1" dirty="0" err="1">
                <a:latin typeface="Times New Roman" panose="02020603050405020304" pitchFamily="18" charset="0"/>
                <a:cs typeface="Times New Roman" panose="02020603050405020304" pitchFamily="18" charset="0"/>
              </a:rPr>
              <a:t>kad</a:t>
            </a:r>
            <a:r>
              <a:rPr lang="en-US" sz="3500" b="1" dirty="0">
                <a:latin typeface="Times New Roman" panose="02020603050405020304" pitchFamily="18" charset="0"/>
                <a:cs typeface="Times New Roman" panose="02020603050405020304" pitchFamily="18" charset="0"/>
              </a:rPr>
              <a:t>’-zo): </a:t>
            </a:r>
            <a:r>
              <a:rPr lang="en-US" sz="3500" dirty="0">
                <a:latin typeface="Times New Roman" panose="02020603050405020304" pitchFamily="18" charset="0"/>
                <a:cs typeface="Times New Roman" panose="02020603050405020304" pitchFamily="18" charset="0"/>
              </a:rPr>
              <a:t>necessitated; compelled; forced; urged; “made” (NIV). </a:t>
            </a:r>
          </a:p>
          <a:p>
            <a:pPr indent="-457200">
              <a:tabLst>
                <a:tab pos="457200" algn="l"/>
              </a:tabLst>
            </a:pPr>
            <a:r>
              <a:rPr lang="en-US" sz="3500" b="1" dirty="0">
                <a:latin typeface="Times New Roman" panose="02020603050405020304" pitchFamily="18" charset="0"/>
                <a:cs typeface="Times New Roman" panose="02020603050405020304" pitchFamily="18" charset="0"/>
              </a:rPr>
              <a:t>Fourth watch of the night (verse 25)—Greek: </a:t>
            </a:r>
            <a:r>
              <a:rPr lang="en-US" sz="3500" b="1" i="1" dirty="0" err="1">
                <a:latin typeface="Times New Roman" panose="02020603050405020304" pitchFamily="18" charset="0"/>
                <a:cs typeface="Times New Roman" panose="02020603050405020304" pitchFamily="18" charset="0"/>
              </a:rPr>
              <a:t>phulaké</a:t>
            </a:r>
            <a:r>
              <a:rPr lang="en-US" sz="3500" b="1" dirty="0">
                <a:latin typeface="Times New Roman" panose="02020603050405020304" pitchFamily="18" charset="0"/>
                <a:cs typeface="Times New Roman" panose="02020603050405020304" pitchFamily="18" charset="0"/>
              </a:rPr>
              <a:t> (foo-</a:t>
            </a:r>
            <a:r>
              <a:rPr lang="en-US" sz="3500" b="1" dirty="0" err="1">
                <a:latin typeface="Times New Roman" panose="02020603050405020304" pitchFamily="18" charset="0"/>
                <a:cs typeface="Times New Roman" panose="02020603050405020304" pitchFamily="18" charset="0"/>
              </a:rPr>
              <a:t>lak</a:t>
            </a:r>
            <a:r>
              <a:rPr lang="en-US" sz="3500" b="1" dirty="0">
                <a:latin typeface="Times New Roman" panose="02020603050405020304" pitchFamily="18" charset="0"/>
                <a:cs typeface="Times New Roman" panose="02020603050405020304" pitchFamily="18" charset="0"/>
              </a:rPr>
              <a:t>-ay’): </a:t>
            </a:r>
            <a:r>
              <a:rPr lang="en-US" sz="3500" dirty="0">
                <a:latin typeface="Times New Roman" panose="02020603050405020304" pitchFamily="18" charset="0"/>
                <a:cs typeface="Times New Roman" panose="02020603050405020304" pitchFamily="18" charset="0"/>
              </a:rPr>
              <a:t>a watching, keeping guard; of the time (of night) during which guard was kept; “shortly before dawn” (NIV). </a:t>
            </a:r>
          </a:p>
          <a:p>
            <a:pPr indent="-457200">
              <a:tabLst>
                <a:tab pos="457200" algn="l"/>
              </a:tabLst>
            </a:pPr>
            <a:r>
              <a:rPr lang="en-US" sz="3500" b="1" dirty="0">
                <a:latin typeface="Times New Roman" panose="02020603050405020304" pitchFamily="18" charset="0"/>
                <a:cs typeface="Times New Roman" panose="02020603050405020304" pitchFamily="18" charset="0"/>
              </a:rPr>
              <a:t>Pray (verse 23)—Greek: </a:t>
            </a:r>
            <a:r>
              <a:rPr lang="en-US" sz="3500" b="1" i="1" dirty="0" err="1">
                <a:latin typeface="Times New Roman" panose="02020603050405020304" pitchFamily="18" charset="0"/>
                <a:cs typeface="Times New Roman" panose="02020603050405020304" pitchFamily="18" charset="0"/>
              </a:rPr>
              <a:t>proseuchomai</a:t>
            </a:r>
            <a:r>
              <a:rPr lang="en-US" sz="3500" b="1" i="1" dirty="0">
                <a:latin typeface="Times New Roman" panose="02020603050405020304" pitchFamily="18" charset="0"/>
                <a:cs typeface="Times New Roman" panose="02020603050405020304" pitchFamily="18" charset="0"/>
              </a:rPr>
              <a:t> </a:t>
            </a:r>
            <a:r>
              <a:rPr lang="en-US" sz="3500" b="1" dirty="0">
                <a:latin typeface="Times New Roman" panose="02020603050405020304" pitchFamily="18" charset="0"/>
                <a:cs typeface="Times New Roman" panose="02020603050405020304" pitchFamily="18" charset="0"/>
              </a:rPr>
              <a:t>(pros-</a:t>
            </a:r>
            <a:r>
              <a:rPr lang="en-US" sz="3500" b="1" dirty="0" err="1">
                <a:latin typeface="Times New Roman" panose="02020603050405020304" pitchFamily="18" charset="0"/>
                <a:cs typeface="Times New Roman" panose="02020603050405020304" pitchFamily="18" charset="0"/>
              </a:rPr>
              <a:t>yoo</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khom</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ahee</a:t>
            </a:r>
            <a:r>
              <a:rPr lang="en-US" sz="3500" b="1" dirty="0">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to pray to, pray for, offer prayer; to petition. </a:t>
            </a:r>
          </a:p>
          <a:p>
            <a:pPr indent="-457200">
              <a:tabLst>
                <a:tab pos="457200" algn="l"/>
              </a:tabLst>
            </a:pPr>
            <a:r>
              <a:rPr lang="en-US" sz="3500" b="1" dirty="0">
                <a:latin typeface="Times New Roman" panose="02020603050405020304" pitchFamily="18" charset="0"/>
                <a:cs typeface="Times New Roman" panose="02020603050405020304" pitchFamily="18" charset="0"/>
              </a:rPr>
              <a:t>Take courage (verse 27)—Greek: </a:t>
            </a:r>
            <a:r>
              <a:rPr lang="en-US" sz="3500" b="1" i="1" dirty="0" err="1">
                <a:latin typeface="Times New Roman" panose="02020603050405020304" pitchFamily="18" charset="0"/>
                <a:cs typeface="Times New Roman" panose="02020603050405020304" pitchFamily="18" charset="0"/>
              </a:rPr>
              <a:t>tharseó</a:t>
            </a:r>
            <a:r>
              <a:rPr lang="en-US" sz="3500" b="1" dirty="0">
                <a:latin typeface="Times New Roman" panose="02020603050405020304" pitchFamily="18" charset="0"/>
                <a:cs typeface="Times New Roman" panose="02020603050405020304" pitchFamily="18" charset="0"/>
              </a:rPr>
              <a:t> (thar-</a:t>
            </a:r>
            <a:r>
              <a:rPr lang="en-US" sz="3500" b="1" dirty="0" err="1">
                <a:latin typeface="Times New Roman" panose="02020603050405020304" pitchFamily="18" charset="0"/>
                <a:cs typeface="Times New Roman" panose="02020603050405020304" pitchFamily="18" charset="0"/>
              </a:rPr>
              <a:t>seh</a:t>
            </a:r>
            <a:r>
              <a:rPr lang="en-US" sz="3500" b="1" dirty="0">
                <a:latin typeface="Times New Roman" panose="02020603050405020304" pitchFamily="18" charset="0"/>
                <a:cs typeface="Times New Roman" panose="02020603050405020304" pitchFamily="18" charset="0"/>
              </a:rPr>
              <a:t>’-o): </a:t>
            </a:r>
            <a:r>
              <a:rPr lang="en-US" sz="3500" dirty="0">
                <a:latin typeface="Times New Roman" panose="02020603050405020304" pitchFamily="18" charset="0"/>
                <a:cs typeface="Times New Roman" panose="02020603050405020304" pitchFamily="18" charset="0"/>
              </a:rPr>
              <a:t>to be of good courage; “be of good cheer” (KJV). </a:t>
            </a:r>
          </a:p>
          <a:p>
            <a:pPr indent="-457200">
              <a:tabLst>
                <a:tab pos="457200" algn="l"/>
              </a:tabLst>
            </a:pPr>
            <a:r>
              <a:rPr lang="en-US" sz="3500" b="1" dirty="0">
                <a:latin typeface="Times New Roman" panose="02020603050405020304" pitchFamily="18" charset="0"/>
                <a:cs typeface="Times New Roman" panose="02020603050405020304" pitchFamily="18" charset="0"/>
              </a:rPr>
              <a:t>Walking (verse 26)—Greek: </a:t>
            </a:r>
            <a:r>
              <a:rPr lang="en-US" sz="3500" b="1" i="1" dirty="0" err="1">
                <a:latin typeface="Times New Roman" panose="02020603050405020304" pitchFamily="18" charset="0"/>
                <a:cs typeface="Times New Roman" panose="02020603050405020304" pitchFamily="18" charset="0"/>
              </a:rPr>
              <a:t>peripateó</a:t>
            </a:r>
            <a:r>
              <a:rPr lang="en-US" sz="3500" b="1" i="1" dirty="0">
                <a:latin typeface="Times New Roman" panose="02020603050405020304" pitchFamily="18" charset="0"/>
                <a:cs typeface="Times New Roman" panose="02020603050405020304" pitchFamily="18" charset="0"/>
              </a:rPr>
              <a:t> </a:t>
            </a:r>
            <a:r>
              <a:rPr lang="en-US" sz="3500" b="1" dirty="0">
                <a:latin typeface="Times New Roman" panose="02020603050405020304" pitchFamily="18" charset="0"/>
                <a:cs typeface="Times New Roman" panose="02020603050405020304" pitchFamily="18" charset="0"/>
              </a:rPr>
              <a:t>(per-</a:t>
            </a:r>
            <a:r>
              <a:rPr lang="en-US" sz="3500" b="1" dirty="0" err="1">
                <a:latin typeface="Times New Roman" panose="02020603050405020304" pitchFamily="18" charset="0"/>
                <a:cs typeface="Times New Roman" panose="02020603050405020304" pitchFamily="18" charset="0"/>
              </a:rPr>
              <a:t>ee</a:t>
            </a:r>
            <a:r>
              <a:rPr lang="en-US" sz="3500" b="1" dirty="0">
                <a:latin typeface="Times New Roman" panose="02020603050405020304" pitchFamily="18" charset="0"/>
                <a:cs typeface="Times New Roman" panose="02020603050405020304" pitchFamily="18" charset="0"/>
              </a:rPr>
              <a:t>-pat-eh’-o): </a:t>
            </a:r>
            <a:r>
              <a:rPr lang="en-US" sz="3500" dirty="0">
                <a:latin typeface="Times New Roman" panose="02020603050405020304" pitchFamily="18" charset="0"/>
                <a:cs typeface="Times New Roman" panose="02020603050405020304" pitchFamily="18" charset="0"/>
              </a:rPr>
              <a:t>to walk, tread; movement. </a:t>
            </a:r>
          </a:p>
          <a:p>
            <a:pPr indent="-457200">
              <a:tabLst>
                <a:tab pos="457200" algn="l"/>
              </a:tabLst>
            </a:pPr>
            <a:r>
              <a:rPr lang="en-US" sz="3500" b="1" dirty="0">
                <a:latin typeface="Times New Roman" panose="02020603050405020304" pitchFamily="18" charset="0"/>
                <a:cs typeface="Times New Roman" panose="02020603050405020304" pitchFamily="18" charset="0"/>
              </a:rPr>
              <a:t>Waves (verse 24)—Greek: </a:t>
            </a:r>
            <a:r>
              <a:rPr lang="en-US" sz="3500" b="1" i="1" dirty="0" err="1">
                <a:latin typeface="Times New Roman" panose="02020603050405020304" pitchFamily="18" charset="0"/>
                <a:cs typeface="Times New Roman" panose="02020603050405020304" pitchFamily="18" charset="0"/>
              </a:rPr>
              <a:t>kuma</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koo</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mah</a:t>
            </a:r>
            <a:r>
              <a:rPr lang="en-US" sz="3500" b="1" dirty="0">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surges; billows</a:t>
            </a:r>
            <a:r>
              <a:rPr lang="en-US" sz="3500" b="1" dirty="0">
                <a:latin typeface="Times New Roman" panose="02020603050405020304" pitchFamily="18" charset="0"/>
                <a:cs typeface="Times New Roman" panose="02020603050405020304" pitchFamily="18" charset="0"/>
              </a:rPr>
              <a:t>. </a:t>
            </a: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marL="628650" indent="-857250">
              <a:buFont typeface="+mj-lt"/>
              <a:buAutoNum type="romanUcPeriod"/>
              <a:tabLst>
                <a:tab pos="457200" algn="l"/>
              </a:tabLst>
            </a:pPr>
            <a:r>
              <a:rPr lang="en-US" sz="4400" dirty="0">
                <a:latin typeface="Times New Roman" panose="02020603050405020304" pitchFamily="18" charset="0"/>
                <a:cs typeface="Times New Roman" panose="02020603050405020304" pitchFamily="18" charset="0"/>
              </a:rPr>
              <a:t>Disaster Comes (Matthew 14:22-24)</a:t>
            </a:r>
          </a:p>
          <a:p>
            <a:pPr marL="628650" indent="-857250">
              <a:buFont typeface="+mj-lt"/>
              <a:buAutoNum type="romanUcPeriod"/>
              <a:tabLst>
                <a:tab pos="457200" algn="l"/>
              </a:tabLst>
            </a:pPr>
            <a:r>
              <a:rPr lang="en-US" sz="4400" dirty="0">
                <a:latin typeface="Times New Roman" panose="02020603050405020304" pitchFamily="18" charset="0"/>
                <a:cs typeface="Times New Roman" panose="02020603050405020304" pitchFamily="18" charset="0"/>
              </a:rPr>
              <a:t>Divinity Comes (Matthew 14:25-30) </a:t>
            </a:r>
          </a:p>
          <a:p>
            <a:pPr marL="628650" indent="-857250">
              <a:buFont typeface="+mj-lt"/>
              <a:buAutoNum type="romanUcPeriod"/>
              <a:tabLst>
                <a:tab pos="457200" algn="l"/>
              </a:tabLst>
            </a:pPr>
            <a:r>
              <a:rPr lang="fr-FR" sz="4000" dirty="0">
                <a:latin typeface="Times New Roman" panose="02020603050405020304" pitchFamily="18" charset="0"/>
                <a:cs typeface="Times New Roman" panose="02020603050405020304" pitchFamily="18" charset="0"/>
              </a:rPr>
              <a:t>Doubt Comes (Matthew 14:31-33) </a:t>
            </a:r>
          </a:p>
          <a:p>
            <a:pPr marL="628650" indent="-857250">
              <a:buFont typeface="+mj-lt"/>
              <a:buAutoNum type="romanUcPeriod"/>
              <a:tabLst>
                <a:tab pos="457200" algn="l"/>
              </a:tabLst>
            </a:pPr>
            <a:endParaRPr lang="en-US" sz="4000" dirty="0">
              <a:latin typeface="Times New Roman" panose="02020603050405020304" pitchFamily="18" charset="0"/>
              <a:cs typeface="Times New Roman" panose="02020603050405020304" pitchFamily="18" charset="0"/>
            </a:endParaRPr>
          </a:p>
          <a:p>
            <a:endParaRPr lang="en-US" sz="4000" dirty="0"/>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Disaster Comes (Matthew 14:22-24)</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fontScale="92500" lnSpcReduction="20000"/>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22 Immediately Jesus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made</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the disciples get into the boat and go on ahead of him to the other side, while he dismissed the crowd.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23 After he had dismissed them, he went up on a mountainside by himself to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pray</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Later that night, he was there alone,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24 and the boat was already a considerable distance from land, buffeted by the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waves</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because the wind was against it. </a:t>
            </a:r>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Have you ever had a “storm” to appear in your life just after having a miraculous experience with Jesus? Share.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Divinity Comes (Matthew 14:25-30)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Autofit/>
          </a:bodyPr>
          <a:lstStyle/>
          <a:p>
            <a:pPr marL="0" indent="0" algn="just">
              <a:buNone/>
            </a:pPr>
            <a:r>
              <a:rPr lang="en-US" sz="4000" dirty="0">
                <a:latin typeface="Times New Roman" panose="02020603050405020304" pitchFamily="18" charset="0"/>
                <a:cs typeface="Times New Roman" panose="02020603050405020304" pitchFamily="18" charset="0"/>
              </a:rPr>
              <a:t>25 </a:t>
            </a:r>
            <a:r>
              <a:rPr lang="en-US" sz="4000" i="1" dirty="0">
                <a:latin typeface="Times New Roman" panose="02020603050405020304" pitchFamily="18" charset="0"/>
                <a:cs typeface="Times New Roman" panose="02020603050405020304" pitchFamily="18" charset="0"/>
              </a:rPr>
              <a:t>Shortly before dawn</a:t>
            </a:r>
            <a:r>
              <a:rPr lang="en-US" sz="4000" dirty="0">
                <a:latin typeface="Times New Roman" panose="02020603050405020304" pitchFamily="18" charset="0"/>
                <a:cs typeface="Times New Roman" panose="02020603050405020304" pitchFamily="18" charset="0"/>
              </a:rPr>
              <a:t> Jesus went out to them, walking on the lake.</a:t>
            </a:r>
          </a:p>
          <a:p>
            <a:pPr marL="0" indent="0" algn="just">
              <a:buNone/>
            </a:pPr>
            <a:r>
              <a:rPr lang="en-US" sz="4000" dirty="0">
                <a:latin typeface="Times New Roman" panose="02020603050405020304" pitchFamily="18" charset="0"/>
                <a:cs typeface="Times New Roman" panose="02020603050405020304" pitchFamily="18" charset="0"/>
              </a:rPr>
              <a:t>26 When the disciples saw him </a:t>
            </a:r>
            <a:r>
              <a:rPr lang="en-US" sz="4000" i="1" dirty="0">
                <a:latin typeface="Times New Roman" panose="02020603050405020304" pitchFamily="18" charset="0"/>
                <a:cs typeface="Times New Roman" panose="02020603050405020304" pitchFamily="18" charset="0"/>
              </a:rPr>
              <a:t>walking</a:t>
            </a:r>
            <a:r>
              <a:rPr lang="en-US" sz="4000" dirty="0">
                <a:latin typeface="Times New Roman" panose="02020603050405020304" pitchFamily="18" charset="0"/>
                <a:cs typeface="Times New Roman" panose="02020603050405020304" pitchFamily="18" charset="0"/>
              </a:rPr>
              <a:t> on the lake, they were terrified. “It’s a ghost,” they said, and cried out in fear. </a:t>
            </a:r>
          </a:p>
          <a:p>
            <a:pPr marL="0" indent="0" algn="just">
              <a:buNone/>
            </a:pPr>
            <a:r>
              <a:rPr lang="en-US" sz="4000" dirty="0">
                <a:latin typeface="Times New Roman" panose="02020603050405020304" pitchFamily="18" charset="0"/>
                <a:cs typeface="Times New Roman" panose="02020603050405020304" pitchFamily="18" charset="0"/>
              </a:rPr>
              <a:t>27 But Jesus immediately said to them: “</a:t>
            </a:r>
            <a:r>
              <a:rPr lang="en-US" sz="4000" i="1" dirty="0">
                <a:latin typeface="Times New Roman" panose="02020603050405020304" pitchFamily="18" charset="0"/>
                <a:cs typeface="Times New Roman" panose="02020603050405020304" pitchFamily="18" charset="0"/>
              </a:rPr>
              <a:t>Take courage</a:t>
            </a:r>
            <a:r>
              <a:rPr lang="en-US" sz="4000" dirty="0">
                <a:latin typeface="Times New Roman" panose="02020603050405020304" pitchFamily="18" charset="0"/>
                <a:cs typeface="Times New Roman" panose="02020603050405020304" pitchFamily="18" charset="0"/>
              </a:rPr>
              <a:t>! It is I. Don’t be afraid.” </a:t>
            </a:r>
          </a:p>
        </p:txBody>
      </p:sp>
    </p:spTree>
    <p:extLst>
      <p:ext uri="{BB962C8B-B14F-4D97-AF65-F5344CB8AC3E}">
        <p14:creationId xmlns:p14="http://schemas.microsoft.com/office/powerpoint/2010/main" val="2829565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34192-B75D-497E-BA16-F62AE29FF9DF}"/>
              </a:ext>
            </a:extLst>
          </p:cNvPr>
          <p:cNvSpPr>
            <a:spLocks noGrp="1"/>
          </p:cNvSpPr>
          <p:nvPr>
            <p:ph type="title"/>
          </p:nvPr>
        </p:nvSpPr>
        <p:spPr/>
        <p:txBody>
          <a:bodyPr/>
          <a:lstStyle/>
          <a:p>
            <a:r>
              <a:rPr lang="en-US" sz="4400" b="1" dirty="0">
                <a:latin typeface="Times New Roman" panose="02020603050405020304" pitchFamily="18" charset="0"/>
                <a:cs typeface="Times New Roman" panose="02020603050405020304" pitchFamily="18" charset="0"/>
              </a:rPr>
              <a:t>Divinity Comes (Matthew 14:25-30) </a:t>
            </a:r>
            <a:endParaRPr lang="en-US" dirty="0"/>
          </a:p>
        </p:txBody>
      </p:sp>
      <p:sp>
        <p:nvSpPr>
          <p:cNvPr id="3" name="Content Placeholder 2">
            <a:extLst>
              <a:ext uri="{FF2B5EF4-FFF2-40B4-BE49-F238E27FC236}">
                <a16:creationId xmlns:a16="http://schemas.microsoft.com/office/drawing/2014/main" id="{09C77220-55F8-45FA-887F-C153AEB1B48F}"/>
              </a:ext>
            </a:extLst>
          </p:cNvPr>
          <p:cNvSpPr>
            <a:spLocks noGrp="1"/>
          </p:cNvSpPr>
          <p:nvPr>
            <p:ph idx="1"/>
          </p:nvPr>
        </p:nvSpPr>
        <p:spPr/>
        <p:txBody>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28 “Lord, if it’s you,” Peter replied, “tell me to come to you on the water.”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29 “Come,” he said. Then Peter got down out of the boat, walked on the water and came toward Jesus.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30 But when he saw the wind, he was afraid and, beginning to sink, cried out, “Lord, save me!”</a:t>
            </a:r>
          </a:p>
          <a:p>
            <a:endParaRPr lang="en-US" dirty="0"/>
          </a:p>
        </p:txBody>
      </p:sp>
    </p:spTree>
    <p:extLst>
      <p:ext uri="{BB962C8B-B14F-4D97-AF65-F5344CB8AC3E}">
        <p14:creationId xmlns:p14="http://schemas.microsoft.com/office/powerpoint/2010/main" val="3186870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 Sometimes, we do not recognize the Lord when He shows up to bless us. Share a time when you initially questioned or rejected what turned out to be a blessing in disguise.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7986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Doubt Comes (Matthew 14:31-33)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31 Immediately Jesus reached out his hand and caught him. “You of little faith,” he said, “why did you doubt?”</a:t>
            </a:r>
          </a:p>
          <a:p>
            <a:pPr marL="0" indent="0" algn="just">
              <a:buNone/>
            </a:pPr>
            <a:r>
              <a:rPr lang="en-US" sz="4000" dirty="0">
                <a:latin typeface="Times New Roman" panose="02020603050405020304" pitchFamily="18" charset="0"/>
                <a:cs typeface="Times New Roman" panose="02020603050405020304" pitchFamily="18" charset="0"/>
              </a:rPr>
              <a:t> 32 And when they climbed into the boat, the wind died down. </a:t>
            </a:r>
          </a:p>
          <a:p>
            <a:pPr marL="0" indent="0" algn="just">
              <a:buNone/>
            </a:pPr>
            <a:r>
              <a:rPr lang="en-US" sz="4000" dirty="0">
                <a:latin typeface="Times New Roman" panose="02020603050405020304" pitchFamily="18" charset="0"/>
                <a:cs typeface="Times New Roman" panose="02020603050405020304" pitchFamily="18" charset="0"/>
              </a:rPr>
              <a:t>33 Then those who were in the boat worshiped him, saying, “Truly you are the Son of God.” </a:t>
            </a:r>
          </a:p>
        </p:txBody>
      </p:sp>
    </p:spTree>
    <p:extLst>
      <p:ext uri="{BB962C8B-B14F-4D97-AF65-F5344CB8AC3E}">
        <p14:creationId xmlns:p14="http://schemas.microsoft.com/office/powerpoint/2010/main" val="149702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When doubt hits (and it does and will), what do/will you do?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8130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pPr indent="-457200"/>
            <a:r>
              <a:rPr lang="en-US" sz="4400" b="1" dirty="0">
                <a:latin typeface="Times New Roman" panose="02020603050405020304" pitchFamily="18" charset="0"/>
                <a:cs typeface="Times New Roman" panose="02020603050405020304" pitchFamily="18" charset="0"/>
              </a:rPr>
              <a:t>A Closing Thought</a:t>
            </a:r>
          </a:p>
          <a:p>
            <a:pPr indent="-457200"/>
            <a:r>
              <a:rPr lang="en-US" sz="4400" b="1" dirty="0">
                <a:latin typeface="Times New Roman" panose="02020603050405020304" pitchFamily="18" charset="0"/>
                <a:cs typeface="Times New Roman" panose="02020603050405020304" pitchFamily="18" charset="0"/>
              </a:rPr>
              <a:t>Your Life</a:t>
            </a:r>
            <a:endParaRPr lang="en-US" sz="4400" dirty="0">
              <a:latin typeface="Times New Roman" panose="02020603050405020304" pitchFamily="18" charset="0"/>
              <a:cs typeface="Times New Roman" panose="02020603050405020304" pitchFamily="18" charset="0"/>
            </a:endParaRPr>
          </a:p>
          <a:p>
            <a:pPr indent="-457200"/>
            <a:r>
              <a:rPr lang="en-US" sz="4400" b="1" dirty="0">
                <a:latin typeface="Times New Roman" panose="02020603050405020304" pitchFamily="18" charset="0"/>
                <a:cs typeface="Times New Roman" panose="02020603050405020304" pitchFamily="18" charset="0"/>
              </a:rPr>
              <a:t>Your World!</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Closing Prayer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 Lord, help our unbelief. We have moments in our walk that tempt us to lose faith and focus. When we are weak, strengthen us. When we call for help, hear us. In Jesus’ name we pray. Amen.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3201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20000"/>
          </a:bodyPr>
          <a:lstStyle/>
          <a:p>
            <a:pPr algn="just"/>
            <a:r>
              <a:rPr lang="en-US" sz="4300" dirty="0">
                <a:latin typeface="Times New Roman" panose="02020603050405020304" pitchFamily="18" charset="0"/>
                <a:cs typeface="Times New Roman" panose="02020603050405020304" pitchFamily="18" charset="0"/>
              </a:rPr>
              <a:t> While reading the background Scripture, consider this thought: “How do you express gratitude?”</a:t>
            </a:r>
          </a:p>
          <a:p>
            <a:pPr algn="just"/>
            <a:r>
              <a:rPr lang="en-US" sz="4300" dirty="0">
                <a:latin typeface="Times New Roman" panose="02020603050405020304" pitchFamily="18" charset="0"/>
                <a:cs typeface="Times New Roman" panose="02020603050405020304" pitchFamily="18" charset="0"/>
              </a:rPr>
              <a:t>The lesson topic for Sunday, July 4, 2021, is “Expressing Thanks.” The Devotional Reading is Isaiah 56:1-8, the Background Scriptures are Leviticus 13–14; Luke 5:12-16; 17:11-19, and the Printed Text is Leviticus 13:45-46; Luke 17:11-19.</a:t>
            </a: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1672</TotalTime>
  <Words>963</Words>
  <Application>Microsoft Office PowerPoint</Application>
  <PresentationFormat>Widescreen</PresentationFormat>
  <Paragraphs>60</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Times New Roman</vt:lpstr>
      <vt:lpstr>Office Theme</vt:lpstr>
      <vt:lpstr>SUMMER QUARTER THEME:  “Confident Hope”  Unit I: “Jesus Teaches about Faith”  </vt:lpstr>
      <vt:lpstr>LESSON 4 - June 27, 2021 </vt:lpstr>
      <vt:lpstr>       DEVOTIONAL READING: Isaiah 38:16-20   BACKGROUND SCRIPTURE: Matthew 14:22-33   PRINT PASSAGE: Matthew 14:22-33         </vt:lpstr>
      <vt:lpstr>KEY VERSE:</vt:lpstr>
      <vt:lpstr>     LESSON AIMS:   </vt:lpstr>
      <vt:lpstr>KEY TERMS:</vt:lpstr>
      <vt:lpstr>INTRODUCTION</vt:lpstr>
      <vt:lpstr>BIBLICAL CONTEXT</vt:lpstr>
      <vt:lpstr> ANALYSIS OF THE BIBLICAL TEXT (Lesson Outline) </vt:lpstr>
      <vt:lpstr>Disaster Comes (Matthew 14:22-24)</vt:lpstr>
      <vt:lpstr>What Do You Think? </vt:lpstr>
      <vt:lpstr>Divinity Comes (Matthew 14:25-30) </vt:lpstr>
      <vt:lpstr>Divinity Comes (Matthew 14:25-30) </vt:lpstr>
      <vt:lpstr>What Do You Think? </vt:lpstr>
      <vt:lpstr>Doubt Comes (Matthew 14:31-33) </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56</cp:revision>
  <dcterms:created xsi:type="dcterms:W3CDTF">2020-10-13T22:27:56Z</dcterms:created>
  <dcterms:modified xsi:type="dcterms:W3CDTF">2021-05-26T14:57:35Z</dcterms:modified>
</cp:coreProperties>
</file>