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89" r:id="rId13"/>
    <p:sldId id="282" r:id="rId14"/>
    <p:sldId id="276" r:id="rId15"/>
    <p:sldId id="287" r:id="rId16"/>
    <p:sldId id="288" r:id="rId17"/>
    <p:sldId id="286"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29" d="100"/>
          <a:sy n="29" d="100"/>
        </p:scale>
        <p:origin x="72" y="1506"/>
      </p:cViewPr>
      <p:guideLst/>
    </p:cSldViewPr>
  </p:slideViewPr>
  <p:notesTextViewPr>
    <p:cViewPr>
      <p:scale>
        <a:sx n="1" d="1"/>
        <a:sy n="1" d="1"/>
      </p:scale>
      <p:origin x="0" y="0"/>
    </p:cViewPr>
  </p:notesTextViewPr>
  <p:sorterViewPr>
    <p:cViewPr varScale="1">
      <p:scale>
        <a:sx n="1" d="1"/>
        <a:sy n="1" d="1"/>
      </p:scale>
      <p:origin x="0" y="-112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6/14/2021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6/14/2021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 “Jesus Teaches about Faith”</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5- July 4,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Expressing Thanks</a:t>
            </a:r>
            <a:r>
              <a:rPr lang="en-US" sz="4000" b="1" dirty="0">
                <a:latin typeface="Times New Roman" panose="02020603050405020304" pitchFamily="18" charset="0"/>
                <a:cs typeface="Times New Roman" panose="02020603050405020304" pitchFamily="18" charset="0"/>
              </a:rPr>
              <a: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 Attitude of Gratitude” </a:t>
            </a:r>
            <a:r>
              <a:rPr lang="en-US" sz="4000" b="1" dirty="0">
                <a:latin typeface="Times New Roman" panose="02020603050405020304" pitchFamily="18" charset="0"/>
                <a:cs typeface="Times New Roman" panose="02020603050405020304" pitchFamily="18" charset="0"/>
              </a:rPr>
              <a:t>(Townsend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lnSpc>
                <a:spcPct val="107000"/>
              </a:lnSpc>
              <a:spcBef>
                <a:spcPts val="0"/>
              </a:spcBef>
              <a:spcAft>
                <a:spcPts val="80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Psalm 71:1-6, 17-24</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Romans 1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Romans 1:8-17</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One of them, when he saw that he was healed, turned back, and with a loud voice glorified God. (Luke 17:15, KJV)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 . .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One of them, when he saw he was healed, came back, praising God in a loud voice. (Luke 17:15, NIV)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Explore reasons why only one of ten healed lepers turned back to Jesus in thanksgiving.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Sense the need in your life for increased expressions of gratitude to God.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Develop a plan for showing thanksgiving to God and others on a daily basis.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85000" lnSpcReduction="20000"/>
          </a:bodyPr>
          <a:lstStyle/>
          <a:p>
            <a:pPr>
              <a:spcBef>
                <a:spcPts val="0"/>
              </a:spcBef>
            </a:pPr>
            <a:r>
              <a:rPr lang="en-US" sz="3600" b="1" dirty="0">
                <a:effectLst/>
                <a:latin typeface="Times New Roman" panose="02020603050405020304" pitchFamily="18" charset="0"/>
                <a:ea typeface="Calibri" panose="020F0502020204030204" pitchFamily="34" charset="0"/>
              </a:rPr>
              <a:t>Compassion (Luke 17:13)—Greek: </a:t>
            </a:r>
            <a:r>
              <a:rPr lang="en-US" sz="3600" b="1" i="1" dirty="0" err="1">
                <a:effectLst/>
                <a:latin typeface="Times New Roman" panose="02020603050405020304" pitchFamily="18" charset="0"/>
                <a:ea typeface="Calibri" panose="020F0502020204030204" pitchFamily="34" charset="0"/>
              </a:rPr>
              <a:t>eleeó</a:t>
            </a:r>
            <a:r>
              <a:rPr lang="en-US" sz="3600" b="1" dirty="0">
                <a:effectLst/>
                <a:latin typeface="Times New Roman" panose="02020603050405020304" pitchFamily="18" charset="0"/>
                <a:ea typeface="Calibri" panose="020F0502020204030204" pitchFamily="34" charset="0"/>
              </a:rPr>
              <a:t> (</a:t>
            </a:r>
            <a:r>
              <a:rPr lang="en-US" sz="3600" b="1" dirty="0" err="1">
                <a:effectLst/>
                <a:latin typeface="Times New Roman" panose="02020603050405020304" pitchFamily="18" charset="0"/>
                <a:ea typeface="Calibri" panose="020F0502020204030204" pitchFamily="34" charset="0"/>
              </a:rPr>
              <a:t>el</a:t>
            </a:r>
            <a:r>
              <a:rPr lang="en-US" sz="3600" b="1" dirty="0">
                <a:effectLst/>
                <a:latin typeface="Times New Roman" panose="02020603050405020304" pitchFamily="18" charset="0"/>
                <a:ea typeface="Calibri" panose="020F0502020204030204" pitchFamily="34" charset="0"/>
              </a:rPr>
              <a:t>-eh-eh’-o):</a:t>
            </a:r>
            <a:r>
              <a:rPr lang="en-US" sz="3600" dirty="0">
                <a:effectLst/>
                <a:latin typeface="Times New Roman" panose="02020603050405020304" pitchFamily="18" charset="0"/>
                <a:ea typeface="Calibri" panose="020F0502020204030204" pitchFamily="34" charset="0"/>
              </a:rPr>
              <a:t> “pity” (NIV) or “mercy” (KJV). </a:t>
            </a:r>
          </a:p>
          <a:p>
            <a:pPr>
              <a:spcBef>
                <a:spcPts val="0"/>
              </a:spcBef>
            </a:pPr>
            <a:r>
              <a:rPr lang="en-US" sz="3600" b="1" dirty="0">
                <a:effectLst/>
                <a:latin typeface="Times New Roman" panose="02020603050405020304" pitchFamily="18" charset="0"/>
                <a:ea typeface="Calibri" panose="020F0502020204030204" pitchFamily="34" charset="0"/>
              </a:rPr>
              <a:t>Lepers (Luke 17:12)—Greek:</a:t>
            </a:r>
            <a:r>
              <a:rPr lang="en-US" sz="3600" b="1" i="1" dirty="0">
                <a:effectLst/>
                <a:latin typeface="Times New Roman" panose="02020603050405020304" pitchFamily="18" charset="0"/>
                <a:ea typeface="Calibri" panose="020F0502020204030204" pitchFamily="34" charset="0"/>
              </a:rPr>
              <a:t> </a:t>
            </a:r>
            <a:r>
              <a:rPr lang="en-US" sz="3600" b="1" i="1" dirty="0" err="1">
                <a:effectLst/>
                <a:latin typeface="Times New Roman" panose="02020603050405020304" pitchFamily="18" charset="0"/>
                <a:ea typeface="Calibri" panose="020F0502020204030204" pitchFamily="34" charset="0"/>
              </a:rPr>
              <a:t>lepros</a:t>
            </a:r>
            <a:r>
              <a:rPr lang="en-US" sz="3600" b="1" dirty="0">
                <a:effectLst/>
                <a:latin typeface="Times New Roman" panose="02020603050405020304" pitchFamily="18" charset="0"/>
                <a:ea typeface="Calibri" panose="020F0502020204030204" pitchFamily="34" charset="0"/>
              </a:rPr>
              <a:t> </a:t>
            </a:r>
            <a:r>
              <a:rPr lang="en-US" sz="3600" b="1" i="1" dirty="0">
                <a:effectLst/>
                <a:latin typeface="Times New Roman" panose="02020603050405020304" pitchFamily="18" charset="0"/>
                <a:ea typeface="Calibri" panose="020F0502020204030204" pitchFamily="34" charset="0"/>
              </a:rPr>
              <a:t>(</a:t>
            </a:r>
            <a:r>
              <a:rPr lang="en-US" sz="3600" b="1" dirty="0" err="1">
                <a:effectLst/>
                <a:latin typeface="Times New Roman" panose="02020603050405020304" pitchFamily="18" charset="0"/>
                <a:ea typeface="Calibri" panose="020F0502020204030204" pitchFamily="34" charset="0"/>
              </a:rPr>
              <a:t>lep-ros</a:t>
            </a:r>
            <a:r>
              <a:rPr lang="en-US" sz="3600" b="1" dirty="0">
                <a:effectLst/>
                <a:latin typeface="Times New Roman" panose="02020603050405020304" pitchFamily="18" charset="0"/>
                <a:ea typeface="Calibri" panose="020F0502020204030204" pitchFamily="34" charset="0"/>
              </a:rPr>
              <a:t>’):</a:t>
            </a:r>
            <a:r>
              <a:rPr lang="en-US" sz="3600" dirty="0">
                <a:effectLst/>
                <a:latin typeface="Times New Roman" panose="02020603050405020304" pitchFamily="18" charset="0"/>
                <a:ea typeface="Calibri" panose="020F0502020204030204" pitchFamily="34" charset="0"/>
              </a:rPr>
              <a:t> persons afflicted with leprosy (a skin disease); “men who had leprosy” (NIV). </a:t>
            </a:r>
          </a:p>
          <a:p>
            <a:pPr>
              <a:spcBef>
                <a:spcPts val="0"/>
              </a:spcBef>
            </a:pPr>
            <a:r>
              <a:rPr lang="en-US" sz="3600" b="1" dirty="0">
                <a:effectLst/>
                <a:latin typeface="Times New Roman" panose="02020603050405020304" pitchFamily="18" charset="0"/>
                <a:ea typeface="Calibri" panose="020F0502020204030204" pitchFamily="34" charset="0"/>
              </a:rPr>
              <a:t>Lifted (Luke 17:13 [KJV only])—Greek: </a:t>
            </a:r>
            <a:r>
              <a:rPr lang="en-US" sz="3600" b="1" i="1" dirty="0" err="1">
                <a:effectLst/>
                <a:latin typeface="Times New Roman" panose="02020603050405020304" pitchFamily="18" charset="0"/>
                <a:ea typeface="Calibri" panose="020F0502020204030204" pitchFamily="34" charset="0"/>
              </a:rPr>
              <a:t>airó</a:t>
            </a:r>
            <a:r>
              <a:rPr lang="en-US" sz="3600" b="1" i="1" dirty="0">
                <a:effectLst/>
                <a:latin typeface="Times New Roman" panose="02020603050405020304" pitchFamily="18" charset="0"/>
                <a:ea typeface="Calibri" panose="020F0502020204030204" pitchFamily="34" charset="0"/>
              </a:rPr>
              <a:t> </a:t>
            </a:r>
            <a:r>
              <a:rPr lang="en-US" sz="3600" b="1" dirty="0">
                <a:effectLst/>
                <a:latin typeface="Times New Roman" panose="02020603050405020304" pitchFamily="18" charset="0"/>
                <a:ea typeface="Calibri" panose="020F0502020204030204" pitchFamily="34" charset="0"/>
              </a:rPr>
              <a:t>(ah’-</a:t>
            </a:r>
            <a:r>
              <a:rPr lang="en-US" sz="3600" b="1" dirty="0" err="1">
                <a:effectLst/>
                <a:latin typeface="Times New Roman" panose="02020603050405020304" pitchFamily="18" charset="0"/>
                <a:ea typeface="Calibri" panose="020F0502020204030204" pitchFamily="34" charset="0"/>
              </a:rPr>
              <a:t>ee</a:t>
            </a:r>
            <a:r>
              <a:rPr lang="en-US" sz="3600" b="1" dirty="0">
                <a:effectLst/>
                <a:latin typeface="Times New Roman" panose="02020603050405020304" pitchFamily="18" charset="0"/>
                <a:ea typeface="Calibri" panose="020F0502020204030204" pitchFamily="34" charset="0"/>
              </a:rPr>
              <a:t>-</a:t>
            </a:r>
            <a:r>
              <a:rPr lang="en-US" sz="3600" b="1" dirty="0" err="1">
                <a:effectLst/>
                <a:latin typeface="Times New Roman" panose="02020603050405020304" pitchFamily="18" charset="0"/>
                <a:ea typeface="Calibri" panose="020F0502020204030204" pitchFamily="34" charset="0"/>
              </a:rPr>
              <a:t>ro</a:t>
            </a:r>
            <a:r>
              <a:rPr lang="en-US" sz="3600" b="1" dirty="0">
                <a:effectLst/>
                <a:latin typeface="Times New Roman" panose="02020603050405020304" pitchFamily="18" charset="0"/>
                <a:ea typeface="Calibri" panose="020F0502020204030204" pitchFamily="34" charset="0"/>
              </a:rPr>
              <a:t>):</a:t>
            </a:r>
            <a:r>
              <a:rPr lang="en-US" sz="3600" dirty="0">
                <a:effectLst/>
                <a:latin typeface="Times New Roman" panose="02020603050405020304" pitchFamily="18" charset="0"/>
                <a:ea typeface="Calibri" panose="020F0502020204030204" pitchFamily="34" charset="0"/>
              </a:rPr>
              <a:t> to raise, take up, lift—in this case the voice. </a:t>
            </a:r>
          </a:p>
          <a:p>
            <a:pPr>
              <a:spcBef>
                <a:spcPts val="0"/>
              </a:spcBef>
            </a:pPr>
            <a:r>
              <a:rPr lang="en-US" sz="3600" b="1" dirty="0">
                <a:effectLst/>
                <a:latin typeface="Times New Roman" panose="02020603050405020304" pitchFamily="18" charset="0"/>
                <a:ea typeface="Calibri" panose="020F0502020204030204" pitchFamily="34" charset="0"/>
              </a:rPr>
              <a:t>Met (Luke 17:12)—Greek: </a:t>
            </a:r>
            <a:r>
              <a:rPr lang="en-US" sz="3600" b="1" i="1" dirty="0" err="1">
                <a:effectLst/>
                <a:latin typeface="Times New Roman" panose="02020603050405020304" pitchFamily="18" charset="0"/>
                <a:ea typeface="Calibri" panose="020F0502020204030204" pitchFamily="34" charset="0"/>
              </a:rPr>
              <a:t>apantaó</a:t>
            </a:r>
            <a:r>
              <a:rPr lang="en-US" sz="3600" b="1" dirty="0">
                <a:effectLst/>
                <a:latin typeface="Times New Roman" panose="02020603050405020304" pitchFamily="18" charset="0"/>
                <a:ea typeface="Calibri" panose="020F0502020204030204" pitchFamily="34" charset="0"/>
              </a:rPr>
              <a:t> (ap-an-</a:t>
            </a:r>
            <a:r>
              <a:rPr lang="en-US" sz="3600" b="1" dirty="0" err="1">
                <a:effectLst/>
                <a:latin typeface="Times New Roman" panose="02020603050405020304" pitchFamily="18" charset="0"/>
                <a:ea typeface="Calibri" panose="020F0502020204030204" pitchFamily="34" charset="0"/>
              </a:rPr>
              <a:t>tah</a:t>
            </a:r>
            <a:r>
              <a:rPr lang="en-US" sz="3600" b="1" dirty="0">
                <a:effectLst/>
                <a:latin typeface="Times New Roman" panose="02020603050405020304" pitchFamily="18" charset="0"/>
                <a:ea typeface="Calibri" panose="020F0502020204030204" pitchFamily="34" charset="0"/>
              </a:rPr>
              <a:t>’-o):</a:t>
            </a:r>
            <a:r>
              <a:rPr lang="en-US" sz="3600" dirty="0">
                <a:effectLst/>
                <a:latin typeface="Times New Roman" panose="02020603050405020304" pitchFamily="18" charset="0"/>
                <a:ea typeface="Calibri" panose="020F0502020204030204" pitchFamily="34" charset="0"/>
              </a:rPr>
              <a:t> to have gone to meet; encountered. </a:t>
            </a:r>
          </a:p>
          <a:p>
            <a:pPr>
              <a:spcBef>
                <a:spcPts val="0"/>
              </a:spcBef>
            </a:pPr>
            <a:r>
              <a:rPr lang="en-US" sz="3600" b="1" dirty="0">
                <a:effectLst/>
                <a:latin typeface="Times New Roman" panose="02020603050405020304" pitchFamily="18" charset="0"/>
                <a:ea typeface="Calibri" panose="020F0502020204030204" pitchFamily="34" charset="0"/>
              </a:rPr>
              <a:t>Show (Luke 17:14)—Greek: </a:t>
            </a:r>
            <a:r>
              <a:rPr lang="en-US" sz="3600" b="1" i="1" dirty="0" err="1">
                <a:effectLst/>
                <a:latin typeface="Times New Roman" panose="02020603050405020304" pitchFamily="18" charset="0"/>
                <a:ea typeface="Calibri" panose="020F0502020204030204" pitchFamily="34" charset="0"/>
              </a:rPr>
              <a:t>epideiknumi</a:t>
            </a:r>
            <a:r>
              <a:rPr lang="en-US" sz="3600" b="1" i="1" dirty="0">
                <a:effectLst/>
                <a:latin typeface="Times New Roman" panose="02020603050405020304" pitchFamily="18" charset="0"/>
                <a:ea typeface="Calibri" panose="020F0502020204030204" pitchFamily="34" charset="0"/>
              </a:rPr>
              <a:t> </a:t>
            </a:r>
            <a:r>
              <a:rPr lang="en-US" sz="3600" b="1" dirty="0">
                <a:effectLst/>
                <a:latin typeface="Times New Roman" panose="02020603050405020304" pitchFamily="18" charset="0"/>
                <a:ea typeface="Calibri" panose="020F0502020204030204" pitchFamily="34" charset="0"/>
              </a:rPr>
              <a:t>(ep-</a:t>
            </a:r>
            <a:r>
              <a:rPr lang="en-US" sz="3600" b="1" dirty="0" err="1">
                <a:effectLst/>
                <a:latin typeface="Times New Roman" panose="02020603050405020304" pitchFamily="18" charset="0"/>
                <a:ea typeface="Calibri" panose="020F0502020204030204" pitchFamily="34" charset="0"/>
              </a:rPr>
              <a:t>ee</a:t>
            </a:r>
            <a:r>
              <a:rPr lang="en-US" sz="3600" b="1" dirty="0">
                <a:effectLst/>
                <a:latin typeface="Times New Roman" panose="02020603050405020304" pitchFamily="18" charset="0"/>
                <a:ea typeface="Calibri" panose="020F0502020204030204" pitchFamily="34" charset="0"/>
              </a:rPr>
              <a:t>-dike’-</a:t>
            </a:r>
            <a:r>
              <a:rPr lang="en-US" sz="3600" b="1" dirty="0" err="1">
                <a:effectLst/>
                <a:latin typeface="Times New Roman" panose="02020603050405020304" pitchFamily="18" charset="0"/>
                <a:ea typeface="Calibri" panose="020F0502020204030204" pitchFamily="34" charset="0"/>
              </a:rPr>
              <a:t>noo</a:t>
            </a:r>
            <a:r>
              <a:rPr lang="en-US" sz="3600" b="1" dirty="0">
                <a:effectLst/>
                <a:latin typeface="Times New Roman" panose="02020603050405020304" pitchFamily="18" charset="0"/>
                <a:ea typeface="Calibri" panose="020F0502020204030204" pitchFamily="34" charset="0"/>
              </a:rPr>
              <a:t>-mee):</a:t>
            </a:r>
            <a:r>
              <a:rPr lang="en-US" sz="3600" dirty="0">
                <a:effectLst/>
                <a:latin typeface="Times New Roman" panose="02020603050405020304" pitchFamily="18" charset="0"/>
                <a:ea typeface="Calibri" panose="020F0502020204030204" pitchFamily="34" charset="0"/>
              </a:rPr>
              <a:t> to show; to prove; display; “shew” (KJV). </a:t>
            </a:r>
          </a:p>
          <a:p>
            <a:pPr>
              <a:spcBef>
                <a:spcPts val="0"/>
              </a:spcBef>
            </a:pPr>
            <a:r>
              <a:rPr lang="en-US" sz="3600" b="1" dirty="0">
                <a:effectLst/>
                <a:latin typeface="Times New Roman" panose="02020603050405020304" pitchFamily="18" charset="0"/>
                <a:ea typeface="Calibri" panose="020F0502020204030204" pitchFamily="34" charset="0"/>
              </a:rPr>
              <a:t>Unclean (Leviticus 13:45)—Hebrew:</a:t>
            </a:r>
            <a:r>
              <a:rPr lang="en-US" sz="3600" b="1" i="1" dirty="0">
                <a:effectLst/>
                <a:latin typeface="Times New Roman" panose="02020603050405020304" pitchFamily="18" charset="0"/>
                <a:ea typeface="Calibri" panose="020F0502020204030204" pitchFamily="34" charset="0"/>
              </a:rPr>
              <a:t> tame </a:t>
            </a:r>
            <a:r>
              <a:rPr lang="en-US" sz="3600" b="1" dirty="0">
                <a:effectLst/>
                <a:latin typeface="Times New Roman" panose="02020603050405020304" pitchFamily="18" charset="0"/>
                <a:ea typeface="Calibri" panose="020F0502020204030204" pitchFamily="34" charset="0"/>
              </a:rPr>
              <a:t>(taw-may’):</a:t>
            </a:r>
            <a:r>
              <a:rPr lang="en-US" sz="3600" dirty="0">
                <a:effectLst/>
                <a:latin typeface="Times New Roman" panose="02020603050405020304" pitchFamily="18" charset="0"/>
                <a:ea typeface="Calibri" panose="020F0502020204030204" pitchFamily="34" charset="0"/>
              </a:rPr>
              <a:t> impure; contaminated.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 Cry of Unclean Grief (Leviticus 13:45-46)</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 Cry for Unexplainable Grace (Luke 17:11-14)</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 Cry of Uncontrollable Gratitude (Luke 17:15-19)</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A Cry of Unclean Grief (Leviticus 13:45-46,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45 “Anyone with such a defiling disease must wear torn clothes, let their hair be unkempt, cover the lower part of their face and cry out, ‘Unclean! Unclean!’ 46 “As long as they have the disease they remain unclean. They must live alone; they must live outside the camp.” </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are the pros and cons of labeling people and isolating them as outcasts? Name some groups who have received such treatment. How can the church minister to them?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A Cry for Unexplainable Grace (Luke 17:11-14,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 Now on his way to Jerusalem, Jesus traveled along the border between Samaria and Galilee. 12 As he was going into a village, ten men who had leprosy met him. They stood at a distance 13 and called out in a loud voice, “Jesus, Master, have pity on us!” </a:t>
            </a:r>
          </a:p>
        </p:txBody>
      </p:sp>
    </p:spTree>
    <p:extLst>
      <p:ext uri="{BB962C8B-B14F-4D97-AF65-F5344CB8AC3E}">
        <p14:creationId xmlns:p14="http://schemas.microsoft.com/office/powerpoint/2010/main" val="324671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kumimoji="0" lang="en-US" sz="44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A Cry for Unexplainable Grace (Luke 17:11-14, NIV) </a:t>
            </a:r>
            <a:endParaRPr lang="en-US"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Autofit/>
          </a:bodyPr>
          <a:lstStyle/>
          <a:p>
            <a:pPr marL="0" marR="0" lvl="0" indent="0" algn="just" defTabSz="914400" rtl="0" eaLnBrk="1" fontAlgn="ctr" latinLnBrk="0" hangingPunct="1">
              <a:lnSpc>
                <a:spcPct val="107000"/>
              </a:lnSpc>
              <a:spcBef>
                <a:spcPts val="0"/>
              </a:spcBef>
              <a:spcAft>
                <a:spcPts val="0"/>
              </a:spcAft>
              <a:buClrTx/>
              <a:buSzTx/>
              <a:buFont typeface="Arial" panose="020B0604020202020204" pitchFamily="34" charset="0"/>
              <a:buNone/>
              <a:tabLst/>
              <a:defRPr/>
            </a:pPr>
            <a:endPar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1" fontAlgn="ctr" latinLnBrk="0" hangingPunct="1">
              <a:lnSpc>
                <a:spcPct val="107000"/>
              </a:lnSpc>
              <a:spcBef>
                <a:spcPts val="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14 When he saw them, he said, “Go, show yourselves to the priests.” And as they went, they were cleansed. </a:t>
            </a:r>
          </a:p>
        </p:txBody>
      </p:sp>
    </p:spTree>
    <p:extLst>
      <p:ext uri="{BB962C8B-B14F-4D97-AF65-F5344CB8AC3E}">
        <p14:creationId xmlns:p14="http://schemas.microsoft.com/office/powerpoint/2010/main" val="255203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What obstacles keep people from trusting God and taking the appropriate steps of faith? Why do you think some wait until they are utterly desperate before calling on the Lord for help? </a:t>
            </a: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A Cry of Uncontrollable Gratitude (Luke 17:15-19,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15 One of them, when he saw he was healed, came back, praising God in a loud voice. 16 He threw himself at Jesus’ feet and thanked him—and he was a Samaritan. </a:t>
            </a:r>
          </a:p>
          <a:p>
            <a:pPr marL="0" indent="0" algn="just">
              <a:buNone/>
            </a:pPr>
            <a:r>
              <a:rPr lang="en-US" sz="4000" dirty="0">
                <a:latin typeface="Times New Roman" panose="02020603050405020304" pitchFamily="18" charset="0"/>
                <a:cs typeface="Times New Roman" panose="02020603050405020304" pitchFamily="18" charset="0"/>
              </a:rPr>
              <a:t>17 Jesus asked, “Were not all ten cleansed? Where are the other nine</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effectLst/>
                <a:latin typeface="Times New Roman" panose="02020603050405020304" pitchFamily="18" charset="0"/>
                <a:ea typeface="Calibri" panose="020F0502020204030204" pitchFamily="34" charset="0"/>
              </a:rPr>
              <a:t>A Cry of Uncontrollable Gratitude (Luke 17:15-19, NIV) </a:t>
            </a:r>
            <a:endParaRPr lang="en-US"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 18 “Has no one returned to give praise to God except this foreigner?” 19 Then he said to him, “Rise and go; your faith has made you well.”</a:t>
            </a:r>
          </a:p>
        </p:txBody>
      </p:sp>
    </p:spTree>
    <p:extLst>
      <p:ext uri="{BB962C8B-B14F-4D97-AF65-F5344CB8AC3E}">
        <p14:creationId xmlns:p14="http://schemas.microsoft.com/office/powerpoint/2010/main" val="1938964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4000" dirty="0">
                <a:effectLst/>
                <a:latin typeface="Times New Roman" panose="02020603050405020304" pitchFamily="18" charset="0"/>
                <a:ea typeface="Calibri" panose="020F0502020204030204" pitchFamily="34" charset="0"/>
              </a:rPr>
              <a:t>Is there a proper way to thank God for His goodness and grace?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Lord, help us to turn to You when we are in need. Take away our hesitation to offer well-deserved gratitude to You and to others who have touched us with kindness. We humbly submit ourselves to Your will. In the name of Jesus we pray. Amen. </a:t>
            </a:r>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thought: “What gift could strengthen you?”</a:t>
            </a:r>
          </a:p>
          <a:p>
            <a:pPr algn="just"/>
            <a:r>
              <a:rPr lang="en-US" sz="4300" dirty="0">
                <a:latin typeface="Times New Roman" panose="02020603050405020304" pitchFamily="18" charset="0"/>
                <a:cs typeface="Times New Roman" panose="02020603050405020304" pitchFamily="18" charset="0"/>
              </a:rPr>
              <a:t>The lesson topic for Sunday, July 11, 2021, is “A Gift to Strengthen You.” The Devotional Reading is Psalm 71:1-6, 17-24, the Background Scripture is Romans 1, and the Printed Text is Romans 1:8-17.</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1622</TotalTime>
  <Words>937</Words>
  <Application>Microsoft Office PowerPoint</Application>
  <PresentationFormat>Widescreen</PresentationFormat>
  <Paragraphs>54</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Symbol</vt:lpstr>
      <vt:lpstr>Times New Roman</vt:lpstr>
      <vt:lpstr>Office Theme</vt:lpstr>
      <vt:lpstr>SUMMER QUARTER THEME:  “Confident Hope”  Unit I: “Jesus Teaches about Faith”  </vt:lpstr>
      <vt:lpstr>LESSON 5- July 4, 2021 </vt:lpstr>
      <vt:lpstr>     Devotional Reading: Psalm 71:1-6, 17-24   Background Scripture: Romans 1   Print Passage: Romans 1:8-17        </vt:lpstr>
      <vt:lpstr>KEY VERSE:</vt:lpstr>
      <vt:lpstr>     LESSON AIMS:   </vt:lpstr>
      <vt:lpstr>KEY TERMS:</vt:lpstr>
      <vt:lpstr>INTRODUCTION</vt:lpstr>
      <vt:lpstr>BIBLICAL CONTEXT</vt:lpstr>
      <vt:lpstr> ANALYSIS OF THE BIBLICAL TEXT (Lesson Outline) </vt:lpstr>
      <vt:lpstr>A Cry of Unclean Grief (Leviticus 13:45-46, NIV)</vt:lpstr>
      <vt:lpstr>What Do You Think? </vt:lpstr>
      <vt:lpstr>A Cry for Unexplainable Grace (Luke 17:11-14, NIV) </vt:lpstr>
      <vt:lpstr>A Cry for Unexplainable Grace (Luke 17:11-14, NIV) </vt:lpstr>
      <vt:lpstr>What Do You Think? </vt:lpstr>
      <vt:lpstr>A Cry of Uncontrollable Gratitude (Luke 17:15-19, NIV) </vt:lpstr>
      <vt:lpstr>A Cry of Uncontrollable Gratitude (Luke 17:15-19, NIV)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50</cp:revision>
  <dcterms:created xsi:type="dcterms:W3CDTF">2020-10-13T22:27:56Z</dcterms:created>
  <dcterms:modified xsi:type="dcterms:W3CDTF">2021-06-14T18:30:39Z</dcterms:modified>
</cp:coreProperties>
</file>