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90" r:id="rId11"/>
    <p:sldId id="275" r:id="rId12"/>
    <p:sldId id="289" r:id="rId13"/>
    <p:sldId id="295" r:id="rId14"/>
    <p:sldId id="276" r:id="rId15"/>
    <p:sldId id="296" r:id="rId16"/>
    <p:sldId id="287" r:id="rId17"/>
    <p:sldId id="286" r:id="rId18"/>
    <p:sldId id="278" r:id="rId19"/>
    <p:sldId id="279" r:id="rId20"/>
    <p:sldId id="28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91"/>
    <p:restoredTop sz="95385"/>
  </p:normalViewPr>
  <p:slideViewPr>
    <p:cSldViewPr snapToGrid="0" snapToObjects="1">
      <p:cViewPr varScale="1">
        <p:scale>
          <a:sx n="78" d="100"/>
          <a:sy n="78" d="100"/>
        </p:scale>
        <p:origin x="132" y="450"/>
      </p:cViewPr>
      <p:guideLst/>
    </p:cSldViewPr>
  </p:slideViewPr>
  <p:notesTextViewPr>
    <p:cViewPr>
      <p:scale>
        <a:sx n="1" d="1"/>
        <a:sy n="1" d="1"/>
      </p:scale>
      <p:origin x="0" y="0"/>
    </p:cViewPr>
  </p:notesTextViewPr>
  <p:sorterViewPr>
    <p:cViewPr varScale="1">
      <p:scale>
        <a:sx n="1" d="1"/>
        <a:sy n="1" d="1"/>
      </p:scale>
      <p:origin x="0" y="-1128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Times New Roman" panose="02020603050405020304" pitchFamily="18" charset="0"/>
                <a:cs typeface="Times New Roman" panose="02020603050405020304" pitchFamily="18" charset="0"/>
              </a:rPr>
              <a:t>SUMMER QUARTER THEME: </a:t>
            </a:r>
            <a:br>
              <a:rPr lang="en"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“Confident Hope</a:t>
            </a:r>
            <a:r>
              <a:rPr lang="en" dirty="0">
                <a:latin typeface="Times New Roman" panose="02020603050405020304" pitchFamily="18" charset="0"/>
                <a:cs typeface="Times New Roman" panose="02020603050405020304" pitchFamily="18" charset="0"/>
              </a:rPr>
              <a:t>”</a:t>
            </a:r>
            <a:br>
              <a:rPr lang="en" dirty="0">
                <a:latin typeface="Times New Roman" panose="02020603050405020304" pitchFamily="18" charset="0"/>
                <a:cs typeface="Times New Roman" panose="02020603050405020304" pitchFamily="18" charset="0"/>
              </a:rPr>
            </a:br>
            <a:br>
              <a:rPr lang="en"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Unit III: </a:t>
            </a:r>
            <a:r>
              <a:rPr lang="en-US" sz="4400" b="1" dirty="0">
                <a:latin typeface="Times New Roman" panose="02020603050405020304" pitchFamily="18" charset="0"/>
                <a:cs typeface="Times New Roman" panose="02020603050405020304" pitchFamily="18" charset="0"/>
              </a:rPr>
              <a:t>“Faith Gives Us Hope” </a:t>
            </a: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fr-FR" sz="5400" b="1" dirty="0">
                <a:latin typeface="Times New Roman" panose="02020603050405020304" pitchFamily="18" charset="0"/>
                <a:cs typeface="Times New Roman" panose="02020603050405020304" pitchFamily="18" charset="0"/>
              </a:rPr>
              <a:t>LESSON 11- August 15, 2021 </a:t>
            </a:r>
            <a:endParaRPr lang="en-US" sz="5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pPr marL="0" marR="0" indent="-457200">
              <a:spcBef>
                <a:spcPts val="0"/>
              </a:spcBef>
              <a:spcAft>
                <a:spcPts val="0"/>
              </a:spcAft>
              <a:tabLst>
                <a:tab pos="457200" algn="l"/>
              </a:tabLst>
            </a:pPr>
            <a:r>
              <a:rPr lang="en-US" sz="4000" b="1" dirty="0">
                <a:latin typeface="Times New Roman" panose="02020603050405020304" pitchFamily="18" charset="0"/>
                <a:cs typeface="Times New Roman" panose="02020603050405020304" pitchFamily="18" charset="0"/>
              </a:rPr>
              <a:t>Lesson Title: “</a:t>
            </a: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Keep Going</a:t>
            </a:r>
            <a:r>
              <a:rPr lang="en-US" sz="4000" b="1" dirty="0">
                <a:latin typeface="Times New Roman" panose="02020603050405020304" pitchFamily="18" charset="0"/>
                <a:cs typeface="Times New Roman" panose="02020603050405020304" pitchFamily="18" charset="0"/>
              </a:rPr>
              <a:t>” (Faith Pathway)</a:t>
            </a:r>
          </a:p>
          <a:p>
            <a:pPr indent="-457200">
              <a:tabLst>
                <a:tab pos="457200" algn="l"/>
              </a:tabLst>
            </a:pPr>
            <a:r>
              <a:rPr lang="en-US" sz="4000" b="1" dirty="0">
                <a:latin typeface="Times New Roman" panose="02020603050405020304" pitchFamily="18" charset="0"/>
                <a:cs typeface="Times New Roman" panose="02020603050405020304" pitchFamily="18" charset="0"/>
              </a:rPr>
              <a:t>Lesson Title: “</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Perserving</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Faith” </a:t>
            </a:r>
            <a:r>
              <a:rPr lang="en-US" sz="4000" b="1" dirty="0">
                <a:latin typeface="Times New Roman" panose="02020603050405020304" pitchFamily="18" charset="0"/>
                <a:cs typeface="Times New Roman" panose="02020603050405020304" pitchFamily="18" charset="0"/>
              </a:rPr>
              <a:t>(Townsend Press SS Commentary)</a:t>
            </a:r>
          </a:p>
          <a:p>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fontScale="90000"/>
          </a:bodyPr>
          <a:lstStyle/>
          <a:p>
            <a:pPr marL="0" marR="0" algn="ctr">
              <a:lnSpc>
                <a:spcPct val="107000"/>
              </a:lnSpc>
              <a:spcBef>
                <a:spcPts val="0"/>
              </a:spcBef>
              <a:spcAft>
                <a:spcPts val="800"/>
              </a:spcAft>
            </a:pP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DEVOTIONAL READING: Psalm 40:1-13</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BACKGROUND SCRIPTURE: Hebrews 10:19-39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PRINT PASSAGE: Hebrews 10:23-36</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3600" dirty="0">
                <a:effectLst/>
                <a:latin typeface="Calibri" panose="020F0502020204030204" pitchFamily="34"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564205" y="190027"/>
            <a:ext cx="10789595" cy="821649"/>
          </a:xfrm>
        </p:spPr>
        <p:txBody>
          <a:bodyPr>
            <a:normAutofit fontScale="90000"/>
          </a:bodyPr>
          <a:lstStyle/>
          <a:p>
            <a:r>
              <a:rPr lang="en-US" sz="5400" b="1" dirty="0">
                <a:latin typeface="Times New Roman" panose="02020603050405020304" pitchFamily="18" charset="0"/>
                <a:cs typeface="Times New Roman" panose="02020603050405020304" pitchFamily="18" charset="0"/>
              </a:rPr>
              <a:t>KEY VERSE:</a:t>
            </a:r>
            <a:endParaRPr lang="en-US" sz="5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712922" y="1186774"/>
            <a:ext cx="10913582" cy="5306101"/>
          </a:xfrm>
        </p:spPr>
        <p:txBody>
          <a:bodyPr>
            <a:normAutofit/>
          </a:bodyPr>
          <a:lstStyle/>
          <a:p>
            <a:pPr marL="0" marR="0" indent="0">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Let us hold fast the profession of our faith without wavering; (for he is faithful that promised). (Hebrews 10:23, KJV)</a:t>
            </a:r>
          </a:p>
          <a:p>
            <a:pPr marL="0" marR="0" indent="0" algn="ctr">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 . . . . </a:t>
            </a:r>
          </a:p>
          <a:p>
            <a:pPr marL="0" marR="0" indent="0">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Let us hold unswervingly to the hope we profess, for he who promised is faithful. (Hebrews 10:23, NIV) </a:t>
            </a:r>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latin typeface="Times New Roman" panose="02020603050405020304" pitchFamily="18" charset="0"/>
                <a:cs typeface="Times New Roman" panose="02020603050405020304" pitchFamily="18" charset="0"/>
              </a:rPr>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a:bodyPr>
          <a:lstStyle/>
          <a:p>
            <a:pPr marL="0" indent="0">
              <a:buNone/>
            </a:pPr>
            <a:r>
              <a:rPr lang="en-US" sz="4300" dirty="0">
                <a:latin typeface="Times New Roman" panose="02020603050405020304" pitchFamily="18" charset="0"/>
                <a:cs typeface="Times New Roman" panose="02020603050405020304" pitchFamily="18" charset="0"/>
              </a:rPr>
              <a:t>As a result of experiencing this lesson, you should be able to do these things:</a:t>
            </a:r>
          </a:p>
          <a:p>
            <a:pPr marL="342900" marR="0" lvl="0" indent="-342900">
              <a:lnSpc>
                <a:spcPct val="107000"/>
              </a:lnSpc>
              <a:spcBef>
                <a:spcPts val="0"/>
              </a:spcBef>
              <a:spcAft>
                <a:spcPts val="800"/>
              </a:spcAft>
              <a:buFont typeface="Symbol" panose="05050102010706020507" pitchFamily="18" charset="2"/>
              <a:buChar cha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Explore the stories of early believers who suffered for the sake of their faith. </a:t>
            </a:r>
          </a:p>
          <a:p>
            <a:pPr marL="342900" marR="0" lvl="0" indent="-342900">
              <a:lnSpc>
                <a:spcPct val="107000"/>
              </a:lnSpc>
              <a:spcBef>
                <a:spcPts val="0"/>
              </a:spcBef>
              <a:spcAft>
                <a:spcPts val="800"/>
              </a:spcAft>
              <a:buFont typeface="Symbol" panose="05050102010706020507" pitchFamily="18" charset="2"/>
              <a:buChar cha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Resolve to endure suffering that results from your faithful witness. </a:t>
            </a:r>
          </a:p>
          <a:p>
            <a:pPr marL="342900" marR="0" lvl="0" indent="-342900">
              <a:lnSpc>
                <a:spcPct val="107000"/>
              </a:lnSpc>
              <a:spcBef>
                <a:spcPts val="0"/>
              </a:spcBef>
              <a:spcAft>
                <a:spcPts val="800"/>
              </a:spcAft>
              <a:buFont typeface="Symbol" panose="05050102010706020507" pitchFamily="18" charset="2"/>
              <a:buChar cha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Share in the suffering of Christians around the world. </a:t>
            </a: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838200" y="365126"/>
            <a:ext cx="10515600" cy="1094024"/>
          </a:xfrm>
        </p:spPr>
        <p:txBody>
          <a:bodyPr/>
          <a:lstStyle/>
          <a:p>
            <a:r>
              <a:rPr lang="en-US" b="1" dirty="0">
                <a:latin typeface="Times New Roman" panose="02020603050405020304" pitchFamily="18" charset="0"/>
                <a:cs typeface="Times New Roman" panose="02020603050405020304" pitchFamily="18" charset="0"/>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272746"/>
            <a:ext cx="10515600" cy="5220128"/>
          </a:xfrm>
        </p:spPr>
        <p:txBody>
          <a:bodyPr>
            <a:normAutofit fontScale="92500" lnSpcReduction="20000"/>
          </a:bodyPr>
          <a:lstStyle/>
          <a:p>
            <a:pPr marL="0" marR="0">
              <a:lnSpc>
                <a:spcPct val="107000"/>
              </a:lnSpc>
              <a:spcBef>
                <a:spcPts val="0"/>
              </a:spcBef>
              <a:spcAft>
                <a:spcPts val="800"/>
              </a:spcAft>
            </a:pPr>
            <a:r>
              <a:rPr lang="en-US" b="1" dirty="0">
                <a:effectLst/>
                <a:latin typeface="Times New Roman" panose="02020603050405020304" pitchFamily="18" charset="0"/>
                <a:ea typeface="Calibri" panose="020F0502020204030204" pitchFamily="34" charset="0"/>
              </a:rPr>
              <a:t>Confession (verse 23, NASB)—Greek:</a:t>
            </a:r>
            <a:r>
              <a:rPr lang="en-US" b="1" i="1" dirty="0">
                <a:effectLst/>
                <a:latin typeface="Times New Roman" panose="02020603050405020304" pitchFamily="18" charset="0"/>
                <a:ea typeface="Calibri" panose="020F0502020204030204" pitchFamily="34" charset="0"/>
              </a:rPr>
              <a:t> </a:t>
            </a:r>
            <a:r>
              <a:rPr lang="en-US" b="1" i="1" dirty="0" err="1">
                <a:effectLst/>
                <a:latin typeface="Times New Roman" panose="02020603050405020304" pitchFamily="18" charset="0"/>
                <a:ea typeface="Calibri" panose="020F0502020204030204" pitchFamily="34" charset="0"/>
              </a:rPr>
              <a:t>homologia</a:t>
            </a:r>
            <a:r>
              <a:rPr lang="en-US" b="1" dirty="0">
                <a:effectLst/>
                <a:latin typeface="Times New Roman" panose="02020603050405020304" pitchFamily="18" charset="0"/>
                <a:ea typeface="Calibri" panose="020F0502020204030204" pitchFamily="34" charset="0"/>
              </a:rPr>
              <a:t> (</a:t>
            </a:r>
            <a:r>
              <a:rPr lang="en-US" b="1" dirty="0" err="1">
                <a:effectLst/>
                <a:latin typeface="Times New Roman" panose="02020603050405020304" pitchFamily="18" charset="0"/>
                <a:ea typeface="Calibri" panose="020F0502020204030204" pitchFamily="34" charset="0"/>
              </a:rPr>
              <a:t>hom</a:t>
            </a:r>
            <a:r>
              <a:rPr lang="en-US" b="1" dirty="0">
                <a:effectLst/>
                <a:latin typeface="Times New Roman" panose="02020603050405020304" pitchFamily="18" charset="0"/>
                <a:ea typeface="Calibri" panose="020F0502020204030204" pitchFamily="34" charset="0"/>
              </a:rPr>
              <a:t>-</a:t>
            </a:r>
            <a:r>
              <a:rPr lang="en-US" b="1" dirty="0" err="1">
                <a:effectLst/>
                <a:latin typeface="Times New Roman" panose="02020603050405020304" pitchFamily="18" charset="0"/>
                <a:ea typeface="Calibri" panose="020F0502020204030204" pitchFamily="34" charset="0"/>
              </a:rPr>
              <a:t>ol</a:t>
            </a:r>
            <a:r>
              <a:rPr lang="en-US" b="1" dirty="0">
                <a:effectLst/>
                <a:latin typeface="Times New Roman" panose="02020603050405020304" pitchFamily="18" charset="0"/>
                <a:ea typeface="Calibri" panose="020F0502020204030204" pitchFamily="34" charset="0"/>
              </a:rPr>
              <a:t>-</a:t>
            </a:r>
            <a:r>
              <a:rPr lang="en-US" b="1" dirty="0" err="1">
                <a:effectLst/>
                <a:latin typeface="Times New Roman" panose="02020603050405020304" pitchFamily="18" charset="0"/>
                <a:ea typeface="Calibri" panose="020F0502020204030204" pitchFamily="34" charset="0"/>
              </a:rPr>
              <a:t>og</a:t>
            </a:r>
            <a:r>
              <a:rPr lang="en-US" b="1" dirty="0">
                <a:effectLst/>
                <a:latin typeface="Times New Roman" panose="02020603050405020304" pitchFamily="18" charset="0"/>
                <a:ea typeface="Calibri" panose="020F0502020204030204" pitchFamily="34" charset="0"/>
              </a:rPr>
              <a:t>-</a:t>
            </a:r>
            <a:r>
              <a:rPr lang="en-US" b="1" dirty="0" err="1">
                <a:effectLst/>
                <a:latin typeface="Times New Roman" panose="02020603050405020304" pitchFamily="18" charset="0"/>
                <a:ea typeface="Calibri" panose="020F0502020204030204" pitchFamily="34" charset="0"/>
              </a:rPr>
              <a:t>ee</a:t>
            </a:r>
            <a:r>
              <a:rPr lang="en-US" b="1" dirty="0">
                <a:effectLst/>
                <a:latin typeface="Times New Roman" panose="02020603050405020304" pitchFamily="18" charset="0"/>
                <a:ea typeface="Calibri" panose="020F0502020204030204" pitchFamily="34" charset="0"/>
              </a:rPr>
              <a:t>’-ah):</a:t>
            </a:r>
            <a:r>
              <a:rPr lang="en-US" dirty="0">
                <a:effectLst/>
                <a:latin typeface="Times New Roman" panose="02020603050405020304" pitchFamily="18" charset="0"/>
                <a:ea typeface="Calibri" panose="020F0502020204030204" pitchFamily="34" charset="0"/>
              </a:rPr>
              <a:t> what one professes (confesses); acknowledgment; “profession” (KJV); “profess” (NIV). </a:t>
            </a:r>
          </a:p>
          <a:p>
            <a:pPr marL="0" marR="0">
              <a:lnSpc>
                <a:spcPct val="107000"/>
              </a:lnSpc>
              <a:spcBef>
                <a:spcPts val="0"/>
              </a:spcBef>
              <a:spcAft>
                <a:spcPts val="800"/>
              </a:spcAft>
            </a:pPr>
            <a:r>
              <a:rPr lang="en-US" b="1" dirty="0">
                <a:effectLst/>
                <a:latin typeface="Times New Roman" panose="02020603050405020304" pitchFamily="18" charset="0"/>
                <a:ea typeface="Calibri" panose="020F0502020204030204" pitchFamily="34" charset="0"/>
              </a:rPr>
              <a:t>Encouraging (verse 25)—Greek: </a:t>
            </a:r>
            <a:r>
              <a:rPr lang="en-US" b="1" i="1" dirty="0" err="1">
                <a:effectLst/>
                <a:latin typeface="Times New Roman" panose="02020603050405020304" pitchFamily="18" charset="0"/>
                <a:ea typeface="Calibri" panose="020F0502020204030204" pitchFamily="34" charset="0"/>
              </a:rPr>
              <a:t>parakaleó</a:t>
            </a:r>
            <a:r>
              <a:rPr lang="en-US" b="1" dirty="0">
                <a:effectLst/>
                <a:latin typeface="Times New Roman" panose="02020603050405020304" pitchFamily="18" charset="0"/>
                <a:ea typeface="Calibri" panose="020F0502020204030204" pitchFamily="34" charset="0"/>
              </a:rPr>
              <a:t> (par-</a:t>
            </a:r>
            <a:r>
              <a:rPr lang="en-US" b="1" dirty="0" err="1">
                <a:effectLst/>
                <a:latin typeface="Times New Roman" panose="02020603050405020304" pitchFamily="18" charset="0"/>
                <a:ea typeface="Calibri" panose="020F0502020204030204" pitchFamily="34" charset="0"/>
              </a:rPr>
              <a:t>ak</a:t>
            </a:r>
            <a:r>
              <a:rPr lang="en-US" b="1" dirty="0">
                <a:effectLst/>
                <a:latin typeface="Times New Roman" panose="02020603050405020304" pitchFamily="18" charset="0"/>
                <a:ea typeface="Calibri" panose="020F0502020204030204" pitchFamily="34" charset="0"/>
              </a:rPr>
              <a:t>-al-eh’-o):</a:t>
            </a:r>
            <a:r>
              <a:rPr lang="en-US" dirty="0">
                <a:effectLst/>
                <a:latin typeface="Times New Roman" panose="02020603050405020304" pitchFamily="18" charset="0"/>
                <a:ea typeface="Calibri" panose="020F0502020204030204" pitchFamily="34" charset="0"/>
              </a:rPr>
              <a:t> calling to or for; positive persuading; strengthening; “exhorting” (KJV). </a:t>
            </a:r>
          </a:p>
          <a:p>
            <a:pPr marL="0" marR="0">
              <a:lnSpc>
                <a:spcPct val="107000"/>
              </a:lnSpc>
              <a:spcBef>
                <a:spcPts val="0"/>
              </a:spcBef>
              <a:spcAft>
                <a:spcPts val="800"/>
              </a:spcAft>
            </a:pPr>
            <a:r>
              <a:rPr lang="en-US" b="1" dirty="0">
                <a:effectLst/>
                <a:latin typeface="Times New Roman" panose="02020603050405020304" pitchFamily="18" charset="0"/>
                <a:ea typeface="Calibri" panose="020F0502020204030204" pitchFamily="34" charset="0"/>
              </a:rPr>
              <a:t>Forsaking (verse 25)—Greek: </a:t>
            </a:r>
            <a:r>
              <a:rPr lang="en-US" b="1" i="1" dirty="0" err="1">
                <a:effectLst/>
                <a:latin typeface="Times New Roman" panose="02020603050405020304" pitchFamily="18" charset="0"/>
                <a:ea typeface="Calibri" panose="020F0502020204030204" pitchFamily="34" charset="0"/>
              </a:rPr>
              <a:t>egkataleipó</a:t>
            </a:r>
            <a:r>
              <a:rPr lang="en-US" b="1" dirty="0">
                <a:effectLst/>
                <a:latin typeface="Times New Roman" panose="02020603050405020304" pitchFamily="18" charset="0"/>
                <a:ea typeface="Calibri" panose="020F0502020204030204" pitchFamily="34" charset="0"/>
              </a:rPr>
              <a:t> (</a:t>
            </a:r>
            <a:r>
              <a:rPr lang="en-US" b="1" dirty="0" err="1">
                <a:effectLst/>
                <a:latin typeface="Times New Roman" panose="02020603050405020304" pitchFamily="18" charset="0"/>
                <a:ea typeface="Calibri" panose="020F0502020204030204" pitchFamily="34" charset="0"/>
              </a:rPr>
              <a:t>eng</a:t>
            </a:r>
            <a:r>
              <a:rPr lang="en-US" b="1" dirty="0">
                <a:effectLst/>
                <a:latin typeface="Times New Roman" panose="02020603050405020304" pitchFamily="18" charset="0"/>
                <a:ea typeface="Calibri" panose="020F0502020204030204" pitchFamily="34" charset="0"/>
              </a:rPr>
              <a:t>-kat-al-</a:t>
            </a:r>
            <a:r>
              <a:rPr lang="en-US" b="1" dirty="0" err="1">
                <a:effectLst/>
                <a:latin typeface="Times New Roman" panose="02020603050405020304" pitchFamily="18" charset="0"/>
                <a:ea typeface="Calibri" panose="020F0502020204030204" pitchFamily="34" charset="0"/>
              </a:rPr>
              <a:t>i</a:t>
            </a:r>
            <a:r>
              <a:rPr lang="en-US" b="1" dirty="0">
                <a:effectLst/>
                <a:latin typeface="Times New Roman" panose="02020603050405020304" pitchFamily="18" charset="0"/>
                <a:ea typeface="Calibri" panose="020F0502020204030204" pitchFamily="34" charset="0"/>
              </a:rPr>
              <a:t>’-po): leaving</a:t>
            </a:r>
            <a:r>
              <a:rPr lang="en-US" dirty="0">
                <a:effectLst/>
                <a:latin typeface="Times New Roman" panose="02020603050405020304" pitchFamily="18" charset="0"/>
                <a:ea typeface="Calibri" panose="020F0502020204030204" pitchFamily="34" charset="0"/>
              </a:rPr>
              <a:t> behind; abandoning; deserting; “giving up” (NIV). </a:t>
            </a:r>
          </a:p>
          <a:p>
            <a:pPr marL="0" marR="0">
              <a:lnSpc>
                <a:spcPct val="107000"/>
              </a:lnSpc>
              <a:spcBef>
                <a:spcPts val="0"/>
              </a:spcBef>
              <a:spcAft>
                <a:spcPts val="800"/>
              </a:spcAft>
            </a:pPr>
            <a:r>
              <a:rPr lang="en-US" b="1" dirty="0">
                <a:effectLst/>
                <a:latin typeface="Times New Roman" panose="02020603050405020304" pitchFamily="18" charset="0"/>
                <a:ea typeface="Calibri" panose="020F0502020204030204" pitchFamily="34" charset="0"/>
              </a:rPr>
              <a:t>Good (verse 24)—Greek: </a:t>
            </a:r>
            <a:r>
              <a:rPr lang="en-US" b="1" i="1" dirty="0" err="1">
                <a:effectLst/>
                <a:latin typeface="Times New Roman" panose="02020603050405020304" pitchFamily="18" charset="0"/>
                <a:ea typeface="Calibri" panose="020F0502020204030204" pitchFamily="34" charset="0"/>
              </a:rPr>
              <a:t>kalos</a:t>
            </a:r>
            <a:r>
              <a:rPr lang="en-US" b="1" dirty="0">
                <a:effectLst/>
                <a:latin typeface="Times New Roman" panose="02020603050405020304" pitchFamily="18" charset="0"/>
                <a:ea typeface="Calibri" panose="020F0502020204030204" pitchFamily="34" charset="0"/>
              </a:rPr>
              <a:t> (</a:t>
            </a:r>
            <a:r>
              <a:rPr lang="en-US" b="1" dirty="0" err="1">
                <a:effectLst/>
                <a:latin typeface="Times New Roman" panose="02020603050405020304" pitchFamily="18" charset="0"/>
                <a:ea typeface="Calibri" panose="020F0502020204030204" pitchFamily="34" charset="0"/>
              </a:rPr>
              <a:t>kal-os</a:t>
            </a:r>
            <a:r>
              <a:rPr lang="en-US" b="1" dirty="0">
                <a:effectLst/>
                <a:latin typeface="Times New Roman" panose="02020603050405020304" pitchFamily="18" charset="0"/>
                <a:ea typeface="Calibri" panose="020F0502020204030204" pitchFamily="34" charset="0"/>
              </a:rPr>
              <a:t>’):</a:t>
            </a:r>
            <a:r>
              <a:rPr lang="en-US" dirty="0">
                <a:effectLst/>
                <a:latin typeface="Times New Roman" panose="02020603050405020304" pitchFamily="18" charset="0"/>
                <a:ea typeface="Calibri" panose="020F0502020204030204" pitchFamily="34" charset="0"/>
              </a:rPr>
              <a:t> beautiful, as an outward sign of the inward good; commendable, pleasing, or honorable. </a:t>
            </a:r>
          </a:p>
          <a:p>
            <a:pPr marL="0" marR="0">
              <a:lnSpc>
                <a:spcPct val="107000"/>
              </a:lnSpc>
              <a:spcBef>
                <a:spcPts val="0"/>
              </a:spcBef>
              <a:spcAft>
                <a:spcPts val="800"/>
              </a:spcAft>
            </a:pPr>
            <a:r>
              <a:rPr lang="en-US" b="1" dirty="0">
                <a:effectLst/>
                <a:latin typeface="Times New Roman" panose="02020603050405020304" pitchFamily="18" charset="0"/>
                <a:ea typeface="Calibri" panose="020F0502020204030204" pitchFamily="34" charset="0"/>
              </a:rPr>
              <a:t>Love (verse 24)—Greek: </a:t>
            </a:r>
            <a:r>
              <a:rPr lang="en-US" b="1" i="1" dirty="0" err="1">
                <a:effectLst/>
                <a:latin typeface="Times New Roman" panose="02020603050405020304" pitchFamily="18" charset="0"/>
                <a:ea typeface="Calibri" panose="020F0502020204030204" pitchFamily="34" charset="0"/>
              </a:rPr>
              <a:t>agapé</a:t>
            </a:r>
            <a:r>
              <a:rPr lang="en-US" b="1" dirty="0">
                <a:effectLst/>
                <a:latin typeface="Times New Roman" panose="02020603050405020304" pitchFamily="18" charset="0"/>
                <a:ea typeface="Calibri" panose="020F0502020204030204" pitchFamily="34" charset="0"/>
              </a:rPr>
              <a:t> (ag-ah’-pay):</a:t>
            </a:r>
            <a:r>
              <a:rPr lang="en-US" dirty="0">
                <a:effectLst/>
                <a:latin typeface="Times New Roman" panose="02020603050405020304" pitchFamily="18" charset="0"/>
                <a:ea typeface="Calibri" panose="020F0502020204030204" pitchFamily="34" charset="0"/>
              </a:rPr>
              <a:t> affection; goodwill; benevolence; compassion. </a:t>
            </a:r>
          </a:p>
          <a:p>
            <a:pPr marL="0" marR="0">
              <a:lnSpc>
                <a:spcPct val="107000"/>
              </a:lnSpc>
              <a:spcBef>
                <a:spcPts val="0"/>
              </a:spcBef>
              <a:spcAft>
                <a:spcPts val="800"/>
              </a:spcAft>
            </a:pPr>
            <a:r>
              <a:rPr lang="en-US" b="1" dirty="0">
                <a:effectLst/>
                <a:latin typeface="Times New Roman" panose="02020603050405020304" pitchFamily="18" charset="0"/>
                <a:ea typeface="Calibri" panose="020F0502020204030204" pitchFamily="34" charset="0"/>
              </a:rPr>
              <a:t>Truth (verse 26)—Greek: </a:t>
            </a:r>
            <a:r>
              <a:rPr lang="en-US" b="1" i="1" dirty="0" err="1">
                <a:effectLst/>
                <a:latin typeface="Times New Roman" panose="02020603050405020304" pitchFamily="18" charset="0"/>
                <a:ea typeface="Calibri" panose="020F0502020204030204" pitchFamily="34" charset="0"/>
              </a:rPr>
              <a:t>alétheia</a:t>
            </a:r>
            <a:r>
              <a:rPr lang="en-US" b="1" dirty="0">
                <a:effectLst/>
                <a:latin typeface="Times New Roman" panose="02020603050405020304" pitchFamily="18" charset="0"/>
                <a:ea typeface="Calibri" panose="020F0502020204030204" pitchFamily="34" charset="0"/>
              </a:rPr>
              <a:t> (al-ay’-</a:t>
            </a:r>
            <a:r>
              <a:rPr lang="en-US" b="1" dirty="0" err="1">
                <a:effectLst/>
                <a:latin typeface="Times New Roman" panose="02020603050405020304" pitchFamily="18" charset="0"/>
                <a:ea typeface="Calibri" panose="020F0502020204030204" pitchFamily="34" charset="0"/>
              </a:rPr>
              <a:t>thi</a:t>
            </a:r>
            <a:r>
              <a:rPr lang="en-US" b="1" dirty="0">
                <a:effectLst/>
                <a:latin typeface="Times New Roman" panose="02020603050405020304" pitchFamily="18" charset="0"/>
                <a:ea typeface="Calibri" panose="020F0502020204030204" pitchFamily="34" charset="0"/>
              </a:rPr>
              <a:t>-a):</a:t>
            </a:r>
            <a:r>
              <a:rPr lang="en-US" dirty="0">
                <a:effectLst/>
                <a:latin typeface="Times New Roman" panose="02020603050405020304" pitchFamily="18" charset="0"/>
                <a:ea typeface="Calibri" panose="020F0502020204030204" pitchFamily="34" charset="0"/>
              </a:rPr>
              <a:t> facts related to God’s will; divine revelation. </a:t>
            </a:r>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ANALYSIS OF THE BIBLICAL TEXT (Lesson Outline)</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lstStyle/>
          <a:p>
            <a:pPr marL="857250" marR="0" lvl="0" indent="-857250" algn="l" defTabSz="685800" rtl="0" eaLnBrk="1" fontAlgn="auto" latinLnBrk="0" hangingPunct="1">
              <a:lnSpc>
                <a:spcPct val="100000"/>
              </a:lnSpc>
              <a:spcBef>
                <a:spcPts val="0"/>
              </a:spcBef>
              <a:spcAft>
                <a:spcPts val="0"/>
              </a:spcAft>
              <a:buClr>
                <a:srgbClr val="44546A"/>
              </a:buClr>
              <a:buSzPts val="2400"/>
              <a:buFont typeface="+mj-lt"/>
              <a:buAutoNum type="romanUcPeriod"/>
              <a:tabLst/>
              <a:defRPr/>
            </a:pPr>
            <a:r>
              <a:rPr kumimoji="0" lang="en-US" sz="4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People: Who? (Hebrews 10:23-25) </a:t>
            </a:r>
          </a:p>
          <a:p>
            <a:pPr marL="857250" marR="0" lvl="0" indent="-857250" algn="l" defTabSz="685800" rtl="0" eaLnBrk="1" fontAlgn="auto" latinLnBrk="0" hangingPunct="1">
              <a:lnSpc>
                <a:spcPct val="100000"/>
              </a:lnSpc>
              <a:spcBef>
                <a:spcPts val="0"/>
              </a:spcBef>
              <a:spcAft>
                <a:spcPts val="0"/>
              </a:spcAft>
              <a:buClr>
                <a:srgbClr val="44546A"/>
              </a:buClr>
              <a:buSzPts val="2400"/>
              <a:buFont typeface="+mj-lt"/>
              <a:buAutoNum type="romanUcPeriod"/>
              <a:tabLst/>
              <a:defRPr/>
            </a:pPr>
            <a:r>
              <a:rPr kumimoji="0" lang="en-US" sz="4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Problem: What? (Hebrews 10:26-31) </a:t>
            </a:r>
          </a:p>
          <a:p>
            <a:pPr marL="857250" marR="0" lvl="0" indent="-857250" algn="l" defTabSz="685800" rtl="0" eaLnBrk="1" fontAlgn="auto" latinLnBrk="0" hangingPunct="1">
              <a:lnSpc>
                <a:spcPct val="100000"/>
              </a:lnSpc>
              <a:spcBef>
                <a:spcPts val="0"/>
              </a:spcBef>
              <a:spcAft>
                <a:spcPts val="0"/>
              </a:spcAft>
              <a:buClr>
                <a:srgbClr val="44546A"/>
              </a:buClr>
              <a:buSzPts val="2400"/>
              <a:buFont typeface="+mj-lt"/>
              <a:buAutoNum type="romanUcPeriod"/>
              <a:tabLst/>
              <a:defRPr/>
            </a:pPr>
            <a:r>
              <a:rPr kumimoji="0" lang="en-US" sz="4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Push: How? (Hebrews 10:32-36)</a:t>
            </a:r>
          </a:p>
          <a:p>
            <a:endParaRPr lang="en-US" sz="4000" dirty="0">
              <a:latin typeface="Times New Roman" panose="02020603050405020304" pitchFamily="18" charset="0"/>
              <a:cs typeface="Times New Roman" panose="02020603050405020304" pitchFamily="18" charset="0"/>
            </a:endParaRPr>
          </a:p>
          <a:p>
            <a:endParaRPr lang="en-US" sz="4000" dirty="0"/>
          </a:p>
          <a:p>
            <a:pPr marL="0" indent="0">
              <a:buNone/>
            </a:pPr>
            <a:endParaRPr lang="en-US" dirty="0"/>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People: Who? (Hebrews 10:23-25)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23 Let us hold unswervingly to the hope we profess, for he who promised is faithful.</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24 And let us consider how we may spur one another on toward love and good deeds,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25 not giving up meeting together, as some are in the habit of doing, but encouraging one another—and all the more as you see the Day approaching.</a:t>
            </a:r>
          </a:p>
        </p:txBody>
      </p:sp>
    </p:spTree>
    <p:extLst>
      <p:ext uri="{BB962C8B-B14F-4D97-AF65-F5344CB8AC3E}">
        <p14:creationId xmlns:p14="http://schemas.microsoft.com/office/powerpoint/2010/main" val="1790812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a:t>
            </a:r>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What are some of the reasons that people give for not attending church services? </a:t>
            </a:r>
          </a:p>
        </p:txBody>
      </p:sp>
    </p:spTree>
    <p:extLst>
      <p:ext uri="{BB962C8B-B14F-4D97-AF65-F5344CB8AC3E}">
        <p14:creationId xmlns:p14="http://schemas.microsoft.com/office/powerpoint/2010/main" val="281273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Problem: What?</a:t>
            </a:r>
            <a:r>
              <a:rPr lang="en-US" b="1" dirty="0">
                <a:latin typeface="Times New Roman" panose="02020603050405020304" pitchFamily="18" charset="0"/>
                <a:cs typeface="Times New Roman" panose="02020603050405020304" pitchFamily="18" charset="0"/>
              </a:rPr>
              <a:t> </a:t>
            </a:r>
            <a:r>
              <a:rPr lang="en-US" sz="4400" b="1" dirty="0">
                <a:latin typeface="Times New Roman" panose="02020603050405020304" pitchFamily="18" charset="0"/>
                <a:cs typeface="Times New Roman" panose="02020603050405020304" pitchFamily="18" charset="0"/>
              </a:rPr>
              <a:t>(Hebrews 10:26-31)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fontScale="92500"/>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26 For if we sin </a:t>
            </a:r>
            <a:r>
              <a:rPr lang="en-US" sz="4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wilfully</a:t>
            </a: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after that we have received the knowledge of the truth, there </a:t>
            </a:r>
            <a:r>
              <a:rPr lang="en-US" sz="4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remaineth</a:t>
            </a: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no more sacrifice for sins,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27 But a certain fearful looking for of judgment and fiery indignation, which shall devour the adversaries.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28 He that despised Moses’ law died without mercy under two or three witnesses: </a:t>
            </a:r>
          </a:p>
        </p:txBody>
      </p:sp>
    </p:spTree>
    <p:extLst>
      <p:ext uri="{BB962C8B-B14F-4D97-AF65-F5344CB8AC3E}">
        <p14:creationId xmlns:p14="http://schemas.microsoft.com/office/powerpoint/2010/main" val="3246716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Problem: What?</a:t>
            </a:r>
            <a:r>
              <a:rPr lang="en-US" b="1" dirty="0">
                <a:latin typeface="Times New Roman" panose="02020603050405020304" pitchFamily="18" charset="0"/>
                <a:cs typeface="Times New Roman" panose="02020603050405020304" pitchFamily="18" charset="0"/>
              </a:rPr>
              <a:t> </a:t>
            </a:r>
            <a:r>
              <a:rPr lang="en-US" sz="4400" b="1" dirty="0">
                <a:latin typeface="Times New Roman" panose="02020603050405020304" pitchFamily="18" charset="0"/>
                <a:cs typeface="Times New Roman" panose="02020603050405020304" pitchFamily="18" charset="0"/>
              </a:rPr>
              <a:t>(Hebrews 10:26-31)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fontScale="85000" lnSpcReduction="20000"/>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29 Of how much sorer punishment, suppose ye, shall he be thought worthy, who hath trodden under foot the Son of God, and hath counted the blood of the covenant, wherewith he was sanctified, an unholy thing, and hath done despite unto the Spirit of grace?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30 For we know him that hath said, Vengeance </a:t>
            </a:r>
            <a:r>
              <a:rPr lang="en-US" sz="4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belongeth</a:t>
            </a: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unto me, I will recompense, saith the Lord. And again, The Lord shall judge his people.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31 It is a fearful thing to fall into the hands of the living God. </a:t>
            </a:r>
          </a:p>
        </p:txBody>
      </p:sp>
    </p:spTree>
    <p:extLst>
      <p:ext uri="{BB962C8B-B14F-4D97-AF65-F5344CB8AC3E}">
        <p14:creationId xmlns:p14="http://schemas.microsoft.com/office/powerpoint/2010/main" val="2932590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marR="0" indent="0">
              <a:lnSpc>
                <a:spcPct val="107000"/>
              </a:lnSpc>
              <a:spcBef>
                <a:spcPts val="0"/>
              </a:spcBef>
              <a:spcAft>
                <a:spcPts val="800"/>
              </a:spcAft>
              <a:buNone/>
            </a:pPr>
            <a:r>
              <a:rPr lang="en-US" sz="4000" dirty="0">
                <a:effectLst/>
                <a:latin typeface="Times New Roman" panose="02020603050405020304" pitchFamily="18" charset="0"/>
                <a:ea typeface="Calibri" panose="020F0502020204030204" pitchFamily="34" charset="0"/>
              </a:rPr>
              <a:t>What can you say to weak, overwhelmed believers who have drifted away from serving God with enthusiasm? </a:t>
            </a:r>
          </a:p>
        </p:txBody>
      </p:sp>
    </p:spTree>
    <p:extLst>
      <p:ext uri="{BB962C8B-B14F-4D97-AF65-F5344CB8AC3E}">
        <p14:creationId xmlns:p14="http://schemas.microsoft.com/office/powerpoint/2010/main" val="2517986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noAutofit/>
          </a:bodyPr>
          <a:lstStyle/>
          <a:p>
            <a:pPr marL="0" marR="0">
              <a:lnSpc>
                <a:spcPct val="107000"/>
              </a:lnSpc>
              <a:spcBef>
                <a:spcPts val="0"/>
              </a:spcBef>
              <a:spcAft>
                <a:spcPts val="800"/>
              </a:spcAft>
            </a:pPr>
            <a:r>
              <a:rPr lang="en-US" b="1" dirty="0">
                <a:effectLst/>
                <a:latin typeface="Times New Roman" panose="02020603050405020304" pitchFamily="18" charset="0"/>
                <a:ea typeface="Calibri" panose="020F0502020204030204" pitchFamily="34" charset="0"/>
              </a:rPr>
              <a:t>Push: How? (Hebrews 10:32-36)</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959429"/>
            <a:ext cx="10515600" cy="4344094"/>
          </a:xfrm>
        </p:spPr>
        <p:txBody>
          <a:bodyPr>
            <a:normAutofit fontScale="92500" lnSpcReduction="20000"/>
          </a:bodyPr>
          <a:lstStyle/>
          <a:p>
            <a:pPr marL="0" indent="0" algn="just">
              <a:buNone/>
            </a:pPr>
            <a:r>
              <a:rPr lang="en-US" sz="4000" dirty="0">
                <a:latin typeface="Times New Roman" panose="02020603050405020304" pitchFamily="18" charset="0"/>
                <a:cs typeface="Times New Roman" panose="02020603050405020304" pitchFamily="18" charset="0"/>
              </a:rPr>
              <a:t>32 Remember those earlier days after you had received the light, when you endured in a great conflict full of suffering. </a:t>
            </a:r>
          </a:p>
          <a:p>
            <a:pPr marL="0" indent="0" algn="just">
              <a:buNone/>
            </a:pPr>
            <a:r>
              <a:rPr lang="en-US" sz="4000" dirty="0">
                <a:latin typeface="Times New Roman" panose="02020603050405020304" pitchFamily="18" charset="0"/>
                <a:cs typeface="Times New Roman" panose="02020603050405020304" pitchFamily="18" charset="0"/>
              </a:rPr>
              <a:t>33 Sometimes you were publicly exposed to insult and persecution; at other times you stood side by side with those who were so treated. </a:t>
            </a:r>
          </a:p>
          <a:p>
            <a:pPr marL="0" indent="0" algn="just">
              <a:buNone/>
            </a:pPr>
            <a:r>
              <a:rPr lang="en-US" sz="4000" dirty="0">
                <a:latin typeface="Times New Roman" panose="02020603050405020304" pitchFamily="18" charset="0"/>
                <a:cs typeface="Times New Roman" panose="02020603050405020304" pitchFamily="18" charset="0"/>
              </a:rPr>
              <a:t>34 You suffered along with those in prison and joyfully accepted the confiscation of your property, because you knew that you yourselves had better and lasting possessions. </a:t>
            </a:r>
          </a:p>
          <a:p>
            <a:pPr marL="0" indent="0">
              <a:buNone/>
            </a:pPr>
            <a:endParaRPr lang="en-US" sz="4000" dirty="0"/>
          </a:p>
        </p:txBody>
      </p:sp>
    </p:spTree>
    <p:extLst>
      <p:ext uri="{BB962C8B-B14F-4D97-AF65-F5344CB8AC3E}">
        <p14:creationId xmlns:p14="http://schemas.microsoft.com/office/powerpoint/2010/main" val="1736571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noAutofit/>
          </a:bodyPr>
          <a:lstStyle/>
          <a:p>
            <a:pPr marL="0" marR="0">
              <a:lnSpc>
                <a:spcPct val="107000"/>
              </a:lnSpc>
              <a:spcBef>
                <a:spcPts val="0"/>
              </a:spcBef>
              <a:spcAft>
                <a:spcPts val="800"/>
              </a:spcAft>
            </a:pPr>
            <a:r>
              <a:rPr lang="en-US" b="1" dirty="0">
                <a:effectLst/>
                <a:latin typeface="Times New Roman" panose="02020603050405020304" pitchFamily="18" charset="0"/>
                <a:ea typeface="Calibri" panose="020F0502020204030204" pitchFamily="34" charset="0"/>
              </a:rPr>
              <a:t>Push: How? (Hebrews 10:32-36)</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959429"/>
            <a:ext cx="10515600" cy="4344094"/>
          </a:xfrm>
        </p:spPr>
        <p:txBody>
          <a:bodyPr>
            <a:normAutofit/>
          </a:bodyPr>
          <a:lstStyle/>
          <a:p>
            <a:pPr marL="0" indent="0" algn="just">
              <a:buNone/>
            </a:pPr>
            <a:r>
              <a:rPr lang="en-US" sz="4000" dirty="0">
                <a:latin typeface="Times New Roman" panose="02020603050405020304" pitchFamily="18" charset="0"/>
                <a:cs typeface="Times New Roman" panose="02020603050405020304" pitchFamily="18" charset="0"/>
              </a:rPr>
              <a:t>35 So do not throw away your confidence; it will be richly rewarded. </a:t>
            </a:r>
          </a:p>
          <a:p>
            <a:pPr marL="0" indent="0" algn="just">
              <a:buNone/>
            </a:pPr>
            <a:r>
              <a:rPr lang="en-US" sz="4000" dirty="0">
                <a:latin typeface="Times New Roman" panose="02020603050405020304" pitchFamily="18" charset="0"/>
                <a:cs typeface="Times New Roman" panose="02020603050405020304" pitchFamily="18" charset="0"/>
              </a:rPr>
              <a:t>36 You need to persevere so that when you have done the will of God, you will receive what he has promised. </a:t>
            </a:r>
          </a:p>
          <a:p>
            <a:pPr marL="0" indent="0">
              <a:buNone/>
            </a:pPr>
            <a:endParaRPr lang="en-US" sz="4000" dirty="0"/>
          </a:p>
        </p:txBody>
      </p:sp>
    </p:spTree>
    <p:extLst>
      <p:ext uri="{BB962C8B-B14F-4D97-AF65-F5344CB8AC3E}">
        <p14:creationId xmlns:p14="http://schemas.microsoft.com/office/powerpoint/2010/main" val="640657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normAutofit/>
          </a:bodyPr>
          <a:lstStyle/>
          <a:p>
            <a:pPr marL="0" indent="0" algn="just">
              <a:buNone/>
            </a:pPr>
            <a:r>
              <a:rPr lang="en-US" sz="4000" dirty="0">
                <a:effectLst/>
                <a:latin typeface="Times New Roman" panose="02020603050405020304" pitchFamily="18" charset="0"/>
                <a:ea typeface="Calibri" panose="020F0502020204030204" pitchFamily="34" charset="0"/>
              </a:rPr>
              <a:t>In a difficult world, what is one of the greatest benefits the church offers Christians today?</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3088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pPr indent="-457200"/>
            <a:r>
              <a:rPr lang="en-US" sz="4400" b="1" dirty="0">
                <a:latin typeface="Times New Roman" panose="02020603050405020304" pitchFamily="18" charset="0"/>
                <a:cs typeface="Times New Roman" panose="02020603050405020304" pitchFamily="18" charset="0"/>
              </a:rPr>
              <a:t>A Closing Thought</a:t>
            </a:r>
          </a:p>
          <a:p>
            <a:pPr indent="-457200"/>
            <a:r>
              <a:rPr lang="en-US" sz="4400" b="1" dirty="0">
                <a:latin typeface="Times New Roman" panose="02020603050405020304" pitchFamily="18" charset="0"/>
                <a:cs typeface="Times New Roman" panose="02020603050405020304" pitchFamily="18" charset="0"/>
              </a:rPr>
              <a:t>Your Life</a:t>
            </a:r>
            <a:endParaRPr lang="en-US" sz="4400" dirty="0">
              <a:latin typeface="Times New Roman" panose="02020603050405020304" pitchFamily="18" charset="0"/>
              <a:cs typeface="Times New Roman" panose="02020603050405020304" pitchFamily="18" charset="0"/>
            </a:endParaRPr>
          </a:p>
          <a:p>
            <a:pPr indent="-457200"/>
            <a:r>
              <a:rPr lang="en-US" sz="4400" b="1" dirty="0">
                <a:latin typeface="Times New Roman" panose="02020603050405020304" pitchFamily="18" charset="0"/>
                <a:cs typeface="Times New Roman" panose="02020603050405020304" pitchFamily="18" charset="0"/>
              </a:rPr>
              <a:t>Your World!</a:t>
            </a:r>
            <a:endParaRPr lang="en-US" sz="4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Closing Prayer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normAutofit/>
          </a:bodyPr>
          <a:lstStyle/>
          <a:p>
            <a:pPr marL="0" marR="0" indent="0">
              <a:lnSpc>
                <a:spcPct val="107000"/>
              </a:lnSpc>
              <a:spcBef>
                <a:spcPts val="0"/>
              </a:spcBef>
              <a:spcAft>
                <a:spcPts val="800"/>
              </a:spcAft>
              <a:buNone/>
            </a:pPr>
            <a:r>
              <a:rPr lang="en-US" sz="4000" dirty="0">
                <a:effectLst/>
                <a:latin typeface="Times New Roman" panose="02020603050405020304" pitchFamily="18" charset="0"/>
                <a:ea typeface="Calibri" panose="020F0502020204030204" pitchFamily="34" charset="0"/>
              </a:rPr>
              <a:t>Lord, help us to understand the power of gathering together in Your presence with Your people to worship You. Help us stand with our suffering, hurting brothers and sisters as we keep our focus on You. In Jesus’ name we pray. Amen. </a:t>
            </a:r>
          </a:p>
        </p:txBody>
      </p:sp>
    </p:spTree>
    <p:extLst>
      <p:ext uri="{BB962C8B-B14F-4D97-AF65-F5344CB8AC3E}">
        <p14:creationId xmlns:p14="http://schemas.microsoft.com/office/powerpoint/2010/main" val="3553201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92500" lnSpcReduction="10000"/>
          </a:bodyPr>
          <a:lstStyle/>
          <a:p>
            <a:pPr algn="just"/>
            <a:r>
              <a:rPr lang="en-US" sz="4300" dirty="0">
                <a:latin typeface="Times New Roman" panose="02020603050405020304" pitchFamily="18" charset="0"/>
                <a:cs typeface="Times New Roman" panose="02020603050405020304" pitchFamily="18" charset="0"/>
              </a:rPr>
              <a:t>While reading the background Scripture, consider this thought: “How would you describe a perfect love?”</a:t>
            </a:r>
          </a:p>
          <a:p>
            <a:pPr algn="just"/>
            <a:r>
              <a:rPr lang="en-US" sz="4300" dirty="0">
                <a:latin typeface="Times New Roman" panose="02020603050405020304" pitchFamily="18" charset="0"/>
                <a:cs typeface="Times New Roman" panose="02020603050405020304" pitchFamily="18" charset="0"/>
              </a:rPr>
              <a:t>The lesson topic for Sunday, August 22, 2021, is “Perfect Love.” The Devotional Reading is John 14:15-24, the Background Scriptures are 1 John 4–5, and the Printed Text is 1 John 4:2-3, 13-17; 5:4-5.</a:t>
            </a:r>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1733</TotalTime>
  <Words>998</Words>
  <Application>Microsoft Office PowerPoint</Application>
  <PresentationFormat>Widescreen</PresentationFormat>
  <Paragraphs>61</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Symbol</vt:lpstr>
      <vt:lpstr>Times New Roman</vt:lpstr>
      <vt:lpstr>Office Theme</vt:lpstr>
      <vt:lpstr>SUMMER QUARTER THEME:  “Confident Hope”  Unit III: “Faith Gives Us Hope”  </vt:lpstr>
      <vt:lpstr>LESSON 11- August 15, 2021 </vt:lpstr>
      <vt:lpstr>      DEVOTIONAL READING: Psalm 40:1-13   BACKGROUND SCRIPTURE: Hebrews 10:19-39   PRINT PASSAGE: Hebrews 10:23-36          </vt:lpstr>
      <vt:lpstr>KEY VERSE:</vt:lpstr>
      <vt:lpstr>     LESSON AIMS:   </vt:lpstr>
      <vt:lpstr>KEY TERMS:</vt:lpstr>
      <vt:lpstr>INTRODUCTION</vt:lpstr>
      <vt:lpstr>BIBLICAL CONTEXT</vt:lpstr>
      <vt:lpstr> ANALYSIS OF THE BIBLICAL TEXT (Lesson Outline) </vt:lpstr>
      <vt:lpstr>People: Who? (Hebrews 10:23-25) </vt:lpstr>
      <vt:lpstr>What Do You Think? </vt:lpstr>
      <vt:lpstr>Problem: What? (Hebrews 10:26-31) </vt:lpstr>
      <vt:lpstr>Problem: What? (Hebrews 10:26-31) </vt:lpstr>
      <vt:lpstr>What Do You Think? </vt:lpstr>
      <vt:lpstr>Push: How? (Hebrews 10:32-36)</vt:lpstr>
      <vt:lpstr>Push: How? (Hebrews 10:32-36)</vt:lpstr>
      <vt:lpstr>What Do You Think? </vt:lpstr>
      <vt:lpstr>PowerPoint Presentation</vt:lpstr>
      <vt:lpstr>Closing Prayer </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Debra Berry</cp:lastModifiedBy>
  <cp:revision>55</cp:revision>
  <dcterms:created xsi:type="dcterms:W3CDTF">2020-10-13T22:27:56Z</dcterms:created>
  <dcterms:modified xsi:type="dcterms:W3CDTF">2021-07-26T18:06:59Z</dcterms:modified>
</cp:coreProperties>
</file>