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9" r:id="rId3"/>
    <p:sldId id="260" r:id="rId4"/>
    <p:sldId id="261" r:id="rId5"/>
    <p:sldId id="264" r:id="rId6"/>
    <p:sldId id="267" r:id="rId7"/>
    <p:sldId id="269" r:id="rId8"/>
    <p:sldId id="270" r:id="rId9"/>
    <p:sldId id="281" r:id="rId10"/>
    <p:sldId id="290" r:id="rId11"/>
    <p:sldId id="275" r:id="rId12"/>
    <p:sldId id="289" r:id="rId13"/>
    <p:sldId id="297" r:id="rId14"/>
    <p:sldId id="276" r:id="rId15"/>
    <p:sldId id="296" r:id="rId16"/>
    <p:sldId id="286" r:id="rId17"/>
    <p:sldId id="278" r:id="rId18"/>
    <p:sldId id="279" r:id="rId19"/>
    <p:sldId id="28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691"/>
    <p:restoredTop sz="95385"/>
  </p:normalViewPr>
  <p:slideViewPr>
    <p:cSldViewPr snapToGrid="0" snapToObjects="1">
      <p:cViewPr varScale="1">
        <p:scale>
          <a:sx n="68" d="100"/>
          <a:sy n="68" d="100"/>
        </p:scale>
        <p:origin x="90" y="648"/>
      </p:cViewPr>
      <p:guideLst/>
    </p:cSldViewPr>
  </p:slideViewPr>
  <p:notesTextViewPr>
    <p:cViewPr>
      <p:scale>
        <a:sx n="1" d="1"/>
        <a:sy n="1" d="1"/>
      </p:scale>
      <p:origin x="0" y="0"/>
    </p:cViewPr>
  </p:notesTextViewPr>
  <p:sorterViewPr>
    <p:cViewPr varScale="1">
      <p:scale>
        <a:sx n="1" d="1"/>
        <a:sy n="1" d="1"/>
      </p:scale>
      <p:origin x="0" y="-1128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7/26/2021</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7/26/2021</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551329" y="726141"/>
            <a:ext cx="11255189" cy="5486400"/>
          </a:xfrm>
        </p:spPr>
        <p:txBody>
          <a:bodyPr>
            <a:normAutofit/>
          </a:bodyPr>
          <a:lstStyle/>
          <a:p>
            <a:pPr algn="ctr"/>
            <a:r>
              <a:rPr lang="en" b="1" dirty="0">
                <a:latin typeface="Times New Roman" panose="02020603050405020304" pitchFamily="18" charset="0"/>
                <a:cs typeface="Times New Roman" panose="02020603050405020304" pitchFamily="18" charset="0"/>
              </a:rPr>
              <a:t>SUMMER QUARTER THEME: </a:t>
            </a:r>
            <a:br>
              <a:rPr lang="en"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“Confident Hope</a:t>
            </a:r>
            <a:r>
              <a:rPr lang="en" dirty="0">
                <a:latin typeface="Times New Roman" panose="02020603050405020304" pitchFamily="18" charset="0"/>
                <a:cs typeface="Times New Roman" panose="02020603050405020304" pitchFamily="18" charset="0"/>
              </a:rPr>
              <a:t>”</a:t>
            </a:r>
            <a:br>
              <a:rPr lang="en" dirty="0">
                <a:latin typeface="Times New Roman" panose="02020603050405020304" pitchFamily="18" charset="0"/>
                <a:cs typeface="Times New Roman" panose="02020603050405020304" pitchFamily="18" charset="0"/>
              </a:rPr>
            </a:br>
            <a:br>
              <a:rPr lang="en"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Unit III: </a:t>
            </a:r>
            <a:r>
              <a:rPr lang="en-US" sz="4400" b="1" dirty="0">
                <a:latin typeface="Times New Roman" panose="02020603050405020304" pitchFamily="18" charset="0"/>
                <a:cs typeface="Times New Roman" panose="02020603050405020304" pitchFamily="18" charset="0"/>
              </a:rPr>
              <a:t>“Faith Gives Us Hope” </a:t>
            </a:r>
            <a:br>
              <a:rPr lang="en" b="1" dirty="0">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3830923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a:bodyPr>
          <a:lstStyle/>
          <a:p>
            <a:r>
              <a:rPr lang="fr-FR" sz="5400" b="1" dirty="0">
                <a:latin typeface="Times New Roman" panose="02020603050405020304" pitchFamily="18" charset="0"/>
                <a:cs typeface="Times New Roman" panose="02020603050405020304" pitchFamily="18" charset="0"/>
              </a:rPr>
              <a:t>LESSON 12- August 22, 2021 </a:t>
            </a:r>
            <a:endParaRPr lang="en-US" sz="54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p:txBody>
          <a:bodyPr/>
          <a:lstStyle/>
          <a:p>
            <a:pPr marL="0" marR="0" indent="-457200">
              <a:spcBef>
                <a:spcPts val="0"/>
              </a:spcBef>
              <a:spcAft>
                <a:spcPts val="0"/>
              </a:spcAft>
              <a:tabLst>
                <a:tab pos="457200" algn="l"/>
              </a:tabLst>
            </a:pPr>
            <a:r>
              <a:rPr lang="en-US" sz="4000" b="1" dirty="0">
                <a:latin typeface="Times New Roman" panose="02020603050405020304" pitchFamily="18" charset="0"/>
                <a:cs typeface="Times New Roman" panose="02020603050405020304" pitchFamily="18" charset="0"/>
              </a:rPr>
              <a:t>Lesson Title: “</a:t>
            </a:r>
            <a:r>
              <a:rPr lang="en-US" sz="4000" b="1">
                <a:effectLst/>
                <a:latin typeface="Times New Roman" panose="02020603050405020304" pitchFamily="18" charset="0"/>
                <a:ea typeface="Calibri" panose="020F0502020204030204" pitchFamily="34" charset="0"/>
                <a:cs typeface="Times New Roman" panose="02020603050405020304" pitchFamily="18" charset="0"/>
              </a:rPr>
              <a:t>Perfect Love</a:t>
            </a:r>
            <a:r>
              <a:rPr lang="en-US" sz="4000" b="1">
                <a:latin typeface="Times New Roman" panose="02020603050405020304" pitchFamily="18" charset="0"/>
                <a:cs typeface="Times New Roman" panose="02020603050405020304" pitchFamily="18" charset="0"/>
              </a:rPr>
              <a:t>” </a:t>
            </a:r>
            <a:r>
              <a:rPr lang="en-US" sz="4000" b="1" dirty="0">
                <a:latin typeface="Times New Roman" panose="02020603050405020304" pitchFamily="18" charset="0"/>
                <a:cs typeface="Times New Roman" panose="02020603050405020304" pitchFamily="18" charset="0"/>
              </a:rPr>
              <a:t>(Faith Pathway)</a:t>
            </a:r>
          </a:p>
          <a:p>
            <a:pPr indent="-457200">
              <a:tabLst>
                <a:tab pos="457200" algn="l"/>
              </a:tabLst>
            </a:pPr>
            <a:r>
              <a:rPr lang="en-US" sz="4000" b="1" dirty="0">
                <a:latin typeface="Times New Roman" panose="02020603050405020304" pitchFamily="18" charset="0"/>
                <a:cs typeface="Times New Roman" panose="02020603050405020304" pitchFamily="18" charset="0"/>
              </a:rPr>
              <a:t>Lesson Title: “</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Conquering Faith” </a:t>
            </a:r>
            <a:r>
              <a:rPr lang="en-US" sz="4000" b="1" dirty="0">
                <a:latin typeface="Times New Roman" panose="02020603050405020304" pitchFamily="18" charset="0"/>
                <a:cs typeface="Times New Roman" panose="02020603050405020304" pitchFamily="18" charset="0"/>
              </a:rPr>
              <a:t>(Townsend Press SS Commentary)</a:t>
            </a:r>
          </a:p>
          <a:p>
            <a:endParaRPr lang="en-US" dirty="0"/>
          </a:p>
          <a:p>
            <a:endParaRPr lang="en-US" dirty="0"/>
          </a:p>
        </p:txBody>
      </p:sp>
    </p:spTree>
    <p:extLst>
      <p:ext uri="{BB962C8B-B14F-4D97-AF65-F5344CB8AC3E}">
        <p14:creationId xmlns:p14="http://schemas.microsoft.com/office/powerpoint/2010/main" val="2886216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548640" y="365124"/>
            <a:ext cx="11082528" cy="5860863"/>
          </a:xfrm>
        </p:spPr>
        <p:txBody>
          <a:bodyPr>
            <a:normAutofit fontScale="90000"/>
          </a:bodyPr>
          <a:lstStyle/>
          <a:p>
            <a:pPr marL="0" marR="0" algn="ctr">
              <a:lnSpc>
                <a:spcPct val="107000"/>
              </a:lnSpc>
              <a:spcBef>
                <a:spcPts val="0"/>
              </a:spcBef>
              <a:spcAft>
                <a:spcPts val="800"/>
              </a:spcAft>
            </a:pP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DEVOTIONAL READING: John 14:15-24 </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BACKGROUND SCRIPTURES: 1 John 4–5</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 </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PRINT PASSAGES: 1 John 4:2-3, 13-17; 5:4-5</a:t>
            </a: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3600" dirty="0">
                <a:effectLst/>
                <a:latin typeface="Calibri" panose="020F0502020204030204" pitchFamily="34"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40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dirty="0"/>
            </a:br>
            <a:endParaRPr lang="en-US" sz="4800" dirty="0"/>
          </a:p>
        </p:txBody>
      </p:sp>
    </p:spTree>
    <p:extLst>
      <p:ext uri="{BB962C8B-B14F-4D97-AF65-F5344CB8AC3E}">
        <p14:creationId xmlns:p14="http://schemas.microsoft.com/office/powerpoint/2010/main" val="1798898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a:xfrm>
            <a:off x="564205" y="190027"/>
            <a:ext cx="10789595" cy="821649"/>
          </a:xfrm>
        </p:spPr>
        <p:txBody>
          <a:bodyPr>
            <a:normAutofit fontScale="90000"/>
          </a:bodyPr>
          <a:lstStyle/>
          <a:p>
            <a:r>
              <a:rPr lang="en-US" sz="5400" b="1" dirty="0">
                <a:latin typeface="Times New Roman" panose="02020603050405020304" pitchFamily="18" charset="0"/>
                <a:cs typeface="Times New Roman" panose="02020603050405020304" pitchFamily="18" charset="0"/>
              </a:rPr>
              <a:t>KEY VERSE:</a:t>
            </a:r>
            <a:endParaRPr lang="en-US" sz="5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712922" y="1186774"/>
            <a:ext cx="10913582" cy="5306101"/>
          </a:xfrm>
        </p:spPr>
        <p:txBody>
          <a:bodyPr>
            <a:normAutofit/>
          </a:bodyPr>
          <a:lstStyle/>
          <a:p>
            <a:pPr marL="0" marR="0" indent="0">
              <a:lnSpc>
                <a:spcPct val="107000"/>
              </a:lnSpc>
              <a:spcBef>
                <a:spcPts val="0"/>
              </a:spcBef>
              <a:spcAft>
                <a:spcPts val="800"/>
              </a:spcAft>
              <a:buNone/>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God is love; and he that dwelleth in love dwelleth in God, and God in him. (1 John 4:16b, KJV) </a:t>
            </a:r>
          </a:p>
          <a:p>
            <a:pPr marL="0" marR="0" indent="0" algn="ctr">
              <a:lnSpc>
                <a:spcPct val="107000"/>
              </a:lnSpc>
              <a:spcBef>
                <a:spcPts val="0"/>
              </a:spcBef>
              <a:spcAft>
                <a:spcPts val="800"/>
              </a:spcAft>
              <a:buNone/>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 . . . .</a:t>
            </a:r>
          </a:p>
          <a:p>
            <a:pPr marL="0" marR="0" indent="0">
              <a:lnSpc>
                <a:spcPct val="107000"/>
              </a:lnSpc>
              <a:spcBef>
                <a:spcPts val="0"/>
              </a:spcBef>
              <a:spcAft>
                <a:spcPts val="800"/>
              </a:spcAft>
              <a:buNone/>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God is love. Whoever lives in love lives in God, and God in them. (1 John 4:16b, NIV) </a:t>
            </a:r>
          </a:p>
        </p:txBody>
      </p:sp>
    </p:spTree>
    <p:extLst>
      <p:ext uri="{BB962C8B-B14F-4D97-AF65-F5344CB8AC3E}">
        <p14:creationId xmlns:p14="http://schemas.microsoft.com/office/powerpoint/2010/main" val="1254697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838200" y="365126"/>
            <a:ext cx="10515600" cy="802194"/>
          </a:xfrm>
        </p:spPr>
        <p:txBody>
          <a:bodyPr>
            <a:normAutofit fontScale="90000"/>
          </a:bodyPr>
          <a:lstStyle/>
          <a:p>
            <a:br>
              <a:rPr lang="en-US" sz="6600" b="1" dirty="0"/>
            </a:br>
            <a:br>
              <a:rPr lang="en-US" sz="6600" b="1" dirty="0"/>
            </a:br>
            <a:br>
              <a:rPr lang="en-US" dirty="0"/>
            </a:br>
            <a:r>
              <a:rPr lang="en-US" dirty="0"/>
              <a:t> </a:t>
            </a:r>
            <a:br>
              <a:rPr lang="en-US" dirty="0"/>
            </a:br>
            <a:r>
              <a:rPr lang="en-US" sz="5300" b="1" dirty="0">
                <a:latin typeface="Times New Roman" panose="02020603050405020304" pitchFamily="18" charset="0"/>
                <a:cs typeface="Times New Roman" panose="02020603050405020304" pitchFamily="18" charset="0"/>
              </a:rPr>
              <a:t>LESSON AIMS:</a:t>
            </a:r>
            <a:br>
              <a:rPr lang="en-US" sz="4900" dirty="0"/>
            </a:br>
            <a:br>
              <a:rPr lang="en-US" dirty="0"/>
            </a:br>
            <a:br>
              <a:rPr lang="en-US" sz="6600" dirty="0"/>
            </a:br>
            <a:endParaRPr lang="en-US" sz="6600" b="1" dirty="0"/>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838200" y="1498060"/>
            <a:ext cx="10515600" cy="4824919"/>
          </a:xfrm>
        </p:spPr>
        <p:txBody>
          <a:bodyPr>
            <a:normAutofit/>
          </a:bodyPr>
          <a:lstStyle/>
          <a:p>
            <a:pPr marL="0" indent="0">
              <a:buNone/>
            </a:pPr>
            <a:r>
              <a:rPr lang="en-US" sz="4300" dirty="0">
                <a:latin typeface="Times New Roman" panose="02020603050405020304" pitchFamily="18" charset="0"/>
                <a:cs typeface="Times New Roman" panose="02020603050405020304" pitchFamily="18" charset="0"/>
              </a:rPr>
              <a:t>As a result of experiencing this lesson, you should be able to do these things:</a:t>
            </a:r>
          </a:p>
          <a:p>
            <a:pPr marL="342900" marR="0" lvl="0" indent="-342900">
              <a:lnSpc>
                <a:spcPct val="107000"/>
              </a:lnSpc>
              <a:spcBef>
                <a:spcPts val="0"/>
              </a:spcBef>
              <a:spcAft>
                <a:spcPts val="800"/>
              </a:spcAft>
              <a:buFont typeface="Symbol" panose="05050102010706020507" pitchFamily="18" charset="2"/>
              <a:buChar char=""/>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Explore the stories of early believers who suffered for the sake of their faith. </a:t>
            </a:r>
          </a:p>
          <a:p>
            <a:pPr marL="342900" marR="0" lvl="0" indent="-342900">
              <a:lnSpc>
                <a:spcPct val="107000"/>
              </a:lnSpc>
              <a:spcBef>
                <a:spcPts val="0"/>
              </a:spcBef>
              <a:spcAft>
                <a:spcPts val="800"/>
              </a:spcAft>
              <a:buFont typeface="Symbol" panose="05050102010706020507" pitchFamily="18" charset="2"/>
              <a:buChar char=""/>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Resolve to endure suffering that results from your faithful witness. </a:t>
            </a:r>
          </a:p>
          <a:p>
            <a:pPr marL="342900" marR="0" lvl="0" indent="-342900">
              <a:lnSpc>
                <a:spcPct val="107000"/>
              </a:lnSpc>
              <a:spcBef>
                <a:spcPts val="0"/>
              </a:spcBef>
              <a:spcAft>
                <a:spcPts val="800"/>
              </a:spcAft>
              <a:buFont typeface="Symbol" panose="05050102010706020507" pitchFamily="18" charset="2"/>
              <a:buChar char=""/>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Share in the suffering of Christians around the world. </a:t>
            </a:r>
          </a:p>
          <a:p>
            <a:endParaRPr lang="en-US" sz="5400" dirty="0"/>
          </a:p>
        </p:txBody>
      </p:sp>
    </p:spTree>
    <p:extLst>
      <p:ext uri="{BB962C8B-B14F-4D97-AF65-F5344CB8AC3E}">
        <p14:creationId xmlns:p14="http://schemas.microsoft.com/office/powerpoint/2010/main" val="3945537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838200" y="365126"/>
            <a:ext cx="10515600" cy="1094024"/>
          </a:xfrm>
        </p:spPr>
        <p:txBody>
          <a:bodyPr/>
          <a:lstStyle/>
          <a:p>
            <a:r>
              <a:rPr lang="en-US" b="1" dirty="0">
                <a:latin typeface="Times New Roman" panose="02020603050405020304" pitchFamily="18" charset="0"/>
                <a:cs typeface="Times New Roman" panose="02020603050405020304" pitchFamily="18" charset="0"/>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838200" y="1272746"/>
            <a:ext cx="10515600" cy="5220128"/>
          </a:xfrm>
        </p:spPr>
        <p:txBody>
          <a:bodyPr>
            <a:noAutofit/>
          </a:bodyPr>
          <a:lstStyle/>
          <a:p>
            <a:pPr marL="0" marR="0">
              <a:lnSpc>
                <a:spcPct val="107000"/>
              </a:lnSpc>
              <a:spcBef>
                <a:spcPts val="0"/>
              </a:spcBef>
              <a:spcAft>
                <a:spcPts val="800"/>
              </a:spcAft>
            </a:pPr>
            <a:r>
              <a:rPr lang="en-US" sz="2400" b="1" dirty="0">
                <a:effectLst/>
                <a:latin typeface="Times New Roman" panose="02020603050405020304" pitchFamily="18" charset="0"/>
                <a:ea typeface="Calibri" panose="020F0502020204030204" pitchFamily="34" charset="0"/>
              </a:rPr>
              <a:t>Abide (4:13, NASB)—Greek: </a:t>
            </a:r>
            <a:r>
              <a:rPr lang="en-US" sz="2400" b="1" i="1" dirty="0" err="1">
                <a:effectLst/>
                <a:latin typeface="Times New Roman" panose="02020603050405020304" pitchFamily="18" charset="0"/>
                <a:ea typeface="Calibri" panose="020F0502020204030204" pitchFamily="34" charset="0"/>
              </a:rPr>
              <a:t>menó</a:t>
            </a:r>
            <a:r>
              <a:rPr lang="en-US" sz="2400" b="1" dirty="0">
                <a:effectLst/>
                <a:latin typeface="Times New Roman" panose="02020603050405020304" pitchFamily="18" charset="0"/>
                <a:ea typeface="Calibri" panose="020F0502020204030204" pitchFamily="34" charset="0"/>
              </a:rPr>
              <a:t> (men’-o):</a:t>
            </a:r>
            <a:r>
              <a:rPr lang="en-US" sz="2400" dirty="0">
                <a:effectLst/>
                <a:latin typeface="Times New Roman" panose="02020603050405020304" pitchFamily="18" charset="0"/>
                <a:ea typeface="Calibri" panose="020F0502020204030204" pitchFamily="34" charset="0"/>
              </a:rPr>
              <a:t> to stay, remain; “dwell” (KJV); “live” (NIV). </a:t>
            </a:r>
          </a:p>
          <a:p>
            <a:pPr marL="0" marR="0">
              <a:lnSpc>
                <a:spcPct val="107000"/>
              </a:lnSpc>
              <a:spcBef>
                <a:spcPts val="0"/>
              </a:spcBef>
              <a:spcAft>
                <a:spcPts val="800"/>
              </a:spcAft>
            </a:pPr>
            <a:r>
              <a:rPr lang="en-US" sz="2400" b="1" dirty="0">
                <a:effectLst/>
                <a:latin typeface="Times New Roman" panose="02020603050405020304" pitchFamily="18" charset="0"/>
                <a:ea typeface="Calibri" panose="020F0502020204030204" pitchFamily="34" charset="0"/>
              </a:rPr>
              <a:t>Confesses (4:2, NASB)—Greek: </a:t>
            </a:r>
            <a:r>
              <a:rPr lang="en-US" sz="2400" b="1" i="1" dirty="0" err="1">
                <a:effectLst/>
                <a:latin typeface="Times New Roman" panose="02020603050405020304" pitchFamily="18" charset="0"/>
                <a:ea typeface="Calibri" panose="020F0502020204030204" pitchFamily="34" charset="0"/>
              </a:rPr>
              <a:t>homologeó</a:t>
            </a:r>
            <a:r>
              <a:rPr lang="en-US" sz="2400" b="1" i="1" dirty="0">
                <a:effectLst/>
                <a:latin typeface="Times New Roman" panose="02020603050405020304" pitchFamily="18" charset="0"/>
                <a:ea typeface="Calibri" panose="020F0502020204030204" pitchFamily="34" charset="0"/>
              </a:rPr>
              <a:t> </a:t>
            </a:r>
            <a:r>
              <a:rPr lang="en-US" sz="2400" b="1" dirty="0">
                <a:effectLst/>
                <a:latin typeface="Times New Roman" panose="02020603050405020304" pitchFamily="18" charset="0"/>
                <a:ea typeface="Calibri" panose="020F0502020204030204" pitchFamily="34" charset="0"/>
              </a:rPr>
              <a:t>(</a:t>
            </a:r>
            <a:r>
              <a:rPr lang="en-US" sz="2400" b="1" dirty="0" err="1">
                <a:effectLst/>
                <a:latin typeface="Times New Roman" panose="02020603050405020304" pitchFamily="18" charset="0"/>
                <a:ea typeface="Calibri" panose="020F0502020204030204" pitchFamily="34" charset="0"/>
              </a:rPr>
              <a:t>hom</a:t>
            </a:r>
            <a:r>
              <a:rPr lang="en-US" sz="2400" b="1" dirty="0">
                <a:effectLst/>
                <a:latin typeface="Times New Roman" panose="02020603050405020304" pitchFamily="18" charset="0"/>
                <a:ea typeface="Calibri" panose="020F0502020204030204" pitchFamily="34" charset="0"/>
              </a:rPr>
              <a:t>-</a:t>
            </a:r>
            <a:r>
              <a:rPr lang="en-US" sz="2400" b="1" dirty="0" err="1">
                <a:effectLst/>
                <a:latin typeface="Times New Roman" panose="02020603050405020304" pitchFamily="18" charset="0"/>
                <a:ea typeface="Calibri" panose="020F0502020204030204" pitchFamily="34" charset="0"/>
              </a:rPr>
              <a:t>ol</a:t>
            </a:r>
            <a:r>
              <a:rPr lang="en-US" sz="2400" b="1" dirty="0">
                <a:effectLst/>
                <a:latin typeface="Times New Roman" panose="02020603050405020304" pitchFamily="18" charset="0"/>
                <a:ea typeface="Calibri" panose="020F0502020204030204" pitchFamily="34" charset="0"/>
              </a:rPr>
              <a:t>-</a:t>
            </a:r>
            <a:r>
              <a:rPr lang="en-US" sz="2400" b="1" dirty="0" err="1">
                <a:effectLst/>
                <a:latin typeface="Times New Roman" panose="02020603050405020304" pitchFamily="18" charset="0"/>
                <a:ea typeface="Calibri" panose="020F0502020204030204" pitchFamily="34" charset="0"/>
              </a:rPr>
              <a:t>og</a:t>
            </a:r>
            <a:r>
              <a:rPr lang="en-US" sz="2400" b="1" dirty="0">
                <a:effectLst/>
                <a:latin typeface="Times New Roman" panose="02020603050405020304" pitchFamily="18" charset="0"/>
                <a:ea typeface="Calibri" panose="020F0502020204030204" pitchFamily="34" charset="0"/>
              </a:rPr>
              <a:t>-eh’-o):</a:t>
            </a:r>
            <a:r>
              <a:rPr lang="en-US" sz="2400" dirty="0">
                <a:effectLst/>
                <a:latin typeface="Times New Roman" panose="02020603050405020304" pitchFamily="18" charset="0"/>
                <a:ea typeface="Calibri" panose="020F0502020204030204" pitchFamily="34" charset="0"/>
              </a:rPr>
              <a:t> speaks the same thing as another; agrees with; “</a:t>
            </a:r>
            <a:r>
              <a:rPr lang="en-US" sz="2400" dirty="0" err="1">
                <a:effectLst/>
                <a:latin typeface="Times New Roman" panose="02020603050405020304" pitchFamily="18" charset="0"/>
                <a:ea typeface="Calibri" panose="020F0502020204030204" pitchFamily="34" charset="0"/>
              </a:rPr>
              <a:t>confesseth</a:t>
            </a:r>
            <a:r>
              <a:rPr lang="en-US" sz="2400" dirty="0">
                <a:effectLst/>
                <a:latin typeface="Times New Roman" panose="02020603050405020304" pitchFamily="18" charset="0"/>
                <a:ea typeface="Calibri" panose="020F0502020204030204" pitchFamily="34" charset="0"/>
              </a:rPr>
              <a:t>” (KJV); “acknowledges” (NIV). </a:t>
            </a:r>
          </a:p>
          <a:p>
            <a:pPr marL="0" marR="0">
              <a:lnSpc>
                <a:spcPct val="107000"/>
              </a:lnSpc>
              <a:spcBef>
                <a:spcPts val="0"/>
              </a:spcBef>
              <a:spcAft>
                <a:spcPts val="800"/>
              </a:spcAft>
            </a:pPr>
            <a:r>
              <a:rPr lang="en-US" sz="2400" b="1" dirty="0">
                <a:effectLst/>
                <a:latin typeface="Times New Roman" panose="02020603050405020304" pitchFamily="18" charset="0"/>
                <a:ea typeface="Calibri" panose="020F0502020204030204" pitchFamily="34" charset="0"/>
              </a:rPr>
              <a:t>Flesh (4:2)—Greek: </a:t>
            </a:r>
            <a:r>
              <a:rPr lang="en-US" sz="2400" b="1" i="1" dirty="0" err="1">
                <a:effectLst/>
                <a:latin typeface="Times New Roman" panose="02020603050405020304" pitchFamily="18" charset="0"/>
                <a:ea typeface="Calibri" panose="020F0502020204030204" pitchFamily="34" charset="0"/>
              </a:rPr>
              <a:t>sarx</a:t>
            </a:r>
            <a:r>
              <a:rPr lang="en-US" sz="2400" b="1" dirty="0">
                <a:effectLst/>
                <a:latin typeface="Times New Roman" panose="02020603050405020304" pitchFamily="18" charset="0"/>
                <a:ea typeface="Calibri" panose="020F0502020204030204" pitchFamily="34" charset="0"/>
              </a:rPr>
              <a:t> (</a:t>
            </a:r>
            <a:r>
              <a:rPr lang="en-US" sz="2400" b="1" dirty="0" err="1">
                <a:effectLst/>
                <a:latin typeface="Times New Roman" panose="02020603050405020304" pitchFamily="18" charset="0"/>
                <a:ea typeface="Calibri" panose="020F0502020204030204" pitchFamily="34" charset="0"/>
              </a:rPr>
              <a:t>sarx</a:t>
            </a:r>
            <a:r>
              <a:rPr lang="en-US" sz="2400" b="1" dirty="0">
                <a:effectLst/>
                <a:latin typeface="Times New Roman" panose="02020603050405020304" pitchFamily="18" charset="0"/>
                <a:ea typeface="Calibri" panose="020F0502020204030204" pitchFamily="34" charset="0"/>
              </a:rPr>
              <a:t>):</a:t>
            </a:r>
            <a:r>
              <a:rPr lang="en-US" sz="2400" dirty="0">
                <a:effectLst/>
                <a:latin typeface="Times New Roman" panose="02020603050405020304" pitchFamily="18" charset="0"/>
                <a:ea typeface="Calibri" panose="020F0502020204030204" pitchFamily="34" charset="0"/>
              </a:rPr>
              <a:t> the soft substance of the living body; denotes mere human nature—being prone to sin and opposed to God; opposite of spirit. </a:t>
            </a:r>
          </a:p>
          <a:p>
            <a:pPr marL="0" marR="0">
              <a:lnSpc>
                <a:spcPct val="107000"/>
              </a:lnSpc>
              <a:spcBef>
                <a:spcPts val="0"/>
              </a:spcBef>
              <a:spcAft>
                <a:spcPts val="800"/>
              </a:spcAft>
            </a:pPr>
            <a:r>
              <a:rPr lang="en-US" sz="2400" b="1" dirty="0">
                <a:effectLst/>
                <a:latin typeface="Times New Roman" panose="02020603050405020304" pitchFamily="18" charset="0"/>
                <a:ea typeface="Calibri" panose="020F0502020204030204" pitchFamily="34" charset="0"/>
              </a:rPr>
              <a:t>Know (4:2)—Greek: </a:t>
            </a:r>
            <a:r>
              <a:rPr lang="en-US" sz="2400" b="1" i="1" dirty="0" err="1">
                <a:effectLst/>
                <a:latin typeface="Times New Roman" panose="02020603050405020304" pitchFamily="18" charset="0"/>
                <a:ea typeface="Calibri" panose="020F0502020204030204" pitchFamily="34" charset="0"/>
              </a:rPr>
              <a:t>ginóskó</a:t>
            </a:r>
            <a:r>
              <a:rPr lang="en-US" sz="2400" b="1" dirty="0">
                <a:effectLst/>
                <a:latin typeface="Times New Roman" panose="02020603050405020304" pitchFamily="18" charset="0"/>
                <a:ea typeface="Calibri" panose="020F0502020204030204" pitchFamily="34" charset="0"/>
              </a:rPr>
              <a:t> (</a:t>
            </a:r>
            <a:r>
              <a:rPr lang="en-US" sz="2400" b="1" dirty="0" err="1">
                <a:effectLst/>
                <a:latin typeface="Times New Roman" panose="02020603050405020304" pitchFamily="18" charset="0"/>
                <a:ea typeface="Calibri" panose="020F0502020204030204" pitchFamily="34" charset="0"/>
              </a:rPr>
              <a:t>ghin</a:t>
            </a:r>
            <a:r>
              <a:rPr lang="en-US" sz="2400" b="1" dirty="0">
                <a:effectLst/>
                <a:latin typeface="Times New Roman" panose="02020603050405020304" pitchFamily="18" charset="0"/>
                <a:ea typeface="Calibri" panose="020F0502020204030204" pitchFamily="34" charset="0"/>
              </a:rPr>
              <a:t>-</a:t>
            </a:r>
            <a:r>
              <a:rPr lang="en-US" sz="2400" b="1" dirty="0" err="1">
                <a:effectLst/>
                <a:latin typeface="Times New Roman" panose="02020603050405020304" pitchFamily="18" charset="0"/>
                <a:ea typeface="Calibri" panose="020F0502020204030204" pitchFamily="34" charset="0"/>
              </a:rPr>
              <a:t>oce</a:t>
            </a:r>
            <a:r>
              <a:rPr lang="en-US" sz="2400" b="1" dirty="0">
                <a:effectLst/>
                <a:latin typeface="Times New Roman" panose="02020603050405020304" pitchFamily="18" charset="0"/>
                <a:ea typeface="Calibri" panose="020F0502020204030204" pitchFamily="34" charset="0"/>
              </a:rPr>
              <a:t>’-ko):</a:t>
            </a:r>
            <a:r>
              <a:rPr lang="en-US" sz="2400" dirty="0">
                <a:effectLst/>
                <a:latin typeface="Times New Roman" panose="02020603050405020304" pitchFamily="18" charset="0"/>
                <a:ea typeface="Calibri" panose="020F0502020204030204" pitchFamily="34" charset="0"/>
              </a:rPr>
              <a:t> to come to know, “recognize” (NIV), perceive. </a:t>
            </a:r>
          </a:p>
          <a:p>
            <a:pPr marL="0" marR="0">
              <a:lnSpc>
                <a:spcPct val="107000"/>
              </a:lnSpc>
              <a:spcBef>
                <a:spcPts val="0"/>
              </a:spcBef>
              <a:spcAft>
                <a:spcPts val="800"/>
              </a:spcAft>
            </a:pPr>
            <a:r>
              <a:rPr lang="en-US" sz="2400" b="1" dirty="0">
                <a:effectLst/>
                <a:latin typeface="Times New Roman" panose="02020603050405020304" pitchFamily="18" charset="0"/>
                <a:ea typeface="Calibri" panose="020F0502020204030204" pitchFamily="34" charset="0"/>
              </a:rPr>
              <a:t>Love (4:16)—Greek:</a:t>
            </a:r>
            <a:r>
              <a:rPr lang="en-US" sz="2400" b="1" i="1" dirty="0">
                <a:effectLst/>
                <a:latin typeface="Times New Roman" panose="02020603050405020304" pitchFamily="18" charset="0"/>
                <a:ea typeface="Calibri" panose="020F0502020204030204" pitchFamily="34" charset="0"/>
              </a:rPr>
              <a:t> </a:t>
            </a:r>
            <a:r>
              <a:rPr lang="en-US" sz="2400" b="1" i="1" dirty="0" err="1">
                <a:effectLst/>
                <a:latin typeface="Times New Roman" panose="02020603050405020304" pitchFamily="18" charset="0"/>
                <a:ea typeface="Calibri" panose="020F0502020204030204" pitchFamily="34" charset="0"/>
              </a:rPr>
              <a:t>agapé</a:t>
            </a:r>
            <a:r>
              <a:rPr lang="en-US" sz="2400" b="1" dirty="0">
                <a:effectLst/>
                <a:latin typeface="Times New Roman" panose="02020603050405020304" pitchFamily="18" charset="0"/>
                <a:ea typeface="Calibri" panose="020F0502020204030204" pitchFamily="34" charset="0"/>
              </a:rPr>
              <a:t> (ag-ah’-pay):</a:t>
            </a:r>
            <a:r>
              <a:rPr lang="en-US" sz="2400" dirty="0">
                <a:effectLst/>
                <a:latin typeface="Times New Roman" panose="02020603050405020304" pitchFamily="18" charset="0"/>
                <a:ea typeface="Calibri" panose="020F0502020204030204" pitchFamily="34" charset="0"/>
              </a:rPr>
              <a:t> to entreat with kind affection, compassion, or goodwill. </a:t>
            </a:r>
          </a:p>
          <a:p>
            <a:pPr marL="0" marR="0">
              <a:lnSpc>
                <a:spcPct val="107000"/>
              </a:lnSpc>
              <a:spcBef>
                <a:spcPts val="0"/>
              </a:spcBef>
              <a:spcAft>
                <a:spcPts val="800"/>
              </a:spcAft>
            </a:pPr>
            <a:r>
              <a:rPr lang="en-US" sz="2400" b="1" dirty="0">
                <a:effectLst/>
                <a:latin typeface="Times New Roman" panose="02020603050405020304" pitchFamily="18" charset="0"/>
                <a:ea typeface="Calibri" panose="020F0502020204030204" pitchFamily="34" charset="0"/>
              </a:rPr>
              <a:t>Testify (4:14)—Greek:</a:t>
            </a:r>
            <a:r>
              <a:rPr lang="en-US" sz="2400" b="1" i="1" dirty="0">
                <a:effectLst/>
                <a:latin typeface="Times New Roman" panose="02020603050405020304" pitchFamily="18" charset="0"/>
                <a:ea typeface="Calibri" panose="020F0502020204030204" pitchFamily="34" charset="0"/>
              </a:rPr>
              <a:t> </a:t>
            </a:r>
            <a:r>
              <a:rPr lang="en-US" sz="2400" b="1" i="1" dirty="0" err="1">
                <a:effectLst/>
                <a:latin typeface="Times New Roman" panose="02020603050405020304" pitchFamily="18" charset="0"/>
                <a:ea typeface="Calibri" panose="020F0502020204030204" pitchFamily="34" charset="0"/>
              </a:rPr>
              <a:t>martureó</a:t>
            </a:r>
            <a:r>
              <a:rPr lang="en-US" sz="2400" b="1" dirty="0">
                <a:effectLst/>
                <a:latin typeface="Times New Roman" panose="02020603050405020304" pitchFamily="18" charset="0"/>
                <a:ea typeface="Calibri" panose="020F0502020204030204" pitchFamily="34" charset="0"/>
              </a:rPr>
              <a:t> (mar-too-reh’-o):</a:t>
            </a:r>
            <a:r>
              <a:rPr lang="en-US" sz="2400" dirty="0">
                <a:effectLst/>
                <a:latin typeface="Times New Roman" panose="02020603050405020304" pitchFamily="18" charset="0"/>
                <a:ea typeface="Calibri" panose="020F0502020204030204" pitchFamily="34" charset="0"/>
              </a:rPr>
              <a:t> to bear witness to, attest to. </a:t>
            </a:r>
          </a:p>
        </p:txBody>
      </p:sp>
    </p:spTree>
    <p:extLst>
      <p:ext uri="{BB962C8B-B14F-4D97-AF65-F5344CB8AC3E}">
        <p14:creationId xmlns:p14="http://schemas.microsoft.com/office/powerpoint/2010/main" val="2079045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67713513-5332-B34D-BF5D-7E0B48198C3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41574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BIBLICAL CONTEXT</a:t>
            </a:r>
          </a:p>
        </p:txBody>
      </p:sp>
      <p:sp>
        <p:nvSpPr>
          <p:cNvPr id="3" name="Content Placeholder 2">
            <a:extLst>
              <a:ext uri="{FF2B5EF4-FFF2-40B4-BE49-F238E27FC236}">
                <a16:creationId xmlns:a16="http://schemas.microsoft.com/office/drawing/2014/main" id="{4D87E9D0-93C0-2645-A473-D4F27FD3D89D}"/>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945484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A00C1-B5E3-4E4F-8276-A07DCA233084}"/>
              </a:ext>
            </a:extLst>
          </p:cNvPr>
          <p:cNvSpPr>
            <a:spLocks noGrp="1"/>
          </p:cNvSpPr>
          <p:nvPr>
            <p:ph type="title"/>
          </p:nvPr>
        </p:nvSpPr>
        <p:spPr/>
        <p:txBody>
          <a:bodyPr>
            <a:normAutofit fontScale="90000"/>
          </a:bodyPr>
          <a:lstStyle/>
          <a:p>
            <a:br>
              <a:rPr lang="en-US" b="1" dirty="0"/>
            </a:br>
            <a:r>
              <a:rPr lang="en-US" b="1" dirty="0">
                <a:latin typeface="Times New Roman" panose="02020603050405020304" pitchFamily="18" charset="0"/>
                <a:cs typeface="Times New Roman" panose="02020603050405020304" pitchFamily="18" charset="0"/>
              </a:rPr>
              <a:t>ANALYSIS OF THE BIBLICAL TEXT (Lesson Outline)</a:t>
            </a:r>
            <a:br>
              <a:rPr lang="en-US" dirty="0"/>
            </a:br>
            <a:endParaRPr lang="en-US" dirty="0"/>
          </a:p>
        </p:txBody>
      </p:sp>
      <p:sp>
        <p:nvSpPr>
          <p:cNvPr id="3" name="Content Placeholder 2">
            <a:extLst>
              <a:ext uri="{FF2B5EF4-FFF2-40B4-BE49-F238E27FC236}">
                <a16:creationId xmlns:a16="http://schemas.microsoft.com/office/drawing/2014/main" id="{D89D9BF8-87EB-F145-AAFA-7892487DFE92}"/>
              </a:ext>
            </a:extLst>
          </p:cNvPr>
          <p:cNvSpPr>
            <a:spLocks noGrp="1"/>
          </p:cNvSpPr>
          <p:nvPr>
            <p:ph idx="1"/>
          </p:nvPr>
        </p:nvSpPr>
        <p:spPr/>
        <p:txBody>
          <a:bodyPr/>
          <a:lstStyle/>
          <a:p>
            <a:pPr marL="857250" marR="0" lvl="0" indent="-857250" algn="l" defTabSz="685800" rtl="0" eaLnBrk="1" fontAlgn="auto" latinLnBrk="0" hangingPunct="1">
              <a:lnSpc>
                <a:spcPct val="100000"/>
              </a:lnSpc>
              <a:spcBef>
                <a:spcPts val="0"/>
              </a:spcBef>
              <a:spcAft>
                <a:spcPts val="0"/>
              </a:spcAft>
              <a:buClr>
                <a:srgbClr val="44546A"/>
              </a:buClr>
              <a:buSzPts val="2400"/>
              <a:buFont typeface="+mj-lt"/>
              <a:buAutoNum type="romanUcPeriod"/>
              <a:tabLst/>
              <a:defRPr/>
            </a:pPr>
            <a:r>
              <a:rPr kumimoji="0" lang="en-US" sz="44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Be Aware of Others (1 John 4:2-3) </a:t>
            </a:r>
          </a:p>
          <a:p>
            <a:pPr marL="857250" marR="0" lvl="0" indent="-857250" algn="l" defTabSz="685800" rtl="0" eaLnBrk="1" fontAlgn="auto" latinLnBrk="0" hangingPunct="1">
              <a:lnSpc>
                <a:spcPct val="100000"/>
              </a:lnSpc>
              <a:spcBef>
                <a:spcPts val="0"/>
              </a:spcBef>
              <a:spcAft>
                <a:spcPts val="0"/>
              </a:spcAft>
              <a:buClr>
                <a:srgbClr val="44546A"/>
              </a:buClr>
              <a:buSzPts val="2400"/>
              <a:buFont typeface="+mj-lt"/>
              <a:buAutoNum type="romanUcPeriod"/>
              <a:tabLst/>
              <a:defRPr/>
            </a:pPr>
            <a:r>
              <a:rPr kumimoji="0" lang="en-US" sz="44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Be Aware of Our Self (1 John 4:13-17)</a:t>
            </a:r>
          </a:p>
          <a:p>
            <a:pPr marL="857250" marR="0" lvl="0" indent="-857250" algn="l" defTabSz="685800" rtl="0" eaLnBrk="1" fontAlgn="auto" latinLnBrk="0" hangingPunct="1">
              <a:lnSpc>
                <a:spcPct val="100000"/>
              </a:lnSpc>
              <a:spcBef>
                <a:spcPts val="0"/>
              </a:spcBef>
              <a:spcAft>
                <a:spcPts val="0"/>
              </a:spcAft>
              <a:buClr>
                <a:srgbClr val="44546A"/>
              </a:buClr>
              <a:buSzPts val="2400"/>
              <a:buFont typeface="+mj-lt"/>
              <a:buAutoNum type="romanUcPeriod"/>
              <a:tabLst/>
              <a:defRPr/>
            </a:pPr>
            <a:r>
              <a:rPr kumimoji="0" lang="en-US" sz="44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Be Aware of Our Savior (1 John 5:4-5)</a:t>
            </a:r>
          </a:p>
          <a:p>
            <a:endParaRPr lang="en-US" sz="4000" dirty="0">
              <a:latin typeface="Times New Roman" panose="02020603050405020304" pitchFamily="18" charset="0"/>
              <a:cs typeface="Times New Roman" panose="02020603050405020304" pitchFamily="18" charset="0"/>
            </a:endParaRPr>
          </a:p>
          <a:p>
            <a:endParaRPr lang="en-US" sz="4000" dirty="0"/>
          </a:p>
          <a:p>
            <a:pPr marL="0" indent="0">
              <a:buNone/>
            </a:pPr>
            <a:endParaRPr lang="en-US" dirty="0"/>
          </a:p>
        </p:txBody>
      </p:sp>
    </p:spTree>
    <p:extLst>
      <p:ext uri="{BB962C8B-B14F-4D97-AF65-F5344CB8AC3E}">
        <p14:creationId xmlns:p14="http://schemas.microsoft.com/office/powerpoint/2010/main" val="3439432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650929" y="365125"/>
            <a:ext cx="11220773" cy="1325563"/>
          </a:xfrm>
        </p:spPr>
        <p:txBody>
          <a:bodyPr/>
          <a:lstStyle/>
          <a:p>
            <a:r>
              <a:rPr lang="en-US" sz="4400" b="1" dirty="0">
                <a:latin typeface="Times New Roman" panose="02020603050405020304" pitchFamily="18" charset="0"/>
                <a:cs typeface="Times New Roman" panose="02020603050405020304" pitchFamily="18" charset="0"/>
              </a:rPr>
              <a:t>Be Aware of Others (1 John 4:2-3)</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580827"/>
            <a:ext cx="10515600" cy="4722696"/>
          </a:xfrm>
        </p:spPr>
        <p:txBody>
          <a:bodyPr>
            <a:normAutofit/>
          </a:bodyPr>
          <a:lstStyle/>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This is how you can recognize the Spirit of God: Every spirit that acknowledges that Jesus Christ has come in the flesh is from God, </a:t>
            </a: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but every spirit that does not acknowledge Jesus is not from God. This is the spirit of the antichrist, which you have heard is coming and even now is already in the world. </a:t>
            </a:r>
          </a:p>
        </p:txBody>
      </p:sp>
    </p:spTree>
    <p:extLst>
      <p:ext uri="{BB962C8B-B14F-4D97-AF65-F5344CB8AC3E}">
        <p14:creationId xmlns:p14="http://schemas.microsoft.com/office/powerpoint/2010/main" val="1790812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a:t>
            </a:r>
            <a:r>
              <a:rPr lang="en-US"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p:txBody>
          <a:bodyPr/>
          <a:lstStyle/>
          <a:p>
            <a:pPr marL="0" indent="0" algn="just">
              <a:buNone/>
            </a:pPr>
            <a:r>
              <a:rPr lang="en-US" sz="4000" dirty="0">
                <a:latin typeface="Times New Roman" panose="02020603050405020304" pitchFamily="18" charset="0"/>
                <a:cs typeface="Times New Roman" panose="02020603050405020304" pitchFamily="18" charset="0"/>
              </a:rPr>
              <a:t>In what ways can we be aware of false teachers? </a:t>
            </a:r>
          </a:p>
        </p:txBody>
      </p:sp>
    </p:spTree>
    <p:extLst>
      <p:ext uri="{BB962C8B-B14F-4D97-AF65-F5344CB8AC3E}">
        <p14:creationId xmlns:p14="http://schemas.microsoft.com/office/powerpoint/2010/main" val="2812734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650929" y="365125"/>
            <a:ext cx="11220773" cy="1325563"/>
          </a:xfrm>
        </p:spPr>
        <p:txBody>
          <a:bodyPr/>
          <a:lstStyle/>
          <a:p>
            <a:r>
              <a:rPr lang="en-US" sz="4400" b="1" dirty="0">
                <a:latin typeface="Times New Roman" panose="02020603050405020304" pitchFamily="18" charset="0"/>
                <a:cs typeface="Times New Roman" panose="02020603050405020304" pitchFamily="18" charset="0"/>
              </a:rPr>
              <a:t>Be Aware of Our Self (1 John 4:13-17)</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580827"/>
            <a:ext cx="10515600" cy="4722696"/>
          </a:xfrm>
        </p:spPr>
        <p:txBody>
          <a:bodyPr>
            <a:normAutofit/>
          </a:bodyPr>
          <a:lstStyle/>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13 This is how we know that we live in him and he in us: He has given us of his Spirit.</a:t>
            </a: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14 And we have seen and testify that the Father has sent his Son to be the Savior of the world. </a:t>
            </a: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15 If anyone acknowledges that Jesus is the Son of God, God lives in them and they in God. </a:t>
            </a:r>
          </a:p>
        </p:txBody>
      </p:sp>
    </p:spTree>
    <p:extLst>
      <p:ext uri="{BB962C8B-B14F-4D97-AF65-F5344CB8AC3E}">
        <p14:creationId xmlns:p14="http://schemas.microsoft.com/office/powerpoint/2010/main" val="32467163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650929" y="365125"/>
            <a:ext cx="11220773" cy="1325563"/>
          </a:xfrm>
        </p:spPr>
        <p:txBody>
          <a:bodyPr/>
          <a:lstStyle/>
          <a:p>
            <a:r>
              <a:rPr lang="en-US" sz="4400" b="1" dirty="0">
                <a:latin typeface="Times New Roman" panose="02020603050405020304" pitchFamily="18" charset="0"/>
                <a:cs typeface="Times New Roman" panose="02020603050405020304" pitchFamily="18" charset="0"/>
              </a:rPr>
              <a:t>Be Aware of Our Self (1 John 4:13-17)</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580827"/>
            <a:ext cx="10515600" cy="4722696"/>
          </a:xfrm>
        </p:spPr>
        <p:txBody>
          <a:bodyPr>
            <a:normAutofit/>
          </a:bodyPr>
          <a:lstStyle/>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16 And so we know and rely on the love God has for us. God is love. Whoever lives in love lives in God, and God in them. </a:t>
            </a:r>
          </a:p>
          <a:p>
            <a:pPr marL="0" marR="0" indent="0" algn="just" fontAlgn="ctr">
              <a:lnSpc>
                <a:spcPct val="107000"/>
              </a:lnSpc>
              <a:spcBef>
                <a:spcPts val="0"/>
              </a:spcBef>
              <a:spcAft>
                <a:spcPts val="0"/>
              </a:spcAft>
              <a:buNone/>
            </a:pPr>
            <a:r>
              <a:rPr lang="en-US"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17 This is how love is made complete among us so that we will have confidence on the day of judgment: In this world we are like Jesus. </a:t>
            </a:r>
          </a:p>
        </p:txBody>
      </p:sp>
    </p:spTree>
    <p:extLst>
      <p:ext uri="{BB962C8B-B14F-4D97-AF65-F5344CB8AC3E}">
        <p14:creationId xmlns:p14="http://schemas.microsoft.com/office/powerpoint/2010/main" val="41917819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lstStyle/>
          <a:p>
            <a:pPr marL="0" marR="0" indent="0">
              <a:lnSpc>
                <a:spcPct val="107000"/>
              </a:lnSpc>
              <a:spcBef>
                <a:spcPts val="0"/>
              </a:spcBef>
              <a:spcAft>
                <a:spcPts val="800"/>
              </a:spcAft>
              <a:buNone/>
            </a:pPr>
            <a:r>
              <a:rPr lang="en-US" sz="4000" dirty="0">
                <a:effectLst/>
                <a:latin typeface="Times New Roman" panose="02020603050405020304" pitchFamily="18" charset="0"/>
                <a:ea typeface="Calibri" panose="020F0502020204030204" pitchFamily="34" charset="0"/>
              </a:rPr>
              <a:t>What can I do to be better prepared for worship and to help lead and engage others in worship? </a:t>
            </a:r>
          </a:p>
        </p:txBody>
      </p:sp>
    </p:spTree>
    <p:extLst>
      <p:ext uri="{BB962C8B-B14F-4D97-AF65-F5344CB8AC3E}">
        <p14:creationId xmlns:p14="http://schemas.microsoft.com/office/powerpoint/2010/main" val="25179860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838200" y="365125"/>
            <a:ext cx="11033502" cy="1325563"/>
          </a:xfrm>
        </p:spPr>
        <p:txBody>
          <a:bodyPr>
            <a:noAutofit/>
          </a:bodyPr>
          <a:lstStyle/>
          <a:p>
            <a:pPr marL="0" marR="0">
              <a:lnSpc>
                <a:spcPct val="107000"/>
              </a:lnSpc>
              <a:spcBef>
                <a:spcPts val="0"/>
              </a:spcBef>
              <a:spcAft>
                <a:spcPts val="800"/>
              </a:spcAft>
            </a:pPr>
            <a:r>
              <a:rPr lang="en-US" b="1" dirty="0">
                <a:effectLst/>
                <a:latin typeface="Times New Roman" panose="02020603050405020304" pitchFamily="18" charset="0"/>
                <a:ea typeface="Calibri" panose="020F0502020204030204" pitchFamily="34" charset="0"/>
              </a:rPr>
              <a:t>Be Aware of Our Savior (1 John 5:4-5) </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838200" y="1959429"/>
            <a:ext cx="10515600" cy="4344094"/>
          </a:xfrm>
        </p:spPr>
        <p:txBody>
          <a:bodyPr>
            <a:normAutofit/>
          </a:bodyPr>
          <a:lstStyle/>
          <a:p>
            <a:pPr marL="0" indent="0" algn="just">
              <a:buNone/>
            </a:pPr>
            <a:r>
              <a:rPr lang="en-US" sz="4000" dirty="0">
                <a:latin typeface="Times New Roman" panose="02020603050405020304" pitchFamily="18" charset="0"/>
                <a:cs typeface="Times New Roman" panose="02020603050405020304" pitchFamily="18" charset="0"/>
              </a:rPr>
              <a:t>4 for everyone born of God overcomes the world. This is the victory that has overcome the world, even our faith. </a:t>
            </a:r>
          </a:p>
          <a:p>
            <a:pPr marL="0" indent="0" algn="just">
              <a:buNone/>
            </a:pPr>
            <a:r>
              <a:rPr lang="en-US" sz="4000" dirty="0">
                <a:latin typeface="Times New Roman" panose="02020603050405020304" pitchFamily="18" charset="0"/>
                <a:cs typeface="Times New Roman" panose="02020603050405020304" pitchFamily="18" charset="0"/>
              </a:rPr>
              <a:t>5 Who is it that overcomes the world? Only the one who believes that Jesus is the Son of God. </a:t>
            </a:r>
          </a:p>
          <a:p>
            <a:pPr marL="0" indent="0">
              <a:buNone/>
            </a:pPr>
            <a:endParaRPr lang="en-US" sz="4000" dirty="0"/>
          </a:p>
        </p:txBody>
      </p:sp>
    </p:spTree>
    <p:extLst>
      <p:ext uri="{BB962C8B-B14F-4D97-AF65-F5344CB8AC3E}">
        <p14:creationId xmlns:p14="http://schemas.microsoft.com/office/powerpoint/2010/main" val="17365710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AC9-836A-1F4E-8A7B-7C5495905551}"/>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What Do You Think?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p:txBody>
          <a:bodyPr>
            <a:normAutofit/>
          </a:bodyPr>
          <a:lstStyle/>
          <a:p>
            <a:pPr marL="0" indent="0" algn="just">
              <a:buNone/>
            </a:pPr>
            <a:r>
              <a:rPr lang="en-US" sz="4000" dirty="0">
                <a:effectLst/>
                <a:latin typeface="Times New Roman" panose="02020603050405020304" pitchFamily="18" charset="0"/>
                <a:ea typeface="Calibri" panose="020F0502020204030204" pitchFamily="34" charset="0"/>
              </a:rPr>
              <a:t>How can we become more aware of the power we have in Christ Jesus? </a:t>
            </a: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30881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838200" y="981635"/>
            <a:ext cx="10515600" cy="5195328"/>
          </a:xfrm>
        </p:spPr>
        <p:txBody>
          <a:bodyPr/>
          <a:lstStyle/>
          <a:p>
            <a:pPr indent="-457200"/>
            <a:r>
              <a:rPr lang="en-US" sz="4400" b="1" dirty="0">
                <a:latin typeface="Times New Roman" panose="02020603050405020304" pitchFamily="18" charset="0"/>
                <a:cs typeface="Times New Roman" panose="02020603050405020304" pitchFamily="18" charset="0"/>
              </a:rPr>
              <a:t>A Closing Thought</a:t>
            </a:r>
          </a:p>
          <a:p>
            <a:pPr indent="-457200"/>
            <a:r>
              <a:rPr lang="en-US" sz="4400" b="1" dirty="0">
                <a:latin typeface="Times New Roman" panose="02020603050405020304" pitchFamily="18" charset="0"/>
                <a:cs typeface="Times New Roman" panose="02020603050405020304" pitchFamily="18" charset="0"/>
              </a:rPr>
              <a:t>Your Life</a:t>
            </a:r>
            <a:endParaRPr lang="en-US" sz="4400" dirty="0">
              <a:latin typeface="Times New Roman" panose="02020603050405020304" pitchFamily="18" charset="0"/>
              <a:cs typeface="Times New Roman" panose="02020603050405020304" pitchFamily="18" charset="0"/>
            </a:endParaRPr>
          </a:p>
          <a:p>
            <a:pPr indent="-457200"/>
            <a:r>
              <a:rPr lang="en-US" sz="4400" b="1" dirty="0">
                <a:latin typeface="Times New Roman" panose="02020603050405020304" pitchFamily="18" charset="0"/>
                <a:cs typeface="Times New Roman" panose="02020603050405020304" pitchFamily="18" charset="0"/>
              </a:rPr>
              <a:t>Your World!</a:t>
            </a:r>
            <a:endParaRPr lang="en-US" sz="44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266099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2DFAE-9D03-8B4E-B330-0DC8560A79DB}"/>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Closing Prayer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p:txBody>
          <a:bodyPr>
            <a:normAutofit lnSpcReduction="10000"/>
          </a:bodyPr>
          <a:lstStyle/>
          <a:p>
            <a:pPr marL="0" marR="0" indent="0">
              <a:lnSpc>
                <a:spcPct val="107000"/>
              </a:lnSpc>
              <a:spcBef>
                <a:spcPts val="0"/>
              </a:spcBef>
              <a:spcAft>
                <a:spcPts val="800"/>
              </a:spcAft>
              <a:buNone/>
            </a:pPr>
            <a:r>
              <a:rPr lang="en-US" sz="4000" dirty="0">
                <a:effectLst/>
                <a:latin typeface="Times New Roman" panose="02020603050405020304" pitchFamily="18" charset="0"/>
                <a:ea typeface="Calibri" panose="020F0502020204030204" pitchFamily="34" charset="0"/>
              </a:rPr>
              <a:t>Lord, help us to be more mindful of opportunities to show love and kindness to others. Remind us that through Your power we can overcome the world, including the weight of hurts, guilt, or temptation. Guide us as we seek to serve You so that Your glory may be revealed in us. In Jesus’ name we pray. Amen.</a:t>
            </a:r>
          </a:p>
        </p:txBody>
      </p:sp>
    </p:spTree>
    <p:extLst>
      <p:ext uri="{BB962C8B-B14F-4D97-AF65-F5344CB8AC3E}">
        <p14:creationId xmlns:p14="http://schemas.microsoft.com/office/powerpoint/2010/main" val="35532016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Conclusion (Preparing for Next Week’s Lesson)</a:t>
            </a:r>
            <a:br>
              <a:rPr lang="en-US" dirty="0"/>
            </a:br>
            <a:endParaRPr lang="en-US" dirty="0"/>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p:txBody>
          <a:bodyPr>
            <a:normAutofit fontScale="92500" lnSpcReduction="10000"/>
          </a:bodyPr>
          <a:lstStyle/>
          <a:p>
            <a:pPr algn="just"/>
            <a:r>
              <a:rPr lang="en-US" sz="4300" dirty="0">
                <a:latin typeface="Times New Roman" panose="02020603050405020304" pitchFamily="18" charset="0"/>
                <a:cs typeface="Times New Roman" panose="02020603050405020304" pitchFamily="18" charset="0"/>
              </a:rPr>
              <a:t>While reading the background Scripture, consider this thought: “How can we remain confident in times of </a:t>
            </a:r>
            <a:r>
              <a:rPr lang="en-US" sz="4300">
                <a:latin typeface="Times New Roman" panose="02020603050405020304" pitchFamily="18" charset="0"/>
                <a:cs typeface="Times New Roman" panose="02020603050405020304" pitchFamily="18" charset="0"/>
              </a:rPr>
              <a:t>crisis?”</a:t>
            </a:r>
          </a:p>
          <a:p>
            <a:pPr algn="just"/>
            <a:r>
              <a:rPr lang="en-US" sz="4300">
                <a:latin typeface="Times New Roman" panose="02020603050405020304" pitchFamily="18" charset="0"/>
                <a:cs typeface="Times New Roman" panose="02020603050405020304" pitchFamily="18" charset="0"/>
              </a:rPr>
              <a:t>The </a:t>
            </a:r>
            <a:r>
              <a:rPr lang="en-US" sz="4300" dirty="0">
                <a:latin typeface="Times New Roman" panose="02020603050405020304" pitchFamily="18" charset="0"/>
                <a:cs typeface="Times New Roman" panose="02020603050405020304" pitchFamily="18" charset="0"/>
              </a:rPr>
              <a:t>lesson topic for Sunday, August 29, 2021, is “Be Confident.” The Devotional Reading is Romans 7:14-26, the Background Scriptures are 2 Chronicles 4:16–5:10, and the Printed Text is 2 Chronicles 4:16-18; 5:1-10.</a:t>
            </a:r>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1760</TotalTime>
  <Words>926</Words>
  <Application>Microsoft Office PowerPoint</Application>
  <PresentationFormat>Widescreen</PresentationFormat>
  <Paragraphs>55</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Calibri Light</vt:lpstr>
      <vt:lpstr>Symbol</vt:lpstr>
      <vt:lpstr>Times New Roman</vt:lpstr>
      <vt:lpstr>Office Theme</vt:lpstr>
      <vt:lpstr>SUMMER QUARTER THEME:  “Confident Hope”  Unit III: “Faith Gives Us Hope”  </vt:lpstr>
      <vt:lpstr>LESSON 12- August 22, 2021 </vt:lpstr>
      <vt:lpstr>        DEVOTIONAL READING: John 14:15-24   BACKGROUND SCRIPTURES: 1 John 4–5   PRINT PASSAGES: 1 John 4:2-3, 13-17; 5:4-5           </vt:lpstr>
      <vt:lpstr>KEY VERSE:</vt:lpstr>
      <vt:lpstr>     LESSON AIMS:   </vt:lpstr>
      <vt:lpstr>KEY TERMS:</vt:lpstr>
      <vt:lpstr>INTRODUCTION</vt:lpstr>
      <vt:lpstr>BIBLICAL CONTEXT</vt:lpstr>
      <vt:lpstr> ANALYSIS OF THE BIBLICAL TEXT (Lesson Outline) </vt:lpstr>
      <vt:lpstr>Be Aware of Others (1 John 4:2-3)</vt:lpstr>
      <vt:lpstr>What Do You Think? </vt:lpstr>
      <vt:lpstr>Be Aware of Our Self (1 John 4:13-17)</vt:lpstr>
      <vt:lpstr>Be Aware of Our Self (1 John 4:13-17)</vt:lpstr>
      <vt:lpstr>What Do You Think? </vt:lpstr>
      <vt:lpstr>Be Aware of Our Savior (1 John 5:4-5) </vt:lpstr>
      <vt:lpstr>What Do You Think? </vt:lpstr>
      <vt:lpstr>PowerPoint Presentation</vt:lpstr>
      <vt:lpstr>Closing Prayer </vt:lpstr>
      <vt:lpstr>Conclusion (Preparing for Next Week’s Lesson)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Debra Berry</cp:lastModifiedBy>
  <cp:revision>57</cp:revision>
  <dcterms:created xsi:type="dcterms:W3CDTF">2020-10-13T22:27:56Z</dcterms:created>
  <dcterms:modified xsi:type="dcterms:W3CDTF">2021-07-26T18:36:28Z</dcterms:modified>
</cp:coreProperties>
</file>