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90" r:id="rId11"/>
    <p:sldId id="275" r:id="rId12"/>
    <p:sldId id="289" r:id="rId13"/>
    <p:sldId id="298" r:id="rId14"/>
    <p:sldId id="276" r:id="rId15"/>
    <p:sldId id="296" r:id="rId16"/>
    <p:sldId id="299" r:id="rId17"/>
    <p:sldId id="286"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68" d="100"/>
          <a:sy n="68" d="100"/>
        </p:scale>
        <p:origin x="90" y="648"/>
      </p:cViewPr>
      <p:guideLst/>
    </p:cSldViewPr>
  </p:slideViewPr>
  <p:notesTextViewPr>
    <p:cViewPr>
      <p:scale>
        <a:sx n="1" d="1"/>
        <a:sy n="1" d="1"/>
      </p:scale>
      <p:origin x="0" y="0"/>
    </p:cViewPr>
  </p:notesTextViewPr>
  <p:sorterViewPr>
    <p:cViewPr varScale="1">
      <p:scale>
        <a:sx n="1" d="1"/>
        <a:sy n="1" d="1"/>
      </p:scale>
      <p:origin x="0" y="-112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a:t>
            </a:r>
            <a:r>
              <a:rPr lang="en-US" sz="4400" b="1" dirty="0">
                <a:latin typeface="Times New Roman" panose="02020603050405020304" pitchFamily="18" charset="0"/>
                <a:cs typeface="Times New Roman" panose="02020603050405020304" pitchFamily="18" charset="0"/>
              </a:rPr>
              <a:t>“Faith Gives Us Hope” </a:t>
            </a: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13- August 29,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“Be Confident” (Faith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Hope Eternal” </a:t>
            </a:r>
            <a:r>
              <a:rPr lang="en-US" sz="4000" b="1" dirty="0">
                <a:latin typeface="Times New Roman" panose="02020603050405020304" pitchFamily="18" charset="0"/>
                <a:cs typeface="Times New Roman" panose="02020603050405020304" pitchFamily="18" charset="0"/>
              </a:rPr>
              <a:t>(Townsend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lnSpc>
                <a:spcPct val="107000"/>
              </a:lnSpc>
              <a:spcBef>
                <a:spcPts val="0"/>
              </a:spcBef>
              <a:spcAft>
                <a:spcPts val="80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Romans 7:14-26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SCRIPTURES:</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2 Corinthians 4:16–5:10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PASSAGES: 2 Corinthians 4:16-18; 5:1-10</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dirty="0">
                <a:effectLst/>
                <a:latin typeface="Calibri" panose="020F0502020204030204" pitchFamily="34"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fontScale="92500" lnSpcReduction="20000"/>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We know that if our earthly house of this tabernacle were dissolved, we have a building of God, an house not made with hands, eternal in the heavens. (2 Corinthians 5:1, KJV) </a:t>
            </a:r>
          </a:p>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 . . . </a:t>
            </a:r>
          </a:p>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We know that if the earthly tent we live in is destroyed, we have a building from God, an eternal house in heaven, not built by human hands. (2 Corinthians 5:1, NIV) </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lnSpcReduction="100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Acknowledge the hope that Paul, when faced with death, manifested in God’s eternal promise.</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Experience awe in the faith of family and friends who are facing their mortality.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Develop a growing trust in God’s promise of eternal life through faith.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199" y="1272746"/>
            <a:ext cx="10908323" cy="5220128"/>
          </a:xfrm>
        </p:spPr>
        <p:txBody>
          <a:bodyPr>
            <a:noAutofit/>
          </a:bodyPr>
          <a:lstStyle/>
          <a:p>
            <a:pPr marL="0" marR="0">
              <a:lnSpc>
                <a:spcPct val="107000"/>
              </a:lnSpc>
              <a:spcBef>
                <a:spcPts val="0"/>
              </a:spcBef>
              <a:spcAft>
                <a:spcPts val="800"/>
              </a:spcAft>
            </a:pPr>
            <a:r>
              <a:rPr lang="en-US" sz="2600" b="1" dirty="0">
                <a:effectLst/>
                <a:latin typeface="Times New Roman" panose="02020603050405020304" pitchFamily="18" charset="0"/>
                <a:ea typeface="Calibri" panose="020F0502020204030204" pitchFamily="34" charset="0"/>
              </a:rPr>
              <a:t>Affliction (4:17)—Greek:</a:t>
            </a:r>
            <a:r>
              <a:rPr lang="en-US" sz="2600" b="1" i="1" dirty="0">
                <a:effectLst/>
                <a:latin typeface="Times New Roman" panose="02020603050405020304" pitchFamily="18" charset="0"/>
                <a:ea typeface="Calibri" panose="020F0502020204030204" pitchFamily="34" charset="0"/>
              </a:rPr>
              <a:t> </a:t>
            </a:r>
            <a:r>
              <a:rPr lang="en-US" sz="2600" b="1" i="1" dirty="0" err="1">
                <a:effectLst/>
                <a:latin typeface="Times New Roman" panose="02020603050405020304" pitchFamily="18" charset="0"/>
                <a:ea typeface="Calibri" panose="020F0502020204030204" pitchFamily="34" charset="0"/>
              </a:rPr>
              <a:t>thlipsis</a:t>
            </a:r>
            <a:r>
              <a:rPr lang="en-US" sz="2600" b="1" dirty="0">
                <a:effectLst/>
                <a:latin typeface="Times New Roman" panose="02020603050405020304" pitchFamily="18" charset="0"/>
                <a:ea typeface="Calibri" panose="020F0502020204030204" pitchFamily="34" charset="0"/>
              </a:rPr>
              <a:t> (</a:t>
            </a:r>
            <a:r>
              <a:rPr lang="en-US" sz="2600" b="1" dirty="0" err="1">
                <a:effectLst/>
                <a:latin typeface="Times New Roman" panose="02020603050405020304" pitchFamily="18" charset="0"/>
                <a:ea typeface="Calibri" panose="020F0502020204030204" pitchFamily="34" charset="0"/>
              </a:rPr>
              <a:t>thlip</a:t>
            </a:r>
            <a:r>
              <a:rPr lang="en-US" sz="2600" b="1" dirty="0">
                <a:effectLst/>
                <a:latin typeface="Times New Roman" panose="02020603050405020304" pitchFamily="18" charset="0"/>
                <a:ea typeface="Calibri" panose="020F0502020204030204" pitchFamily="34" charset="0"/>
              </a:rPr>
              <a:t>’-sis):</a:t>
            </a:r>
            <a:r>
              <a:rPr lang="en-US" sz="2600" dirty="0">
                <a:effectLst/>
                <a:latin typeface="Times New Roman" panose="02020603050405020304" pitchFamily="18" charset="0"/>
                <a:ea typeface="Calibri" panose="020F0502020204030204" pitchFamily="34" charset="0"/>
              </a:rPr>
              <a:t> persecution; oppression; distress; tribulation; “troubles” (NIV). </a:t>
            </a:r>
          </a:p>
          <a:p>
            <a:pPr marL="0" marR="0">
              <a:lnSpc>
                <a:spcPct val="107000"/>
              </a:lnSpc>
              <a:spcBef>
                <a:spcPts val="0"/>
              </a:spcBef>
              <a:spcAft>
                <a:spcPts val="800"/>
              </a:spcAft>
            </a:pPr>
            <a:r>
              <a:rPr lang="en-US" sz="2600" b="1" dirty="0">
                <a:effectLst/>
                <a:latin typeface="Times New Roman" panose="02020603050405020304" pitchFamily="18" charset="0"/>
                <a:ea typeface="Calibri" panose="020F0502020204030204" pitchFamily="34" charset="0"/>
              </a:rPr>
              <a:t>Eternal (4:18)—Greek: </a:t>
            </a:r>
            <a:r>
              <a:rPr lang="en-US" sz="2600" b="1" i="1" dirty="0" err="1">
                <a:effectLst/>
                <a:latin typeface="Times New Roman" panose="02020603050405020304" pitchFamily="18" charset="0"/>
                <a:ea typeface="Calibri" panose="020F0502020204030204" pitchFamily="34" charset="0"/>
              </a:rPr>
              <a:t>aiónios</a:t>
            </a:r>
            <a:r>
              <a:rPr lang="en-US" sz="2600" b="1" dirty="0">
                <a:effectLst/>
                <a:latin typeface="Times New Roman" panose="02020603050405020304" pitchFamily="18" charset="0"/>
                <a:ea typeface="Calibri" panose="020F0502020204030204" pitchFamily="34" charset="0"/>
              </a:rPr>
              <a:t> (</a:t>
            </a:r>
            <a:r>
              <a:rPr lang="en-US" sz="2600" b="1" dirty="0" err="1">
                <a:effectLst/>
                <a:latin typeface="Times New Roman" panose="02020603050405020304" pitchFamily="18" charset="0"/>
                <a:ea typeface="Calibri" panose="020F0502020204030204" pitchFamily="34" charset="0"/>
              </a:rPr>
              <a:t>ahee</a:t>
            </a:r>
            <a:r>
              <a:rPr lang="en-US" sz="2600" b="1" dirty="0">
                <a:effectLst/>
                <a:latin typeface="Times New Roman" panose="02020603050405020304" pitchFamily="18" charset="0"/>
                <a:ea typeface="Calibri" panose="020F0502020204030204" pitchFamily="34" charset="0"/>
              </a:rPr>
              <a:t>-o’-nee-</a:t>
            </a:r>
            <a:r>
              <a:rPr lang="en-US" sz="2600" b="1" dirty="0" err="1">
                <a:effectLst/>
                <a:latin typeface="Times New Roman" panose="02020603050405020304" pitchFamily="18" charset="0"/>
                <a:ea typeface="Calibri" panose="020F0502020204030204" pitchFamily="34" charset="0"/>
              </a:rPr>
              <a:t>os</a:t>
            </a:r>
            <a:r>
              <a:rPr lang="en-US" sz="2600" b="1" dirty="0">
                <a:effectLst/>
                <a:latin typeface="Times New Roman" panose="02020603050405020304" pitchFamily="18" charset="0"/>
                <a:ea typeface="Calibri" panose="020F0502020204030204" pitchFamily="34" charset="0"/>
              </a:rPr>
              <a:t>):</a:t>
            </a:r>
            <a:r>
              <a:rPr lang="en-US" sz="2600" dirty="0">
                <a:effectLst/>
                <a:latin typeface="Times New Roman" panose="02020603050405020304" pitchFamily="18" charset="0"/>
                <a:ea typeface="Calibri" panose="020F0502020204030204" pitchFamily="34" charset="0"/>
              </a:rPr>
              <a:t> agelong; everlasting; endless. </a:t>
            </a:r>
          </a:p>
          <a:p>
            <a:pPr marL="0" marR="0">
              <a:lnSpc>
                <a:spcPct val="107000"/>
              </a:lnSpc>
              <a:spcBef>
                <a:spcPts val="0"/>
              </a:spcBef>
              <a:spcAft>
                <a:spcPts val="800"/>
              </a:spcAft>
            </a:pPr>
            <a:r>
              <a:rPr lang="en-US" sz="2600" b="1" dirty="0">
                <a:effectLst/>
                <a:latin typeface="Times New Roman" panose="02020603050405020304" pitchFamily="18" charset="0"/>
                <a:ea typeface="Calibri" panose="020F0502020204030204" pitchFamily="34" charset="0"/>
              </a:rPr>
              <a:t>Glory (4:17)—Greek: </a:t>
            </a:r>
            <a:r>
              <a:rPr lang="en-US" sz="2600" b="1" i="1" dirty="0">
                <a:effectLst/>
                <a:latin typeface="Times New Roman" panose="02020603050405020304" pitchFamily="18" charset="0"/>
                <a:ea typeface="Calibri" panose="020F0502020204030204" pitchFamily="34" charset="0"/>
              </a:rPr>
              <a:t>doxa</a:t>
            </a:r>
            <a:r>
              <a:rPr lang="en-US" sz="2600" b="1" dirty="0">
                <a:effectLst/>
                <a:latin typeface="Times New Roman" panose="02020603050405020304" pitchFamily="18" charset="0"/>
                <a:ea typeface="Calibri" panose="020F0502020204030204" pitchFamily="34" charset="0"/>
              </a:rPr>
              <a:t> (dox’-ah):</a:t>
            </a:r>
            <a:r>
              <a:rPr lang="en-US" sz="2600" dirty="0">
                <a:effectLst/>
                <a:latin typeface="Times New Roman" panose="02020603050405020304" pitchFamily="18" charset="0"/>
                <a:ea typeface="Calibri" panose="020F0502020204030204" pitchFamily="34" charset="0"/>
              </a:rPr>
              <a:t> praise; honor; splendor; majesty; magnificence, as in God’s presence. </a:t>
            </a:r>
          </a:p>
          <a:p>
            <a:pPr marL="0" marR="0">
              <a:lnSpc>
                <a:spcPct val="107000"/>
              </a:lnSpc>
              <a:spcBef>
                <a:spcPts val="0"/>
              </a:spcBef>
              <a:spcAft>
                <a:spcPts val="800"/>
              </a:spcAft>
            </a:pPr>
            <a:r>
              <a:rPr lang="en-US" sz="2600" b="1" dirty="0">
                <a:effectLst/>
                <a:latin typeface="Times New Roman" panose="02020603050405020304" pitchFamily="18" charset="0"/>
                <a:ea typeface="Calibri" panose="020F0502020204030204" pitchFamily="34" charset="0"/>
              </a:rPr>
              <a:t>Outward (4:16)—Greek: </a:t>
            </a:r>
            <a:r>
              <a:rPr lang="en-US" sz="2600" b="1" i="1" dirty="0" err="1">
                <a:effectLst/>
                <a:latin typeface="Times New Roman" panose="02020603050405020304" pitchFamily="18" charset="0"/>
                <a:ea typeface="Calibri" panose="020F0502020204030204" pitchFamily="34" charset="0"/>
              </a:rPr>
              <a:t>exó</a:t>
            </a:r>
            <a:r>
              <a:rPr lang="en-US" sz="2600" b="1" i="1" dirty="0">
                <a:effectLst/>
                <a:latin typeface="Times New Roman" panose="02020603050405020304" pitchFamily="18" charset="0"/>
                <a:ea typeface="Calibri" panose="020F0502020204030204" pitchFamily="34" charset="0"/>
              </a:rPr>
              <a:t> </a:t>
            </a:r>
            <a:r>
              <a:rPr lang="en-US" sz="2600" b="1" dirty="0">
                <a:effectLst/>
                <a:latin typeface="Times New Roman" panose="02020603050405020304" pitchFamily="18" charset="0"/>
                <a:ea typeface="Calibri" panose="020F0502020204030204" pitchFamily="34" charset="0"/>
              </a:rPr>
              <a:t>(ex’-o):</a:t>
            </a:r>
            <a:r>
              <a:rPr lang="en-US" sz="2600" dirty="0">
                <a:effectLst/>
                <a:latin typeface="Times New Roman" panose="02020603050405020304" pitchFamily="18" charset="0"/>
                <a:ea typeface="Calibri" panose="020F0502020204030204" pitchFamily="34" charset="0"/>
              </a:rPr>
              <a:t> outside; without; “outwardly” (NIV). </a:t>
            </a:r>
          </a:p>
          <a:p>
            <a:pPr marL="0" marR="0">
              <a:lnSpc>
                <a:spcPct val="107000"/>
              </a:lnSpc>
              <a:spcBef>
                <a:spcPts val="0"/>
              </a:spcBef>
              <a:spcAft>
                <a:spcPts val="800"/>
              </a:spcAft>
            </a:pPr>
            <a:r>
              <a:rPr lang="en-US" sz="2600" b="1" dirty="0">
                <a:effectLst/>
                <a:latin typeface="Times New Roman" panose="02020603050405020304" pitchFamily="18" charset="0"/>
                <a:ea typeface="Calibri" panose="020F0502020204030204" pitchFamily="34" charset="0"/>
              </a:rPr>
              <a:t>Renewed (4:16)—Greek: </a:t>
            </a:r>
            <a:r>
              <a:rPr lang="en-US" sz="2600" b="1" i="1" dirty="0" err="1">
                <a:effectLst/>
                <a:latin typeface="Times New Roman" panose="02020603050405020304" pitchFamily="18" charset="0"/>
                <a:ea typeface="Calibri" panose="020F0502020204030204" pitchFamily="34" charset="0"/>
              </a:rPr>
              <a:t>anakainoó</a:t>
            </a:r>
            <a:r>
              <a:rPr lang="en-US" sz="2600" b="1" i="1" dirty="0">
                <a:effectLst/>
                <a:latin typeface="Times New Roman" panose="02020603050405020304" pitchFamily="18" charset="0"/>
                <a:ea typeface="Calibri" panose="020F0502020204030204" pitchFamily="34" charset="0"/>
              </a:rPr>
              <a:t> </a:t>
            </a:r>
            <a:r>
              <a:rPr lang="en-US" sz="2600" b="1" dirty="0">
                <a:effectLst/>
                <a:latin typeface="Times New Roman" panose="02020603050405020304" pitchFamily="18" charset="0"/>
                <a:ea typeface="Calibri" panose="020F0502020204030204" pitchFamily="34" charset="0"/>
              </a:rPr>
              <a:t>(an-</a:t>
            </a:r>
            <a:r>
              <a:rPr lang="en-US" sz="2600" b="1" dirty="0" err="1">
                <a:effectLst/>
                <a:latin typeface="Times New Roman" panose="02020603050405020304" pitchFamily="18" charset="0"/>
                <a:ea typeface="Calibri" panose="020F0502020204030204" pitchFamily="34" charset="0"/>
              </a:rPr>
              <a:t>ak</a:t>
            </a:r>
            <a:r>
              <a:rPr lang="en-US" sz="2600" b="1" dirty="0">
                <a:effectLst/>
                <a:latin typeface="Times New Roman" panose="02020603050405020304" pitchFamily="18" charset="0"/>
                <a:ea typeface="Calibri" panose="020F0502020204030204" pitchFamily="34" charset="0"/>
              </a:rPr>
              <a:t>-</a:t>
            </a:r>
            <a:r>
              <a:rPr lang="en-US" sz="2600" b="1" dirty="0" err="1">
                <a:effectLst/>
                <a:latin typeface="Times New Roman" panose="02020603050405020304" pitchFamily="18" charset="0"/>
                <a:ea typeface="Calibri" panose="020F0502020204030204" pitchFamily="34" charset="0"/>
              </a:rPr>
              <a:t>ahee</a:t>
            </a:r>
            <a:r>
              <a:rPr lang="en-US" sz="2600" b="1" dirty="0">
                <a:effectLst/>
                <a:latin typeface="Times New Roman" panose="02020603050405020304" pitchFamily="18" charset="0"/>
                <a:ea typeface="Calibri" panose="020F0502020204030204" pitchFamily="34" charset="0"/>
              </a:rPr>
              <a:t>-no’-o):</a:t>
            </a:r>
            <a:r>
              <a:rPr lang="en-US" sz="2600" dirty="0">
                <a:effectLst/>
                <a:latin typeface="Times New Roman" panose="02020603050405020304" pitchFamily="18" charset="0"/>
                <a:ea typeface="Calibri" panose="020F0502020204030204" pitchFamily="34" charset="0"/>
              </a:rPr>
              <a:t> made new or restored. </a:t>
            </a:r>
          </a:p>
          <a:p>
            <a:pPr marL="0" marR="0">
              <a:lnSpc>
                <a:spcPct val="107000"/>
              </a:lnSpc>
              <a:spcBef>
                <a:spcPts val="0"/>
              </a:spcBef>
              <a:spcAft>
                <a:spcPts val="800"/>
              </a:spcAft>
            </a:pPr>
            <a:r>
              <a:rPr lang="en-US" sz="2600" b="1" dirty="0">
                <a:effectLst/>
                <a:latin typeface="Times New Roman" panose="02020603050405020304" pitchFamily="18" charset="0"/>
                <a:ea typeface="Calibri" panose="020F0502020204030204" pitchFamily="34" charset="0"/>
              </a:rPr>
              <a:t>Seen (4:18)—Greek: </a:t>
            </a:r>
            <a:r>
              <a:rPr lang="en-US" sz="2600" b="1" i="1" dirty="0" err="1">
                <a:effectLst/>
                <a:latin typeface="Times New Roman" panose="02020603050405020304" pitchFamily="18" charset="0"/>
                <a:ea typeface="Calibri" panose="020F0502020204030204" pitchFamily="34" charset="0"/>
              </a:rPr>
              <a:t>blepó</a:t>
            </a:r>
            <a:r>
              <a:rPr lang="en-US" sz="2600" b="1" dirty="0">
                <a:effectLst/>
                <a:latin typeface="Times New Roman" panose="02020603050405020304" pitchFamily="18" charset="0"/>
                <a:ea typeface="Calibri" panose="020F0502020204030204" pitchFamily="34" charset="0"/>
              </a:rPr>
              <a:t> (</a:t>
            </a:r>
            <a:r>
              <a:rPr lang="en-US" sz="2600" b="1" dirty="0" err="1">
                <a:effectLst/>
                <a:latin typeface="Times New Roman" panose="02020603050405020304" pitchFamily="18" charset="0"/>
                <a:ea typeface="Calibri" panose="020F0502020204030204" pitchFamily="34" charset="0"/>
              </a:rPr>
              <a:t>blep</a:t>
            </a:r>
            <a:r>
              <a:rPr lang="en-US" sz="2600" b="1" dirty="0">
                <a:effectLst/>
                <a:latin typeface="Times New Roman" panose="02020603050405020304" pitchFamily="18" charset="0"/>
                <a:ea typeface="Calibri" panose="020F0502020204030204" pitchFamily="34" charset="0"/>
              </a:rPr>
              <a:t>’-o):</a:t>
            </a:r>
            <a:r>
              <a:rPr lang="en-US" sz="2600" dirty="0">
                <a:effectLst/>
                <a:latin typeface="Times New Roman" panose="02020603050405020304" pitchFamily="18" charset="0"/>
                <a:ea typeface="Calibri" panose="020F0502020204030204" pitchFamily="34" charset="0"/>
              </a:rPr>
              <a:t> to be looked at or upon; perceived; discerned. </a:t>
            </a:r>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3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Focus (2 Corinthians 4:16-18)</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endParaRPr kumimoji="0" lang="en-US" sz="3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3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Forecast (2 Corinthians 5:1-5)</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endParaRPr kumimoji="0" lang="en-US" sz="3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3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Future Fate (2 Corinthians 5:6-10)</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Focus (2 Corinthians 4:16-18)</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lnSpcReduction="1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16 Therefore we do not lose heart. Though outwardly we are wasting away, yet inwardly we are being renewed day by day.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 For our light and momentary troubles are achieving for us an eternal glory that far outweighs them all.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 So we fix our eyes not on what is seen, but on what is unseen, since what is seen is temporary, but what is unseen is eternal. </a:t>
            </a:r>
          </a:p>
        </p:txBody>
      </p:sp>
    </p:spTree>
    <p:extLst>
      <p:ext uri="{BB962C8B-B14F-4D97-AF65-F5344CB8AC3E}">
        <p14:creationId xmlns:p14="http://schemas.microsoft.com/office/powerpoint/2010/main" val="1790812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What kinds of afflictions have hindered you from serving the Lord? Have you overcome them? If so, which lessons and strategies can you share to help others facing similar struggles? </a:t>
            </a: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Forecast (2 Corinthians 5:1-5)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WE know that if the earthly tent we live in is destroyed, we have a building from God, an eternal house in heaven, not built by human hands.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Meanwhile we groan, longing to be clothed instead with our heavenly dwelling,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because when we are clothed, we will not be found naked. </a:t>
            </a:r>
          </a:p>
        </p:txBody>
      </p:sp>
    </p:spTree>
    <p:extLst>
      <p:ext uri="{BB962C8B-B14F-4D97-AF65-F5344CB8AC3E}">
        <p14:creationId xmlns:p14="http://schemas.microsoft.com/office/powerpoint/2010/main" val="324671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Forecast (2 Corinthians 5:1-5)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70000" lnSpcReduction="2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WE know that if the earthly tent we live in is destroyed, we have a building from God, an eternal house in heaven, not built by human hands.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Meanwhile we groan, longing to be clothed instead with our heavenly dwelling,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because when we are clothed, we will not be found naked.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For while we are in this tent, we groan and are burdened, because we do not wish to be unclothed but to be clothed instead with our heavenly dwelling, so that what is mortal may be swallowed up by life.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Now the one who has fashioned us for this very purpose is God, who has given us the Spirit as a deposit, guaranteeing what is to come. </a:t>
            </a:r>
          </a:p>
        </p:txBody>
      </p:sp>
    </p:spTree>
    <p:extLst>
      <p:ext uri="{BB962C8B-B14F-4D97-AF65-F5344CB8AC3E}">
        <p14:creationId xmlns:p14="http://schemas.microsoft.com/office/powerpoint/2010/main" val="307198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How can you be sure that your fate is certain with God eternally? </a:t>
            </a:r>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Future Fate (2 Corinthians 5:6-10)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6 Therefore we are always confident and know that as long as we are at home in the body we are away from the Lord.</a:t>
            </a:r>
          </a:p>
          <a:p>
            <a:pPr marL="0" indent="0" algn="just">
              <a:buNone/>
            </a:pPr>
            <a:r>
              <a:rPr lang="en-US" sz="4000" dirty="0">
                <a:latin typeface="Times New Roman" panose="02020603050405020304" pitchFamily="18" charset="0"/>
                <a:cs typeface="Times New Roman" panose="02020603050405020304" pitchFamily="18" charset="0"/>
              </a:rPr>
              <a:t> 7 For we live by faith, not by sight. </a:t>
            </a:r>
          </a:p>
          <a:p>
            <a:pPr marL="0" indent="0" algn="just">
              <a:buNone/>
            </a:pPr>
            <a:r>
              <a:rPr lang="en-US" sz="4000" dirty="0">
                <a:latin typeface="Times New Roman" panose="02020603050405020304" pitchFamily="18" charset="0"/>
                <a:cs typeface="Times New Roman" panose="02020603050405020304" pitchFamily="18" charset="0"/>
              </a:rPr>
              <a:t>8 We are confident, I say, and would prefer to be away from the body and at home with the Lord. </a:t>
            </a:r>
          </a:p>
          <a:p>
            <a:pPr marL="0" indent="0">
              <a:buNone/>
            </a:pPr>
            <a:endParaRPr lang="en-US" sz="4000" dirty="0"/>
          </a:p>
        </p:txBody>
      </p:sp>
    </p:spTree>
    <p:extLst>
      <p:ext uri="{BB962C8B-B14F-4D97-AF65-F5344CB8AC3E}">
        <p14:creationId xmlns:p14="http://schemas.microsoft.com/office/powerpoint/2010/main" val="1736571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Future Fate (2 Corinthians 5:6-10)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9 So we make it our goal to please him, whether we are at home in the body or away from it. </a:t>
            </a:r>
          </a:p>
          <a:p>
            <a:pPr marL="0" indent="0" algn="just">
              <a:buNone/>
            </a:pPr>
            <a:r>
              <a:rPr lang="en-US" sz="4000" dirty="0">
                <a:latin typeface="Times New Roman" panose="02020603050405020304" pitchFamily="18" charset="0"/>
                <a:cs typeface="Times New Roman" panose="02020603050405020304" pitchFamily="18" charset="0"/>
              </a:rPr>
              <a:t>10 For we must all appear before the judgment seat of Christ, so that each of us may receive what is due us for the things done while in the body, whether good or bad. </a:t>
            </a:r>
          </a:p>
          <a:p>
            <a:pPr marL="0" indent="0">
              <a:buNone/>
            </a:pPr>
            <a:endParaRPr lang="en-US" sz="4000" dirty="0"/>
          </a:p>
        </p:txBody>
      </p:sp>
    </p:spTree>
    <p:extLst>
      <p:ext uri="{BB962C8B-B14F-4D97-AF65-F5344CB8AC3E}">
        <p14:creationId xmlns:p14="http://schemas.microsoft.com/office/powerpoint/2010/main" val="491234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normAutofit/>
          </a:bodyPr>
          <a:lstStyle/>
          <a:p>
            <a:pPr marL="0" indent="0" algn="just">
              <a:buNone/>
            </a:pPr>
            <a:r>
              <a:rPr lang="en-US" sz="4000" dirty="0">
                <a:effectLst/>
                <a:latin typeface="Times New Roman" panose="02020603050405020304" pitchFamily="18" charset="0"/>
                <a:ea typeface="Calibri" panose="020F0502020204030204" pitchFamily="34" charset="0"/>
              </a:rPr>
              <a:t>What are some of the rewards received at Judgment? Take a moment to research what the Bible says about the rewards of the believer.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Lord, today we pray for the guidance of the Holy Spirit. Help us to remain faithful to the work You have designed and destined for us. Help us to draw others closer to You. Guide us as we serve You with confident hope of spending eternity in Your presence. In Jesus’ name we pray. Amen. </a:t>
            </a:r>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While reading the background Scriptures, consider this thought: “How can songs and poems express joy and gratitude in victory?”</a:t>
            </a:r>
          </a:p>
          <a:p>
            <a:pPr algn="just"/>
            <a:r>
              <a:rPr lang="en-US" sz="4300" dirty="0">
                <a:latin typeface="Times New Roman" panose="02020603050405020304" pitchFamily="18" charset="0"/>
                <a:cs typeface="Times New Roman" panose="02020603050405020304" pitchFamily="18" charset="0"/>
              </a:rPr>
              <a:t>The lesson topic for Sunday, September 5, 2021, is “Celebrating with Song.” The Devotional Reading is Psalm 105:1-2, 37-45, the Background Scriptures are Exodus 14:1–15:21, and the Printed Text is Exodus 15:11-21.</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1777</TotalTime>
  <Words>1094</Words>
  <Application>Microsoft Office PowerPoint</Application>
  <PresentationFormat>Widescreen</PresentationFormat>
  <Paragraphs>65</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Symbol</vt:lpstr>
      <vt:lpstr>Times New Roman</vt:lpstr>
      <vt:lpstr>Office Theme</vt:lpstr>
      <vt:lpstr>SUMMER QUARTER THEME:  “Confident Hope”  Unit III: “Faith Gives Us Hope”  </vt:lpstr>
      <vt:lpstr>LESSON 13- August 29, 2021 </vt:lpstr>
      <vt:lpstr>          DEVOTIONAL READING: Romans 7:14-26   BACKGROUND SCRIPTURES:  2 Corinthians 4:16–5:10   PRINT PASSAGES: 2 Corinthians 4:16-18; 5:1-10            </vt:lpstr>
      <vt:lpstr>KEY VERSE:</vt:lpstr>
      <vt:lpstr>     LESSON AIMS:   </vt:lpstr>
      <vt:lpstr>KEY TERMS:</vt:lpstr>
      <vt:lpstr>INTRODUCTION</vt:lpstr>
      <vt:lpstr>BIBLICAL CONTEXT</vt:lpstr>
      <vt:lpstr> ANALYSIS OF THE BIBLICAL TEXT (Lesson Outline) </vt:lpstr>
      <vt:lpstr>Focus (2 Corinthians 4:16-18)</vt:lpstr>
      <vt:lpstr>What Do You Think? </vt:lpstr>
      <vt:lpstr>Forecast (2 Corinthians 5:1-5) </vt:lpstr>
      <vt:lpstr>Forecast (2 Corinthians 5:1-5) </vt:lpstr>
      <vt:lpstr>What Do You Think? </vt:lpstr>
      <vt:lpstr>Future Fate (2 Corinthians 5:6-10) </vt:lpstr>
      <vt:lpstr>Future Fate (2 Corinthians 5:6-10)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58</cp:revision>
  <dcterms:created xsi:type="dcterms:W3CDTF">2020-10-13T22:27:56Z</dcterms:created>
  <dcterms:modified xsi:type="dcterms:W3CDTF">2021-07-26T18:51:19Z</dcterms:modified>
</cp:coreProperties>
</file>