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9" r:id="rId3"/>
    <p:sldId id="260" r:id="rId4"/>
    <p:sldId id="261" r:id="rId5"/>
    <p:sldId id="264" r:id="rId6"/>
    <p:sldId id="267" r:id="rId7"/>
    <p:sldId id="269" r:id="rId8"/>
    <p:sldId id="270" r:id="rId9"/>
    <p:sldId id="281" r:id="rId10"/>
    <p:sldId id="266" r:id="rId11"/>
    <p:sldId id="275" r:id="rId12"/>
    <p:sldId id="271" r:id="rId13"/>
    <p:sldId id="276" r:id="rId14"/>
    <p:sldId id="274" r:id="rId15"/>
    <p:sldId id="282" r:id="rId16"/>
    <p:sldId id="277" r:id="rId17"/>
    <p:sldId id="278" r:id="rId18"/>
    <p:sldId id="279" r:id="rId19"/>
    <p:sldId id="28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67"/>
    <p:restoredTop sz="95385"/>
  </p:normalViewPr>
  <p:slideViewPr>
    <p:cSldViewPr snapToGrid="0" snapToObjects="1">
      <p:cViewPr varScale="1">
        <p:scale>
          <a:sx n="55" d="100"/>
          <a:sy n="55" d="100"/>
        </p:scale>
        <p:origin x="90" y="1272"/>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8/24/2021</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8/24/2021</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8/24/2021</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8/24/2021</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8/24/2021</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8/24/2021</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8/24/2021</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8/24/2021</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8/24/2021</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8/24/2021</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8/24/2021</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8/24/2021</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551329" y="726141"/>
            <a:ext cx="11255189" cy="5486400"/>
          </a:xfrm>
        </p:spPr>
        <p:txBody>
          <a:bodyPr>
            <a:normAutofit fontScale="90000"/>
          </a:bodyPr>
          <a:lstStyle/>
          <a:p>
            <a:pPr algn="ctr"/>
            <a:br>
              <a:rPr lang="en" b="1" dirty="0">
                <a:latin typeface="Arial" panose="020B0604020202020204" pitchFamily="34" charset="0"/>
                <a:cs typeface="Arial" panose="020B0604020202020204" pitchFamily="34" charset="0"/>
              </a:rPr>
            </a:br>
            <a:r>
              <a:rPr lang="en" b="1" dirty="0">
                <a:latin typeface="Arial" panose="020B0604020202020204" pitchFamily="34" charset="0"/>
                <a:cs typeface="Arial" panose="020B0604020202020204" pitchFamily="34" charset="0"/>
              </a:rPr>
              <a:t>FALL QUARTER THEME: </a:t>
            </a:r>
            <a:br>
              <a:rPr lang="en" b="1"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r>
              <a:rPr lang="en" sz="5400" b="1" dirty="0">
                <a:cs typeface="Arial" panose="020B0604020202020204" pitchFamily="34" charset="0"/>
              </a:rPr>
              <a:t>“CELEBRATING GOD”</a:t>
            </a:r>
            <a:br>
              <a:rPr lang="en" dirty="0">
                <a:latin typeface="Arial" panose="020B0604020202020204" pitchFamily="34" charset="0"/>
                <a:cs typeface="Arial" panose="020B0604020202020204" pitchFamily="34" charset="0"/>
              </a:rPr>
            </a:br>
            <a:br>
              <a:rPr lang="en" dirty="0">
                <a:latin typeface="Arial" panose="020B0604020202020204" pitchFamily="34" charset="0"/>
                <a:cs typeface="Arial" panose="020B0604020202020204" pitchFamily="34" charset="0"/>
              </a:rPr>
            </a:br>
            <a:r>
              <a:rPr lang="en" b="1" dirty="0">
                <a:latin typeface="Arial" panose="020B0604020202020204" pitchFamily="34" charset="0"/>
                <a:cs typeface="Arial" panose="020B0604020202020204" pitchFamily="34" charset="0"/>
              </a:rPr>
              <a:t>UNIT I: </a:t>
            </a:r>
            <a:br>
              <a:rPr lang="en" b="1"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r>
              <a:rPr lang="en" sz="5400" b="1" dirty="0">
                <a:latin typeface="Arial" panose="020B0604020202020204" pitchFamily="34" charset="0"/>
                <a:cs typeface="Arial" panose="020B0604020202020204" pitchFamily="34" charset="0"/>
              </a:rPr>
              <a:t>“</a:t>
            </a:r>
            <a:r>
              <a:rPr lang="en-US" sz="5400" b="1" dirty="0"/>
              <a:t>GOD’S PEOPLE OFFER PRAISE”</a:t>
            </a:r>
            <a:br>
              <a:rPr lang="en"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3830923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Autofit/>
          </a:bodyPr>
          <a:lstStyle/>
          <a:p>
            <a:r>
              <a:rPr lang="en-US" sz="5400" b="1" dirty="0"/>
              <a:t>LESSON 1: Sunday, September 5, 2021</a:t>
            </a: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p:txBody>
          <a:bodyPr/>
          <a:lstStyle/>
          <a:p>
            <a:r>
              <a:rPr lang="en-US" sz="4000" b="1" dirty="0"/>
              <a:t>Lesson Title: </a:t>
            </a:r>
            <a:r>
              <a:rPr lang="en-US" sz="4000" dirty="0"/>
              <a:t>“</a:t>
            </a:r>
            <a:r>
              <a:rPr lang="en-US" sz="4000" dirty="0">
                <a:latin typeface="Arial" panose="020B0604020202020204" pitchFamily="34" charset="0"/>
                <a:cs typeface="Arial" panose="020B0604020202020204" pitchFamily="34" charset="0"/>
              </a:rPr>
              <a:t>Celebrating with Song</a:t>
            </a:r>
            <a:r>
              <a:rPr lang="en-US" sz="4000" dirty="0"/>
              <a:t>” </a:t>
            </a:r>
          </a:p>
          <a:p>
            <a:pPr marL="0" indent="0">
              <a:buNone/>
            </a:pPr>
            <a:r>
              <a:rPr lang="en-US" sz="4000" dirty="0"/>
              <a:t>   (</a:t>
            </a:r>
            <a:r>
              <a:rPr lang="en-US" sz="4000" i="1" dirty="0"/>
              <a:t>Faith Pathway</a:t>
            </a:r>
            <a:r>
              <a:rPr lang="en-US" sz="4000" dirty="0"/>
              <a:t>)</a:t>
            </a:r>
          </a:p>
          <a:p>
            <a:pPr marL="0" indent="0">
              <a:buNone/>
            </a:pPr>
            <a:endParaRPr lang="en-US" sz="4000" dirty="0"/>
          </a:p>
          <a:p>
            <a:r>
              <a:rPr lang="en-US" sz="4400" b="1" dirty="0"/>
              <a:t>Lesson Title: </a:t>
            </a:r>
            <a:r>
              <a:rPr lang="en-US" sz="4000" dirty="0"/>
              <a:t>“Moses and Miriam Praise God” (</a:t>
            </a:r>
            <a:r>
              <a:rPr lang="en-US" sz="4000" i="1" dirty="0"/>
              <a:t>Townsend Press SS Commentary</a:t>
            </a:r>
            <a:r>
              <a:rPr lang="en-US" sz="4000" dirty="0"/>
              <a:t>)</a:t>
            </a:r>
          </a:p>
          <a:p>
            <a:endParaRPr lang="en-US" dirty="0"/>
          </a:p>
          <a:p>
            <a:endParaRPr lang="en-US" dirty="0"/>
          </a:p>
        </p:txBody>
      </p:sp>
    </p:spTree>
    <p:extLst>
      <p:ext uri="{BB962C8B-B14F-4D97-AF65-F5344CB8AC3E}">
        <p14:creationId xmlns:p14="http://schemas.microsoft.com/office/powerpoint/2010/main" val="2886216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548640" y="365124"/>
            <a:ext cx="11082528" cy="5860863"/>
          </a:xfrm>
        </p:spPr>
        <p:txBody>
          <a:bodyPr>
            <a:normAutofit/>
          </a:bodyPr>
          <a:lstStyle/>
          <a:p>
            <a:pPr algn="ctr"/>
            <a:r>
              <a:rPr lang="en-US" dirty="0"/>
              <a:t> </a:t>
            </a:r>
            <a:br>
              <a:rPr lang="en-US" dirty="0"/>
            </a:br>
            <a:r>
              <a:rPr lang="en-US" b="1" dirty="0"/>
              <a:t>DEVOTIONAL READING: </a:t>
            </a:r>
            <a:r>
              <a:rPr lang="en-US" dirty="0"/>
              <a:t>Psalm 105:1-2, 37-45 </a:t>
            </a:r>
            <a:br>
              <a:rPr lang="en-US" dirty="0"/>
            </a:br>
            <a:br>
              <a:rPr lang="en-US" dirty="0"/>
            </a:br>
            <a:r>
              <a:rPr lang="en-US" b="1" dirty="0"/>
              <a:t>BACKGROUND SCRIPTURES:</a:t>
            </a:r>
            <a:r>
              <a:rPr lang="en-US" dirty="0"/>
              <a:t> Exodus 14:1–15:21</a:t>
            </a:r>
            <a:br>
              <a:rPr lang="en-US" dirty="0"/>
            </a:br>
            <a:r>
              <a:rPr lang="en-US" dirty="0"/>
              <a:t> </a:t>
            </a:r>
            <a:br>
              <a:rPr lang="en-US" dirty="0"/>
            </a:br>
            <a:r>
              <a:rPr lang="en-US" b="1" dirty="0"/>
              <a:t>PRINT PASSAGE:</a:t>
            </a:r>
            <a:r>
              <a:rPr lang="en-US" dirty="0"/>
              <a:t> Exodus 15:11-21</a:t>
            </a:r>
            <a:br>
              <a:rPr lang="en-US" dirty="0"/>
            </a:br>
            <a:br>
              <a:rPr lang="en-US" dirty="0"/>
            </a:br>
            <a:endParaRPr lang="en-US" sz="4800" dirty="0"/>
          </a:p>
        </p:txBody>
      </p:sp>
    </p:spTree>
    <p:extLst>
      <p:ext uri="{BB962C8B-B14F-4D97-AF65-F5344CB8AC3E}">
        <p14:creationId xmlns:p14="http://schemas.microsoft.com/office/powerpoint/2010/main" val="1798898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a:xfrm>
            <a:off x="564205" y="190027"/>
            <a:ext cx="10789595" cy="821649"/>
          </a:xfrm>
        </p:spPr>
        <p:txBody>
          <a:bodyPr>
            <a:normAutofit fontScale="90000"/>
          </a:bodyPr>
          <a:lstStyle/>
          <a:p>
            <a:r>
              <a:rPr lang="en-US" sz="5400" b="1" dirty="0"/>
              <a:t>KEY VERSE:</a:t>
            </a:r>
            <a:endParaRPr lang="en-US" sz="5400" dirty="0"/>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564205" y="1186774"/>
            <a:ext cx="11361906" cy="5306101"/>
          </a:xfrm>
        </p:spPr>
        <p:txBody>
          <a:bodyPr>
            <a:normAutofit lnSpcReduction="10000"/>
          </a:bodyPr>
          <a:lstStyle/>
          <a:p>
            <a:pPr marL="0" indent="0" algn="just">
              <a:buNone/>
            </a:pPr>
            <a:r>
              <a:rPr lang="en-US" sz="4800" dirty="0"/>
              <a:t>Who is like unto thee, O </a:t>
            </a:r>
            <a:r>
              <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mn-cs"/>
              </a:rPr>
              <a:t>L</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ORD</a:t>
            </a:r>
            <a:r>
              <a:rPr lang="en-US" sz="4800" dirty="0"/>
              <a:t>, among the gods? who is like thee, glorious in holiness, fearful in praises, doing wonders? (Exodus 15:11, KJV)</a:t>
            </a:r>
          </a:p>
          <a:p>
            <a:pPr marL="0" indent="0" algn="just">
              <a:buNone/>
            </a:pPr>
            <a:r>
              <a:rPr lang="en-US" sz="4800" dirty="0"/>
              <a:t>“Who among the gods is like you, L</a:t>
            </a:r>
            <a:r>
              <a:rPr lang="en-US" sz="3600" dirty="0"/>
              <a:t>ORD</a:t>
            </a:r>
            <a:r>
              <a:rPr lang="en-US" sz="4800" dirty="0"/>
              <a:t>? Who is like you—majestic in holiness, awesome in glory, working wonders?” (Exodus 15:11, NIV)</a:t>
            </a:r>
          </a:p>
          <a:p>
            <a:endParaRPr lang="en-US" dirty="0"/>
          </a:p>
        </p:txBody>
      </p:sp>
    </p:spTree>
    <p:extLst>
      <p:ext uri="{BB962C8B-B14F-4D97-AF65-F5344CB8AC3E}">
        <p14:creationId xmlns:p14="http://schemas.microsoft.com/office/powerpoint/2010/main" val="125469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838200" y="365126"/>
            <a:ext cx="10515600" cy="802194"/>
          </a:xfrm>
        </p:spPr>
        <p:txBody>
          <a:bodyPr>
            <a:normAutofit fontScale="90000"/>
          </a:bodyPr>
          <a:lstStyle/>
          <a:p>
            <a:br>
              <a:rPr lang="en-US" sz="6600" b="1" dirty="0"/>
            </a:br>
            <a:br>
              <a:rPr lang="en-US" sz="6600" b="1" dirty="0"/>
            </a:br>
            <a:br>
              <a:rPr lang="en-US" dirty="0"/>
            </a:br>
            <a:r>
              <a:rPr lang="en-US" dirty="0"/>
              <a:t> </a:t>
            </a:r>
            <a:br>
              <a:rPr lang="en-US" dirty="0"/>
            </a:br>
            <a:r>
              <a:rPr lang="en-US" sz="5300" b="1" dirty="0"/>
              <a:t>LESSON AIMS:</a:t>
            </a:r>
            <a:br>
              <a:rPr lang="en-US" sz="4900" dirty="0"/>
            </a:br>
            <a:br>
              <a:rPr lang="en-US" dirty="0"/>
            </a:br>
            <a:br>
              <a:rPr lang="en-US" sz="6600" dirty="0"/>
            </a:br>
            <a:endParaRPr lang="en-US" sz="6600" b="1" dirty="0"/>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838200" y="1498060"/>
            <a:ext cx="10515600" cy="4824919"/>
          </a:xfrm>
        </p:spPr>
        <p:txBody>
          <a:bodyPr>
            <a:normAutofit lnSpcReduction="10000"/>
          </a:bodyPr>
          <a:lstStyle/>
          <a:p>
            <a:pPr marL="0" indent="0" algn="just">
              <a:buNone/>
            </a:pPr>
            <a:r>
              <a:rPr lang="en-US" sz="4300" dirty="0"/>
              <a:t>As a result of experiencing this lesson, you should be able to do these things:</a:t>
            </a:r>
          </a:p>
          <a:p>
            <a:pPr algn="just"/>
            <a:r>
              <a:rPr lang="en-US" sz="4400" dirty="0"/>
              <a:t>Explore why and how Moses and Miriam praised God. </a:t>
            </a:r>
          </a:p>
          <a:p>
            <a:pPr algn="just"/>
            <a:r>
              <a:rPr lang="en-US" sz="4400" dirty="0"/>
              <a:t>Reflect on the actions of God that are celebrated through music, dance, and words. </a:t>
            </a:r>
          </a:p>
          <a:p>
            <a:pPr algn="just"/>
            <a:r>
              <a:rPr lang="en-US" sz="4400" dirty="0"/>
              <a:t>Celebrate God’s faithfulness with joy. </a:t>
            </a:r>
          </a:p>
          <a:p>
            <a:endParaRPr lang="en-US" sz="5400" dirty="0"/>
          </a:p>
        </p:txBody>
      </p:sp>
    </p:spTree>
    <p:extLst>
      <p:ext uri="{BB962C8B-B14F-4D97-AF65-F5344CB8AC3E}">
        <p14:creationId xmlns:p14="http://schemas.microsoft.com/office/powerpoint/2010/main" val="3945537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p:txBody>
          <a:bodyPr/>
          <a:lstStyle/>
          <a:p>
            <a:r>
              <a:rPr lang="en-US" b="1" dirty="0"/>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838200" y="1459149"/>
            <a:ext cx="10515600" cy="5033726"/>
          </a:xfrm>
        </p:spPr>
        <p:txBody>
          <a:bodyPr>
            <a:normAutofit fontScale="62500" lnSpcReduction="20000"/>
          </a:bodyPr>
          <a:lstStyle/>
          <a:p>
            <a:pPr algn="just">
              <a:spcBef>
                <a:spcPts val="0"/>
              </a:spcBef>
            </a:pPr>
            <a:r>
              <a:rPr lang="en-US" sz="5100" b="1" dirty="0">
                <a:latin typeface="Times New Roman" panose="02020603050405020304" pitchFamily="18" charset="0"/>
                <a:ea typeface="Calibri" panose="020F0502020204030204" pitchFamily="34" charset="0"/>
                <a:cs typeface="Times New Roman" panose="02020603050405020304" pitchFamily="18" charset="0"/>
              </a:rPr>
              <a:t>Earth (verse 12)—Hebrew: </a:t>
            </a:r>
            <a:r>
              <a:rPr lang="en-US" sz="5100" b="1" i="1" dirty="0" err="1">
                <a:latin typeface="Times New Roman" panose="02020603050405020304" pitchFamily="18" charset="0"/>
                <a:ea typeface="Calibri" panose="020F0502020204030204" pitchFamily="34" charset="0"/>
                <a:cs typeface="Times New Roman" panose="02020603050405020304" pitchFamily="18" charset="0"/>
              </a:rPr>
              <a:t>erets</a:t>
            </a:r>
            <a:r>
              <a:rPr lang="en-US" sz="5100" b="1" i="1" dirty="0">
                <a:latin typeface="Times New Roman" panose="02020603050405020304" pitchFamily="18" charset="0"/>
                <a:ea typeface="Calibri" panose="020F0502020204030204" pitchFamily="34" charset="0"/>
                <a:cs typeface="Times New Roman" panose="02020603050405020304" pitchFamily="18" charset="0"/>
              </a:rPr>
              <a:t> </a:t>
            </a:r>
            <a:r>
              <a:rPr lang="en-US" sz="5100" b="1" dirty="0">
                <a:latin typeface="Times New Roman" panose="02020603050405020304" pitchFamily="18" charset="0"/>
                <a:ea typeface="Calibri" panose="020F0502020204030204" pitchFamily="34" charset="0"/>
                <a:cs typeface="Times New Roman" panose="02020603050405020304" pitchFamily="18" charset="0"/>
              </a:rPr>
              <a:t>(eh’-rets): </a:t>
            </a:r>
            <a:r>
              <a:rPr lang="en-US" sz="5100" dirty="0">
                <a:latin typeface="Times New Roman" panose="02020603050405020304" pitchFamily="18" charset="0"/>
                <a:ea typeface="Calibri" panose="020F0502020204030204" pitchFamily="34" charset="0"/>
                <a:cs typeface="Times New Roman" panose="02020603050405020304" pitchFamily="18" charset="0"/>
              </a:rPr>
              <a:t>land; whole earth.</a:t>
            </a:r>
            <a:endParaRPr lang="en-US" sz="5100" dirty="0">
              <a:latin typeface="Calibri" panose="020F0502020204030204" pitchFamily="34" charset="0"/>
              <a:ea typeface="Calibri" panose="020F0502020204030204" pitchFamily="34" charset="0"/>
              <a:cs typeface="Times New Roman" panose="02020603050405020304" pitchFamily="18" charset="0"/>
            </a:endParaRPr>
          </a:p>
          <a:p>
            <a:pPr algn="just">
              <a:spcBef>
                <a:spcPts val="0"/>
              </a:spcBef>
            </a:pPr>
            <a:r>
              <a:rPr lang="en-US" sz="5100" b="1" dirty="0">
                <a:latin typeface="Times New Roman" panose="02020603050405020304" pitchFamily="18" charset="0"/>
                <a:ea typeface="Calibri" panose="020F0502020204030204" pitchFamily="34" charset="0"/>
                <a:cs typeface="Times New Roman" panose="02020603050405020304" pitchFamily="18" charset="0"/>
              </a:rPr>
              <a:t>Glorious (verse 11)—Hebrew: </a:t>
            </a:r>
            <a:r>
              <a:rPr lang="en-US" sz="5100" b="1" i="1" dirty="0" err="1">
                <a:latin typeface="Times New Roman" panose="02020603050405020304" pitchFamily="18" charset="0"/>
                <a:ea typeface="Calibri" panose="020F0502020204030204" pitchFamily="34" charset="0"/>
                <a:cs typeface="Times New Roman" panose="02020603050405020304" pitchFamily="18" charset="0"/>
              </a:rPr>
              <a:t>adar</a:t>
            </a:r>
            <a:r>
              <a:rPr lang="en-US" sz="5100" b="1" dirty="0">
                <a:latin typeface="Times New Roman" panose="02020603050405020304" pitchFamily="18" charset="0"/>
                <a:ea typeface="Calibri" panose="020F0502020204030204" pitchFamily="34" charset="0"/>
                <a:cs typeface="Times New Roman" panose="02020603050405020304" pitchFamily="18" charset="0"/>
              </a:rPr>
              <a:t> (aw-</a:t>
            </a:r>
            <a:r>
              <a:rPr lang="en-US" sz="5100" b="1" dirty="0" err="1">
                <a:latin typeface="Times New Roman" panose="02020603050405020304" pitchFamily="18" charset="0"/>
                <a:ea typeface="Calibri" panose="020F0502020204030204" pitchFamily="34" charset="0"/>
                <a:cs typeface="Times New Roman" panose="02020603050405020304" pitchFamily="18" charset="0"/>
              </a:rPr>
              <a:t>dar</a:t>
            </a:r>
            <a:r>
              <a:rPr lang="en-US" sz="5100" b="1" dirty="0">
                <a:latin typeface="Times New Roman" panose="02020603050405020304" pitchFamily="18" charset="0"/>
                <a:ea typeface="Calibri" panose="020F0502020204030204" pitchFamily="34" charset="0"/>
                <a:cs typeface="Times New Roman" panose="02020603050405020304" pitchFamily="18" charset="0"/>
              </a:rPr>
              <a:t>’):</a:t>
            </a:r>
            <a:r>
              <a:rPr lang="en-US" sz="5100" dirty="0">
                <a:latin typeface="Times New Roman" panose="02020603050405020304" pitchFamily="18" charset="0"/>
                <a:ea typeface="Calibri" panose="020F0502020204030204" pitchFamily="34" charset="0"/>
                <a:cs typeface="Times New Roman" panose="02020603050405020304" pitchFamily="18" charset="0"/>
              </a:rPr>
              <a:t> wide; great; majestic” (NIV).</a:t>
            </a:r>
            <a:endParaRPr lang="en-US" sz="5100" dirty="0">
              <a:latin typeface="Calibri" panose="020F0502020204030204" pitchFamily="34" charset="0"/>
              <a:ea typeface="Calibri" panose="020F0502020204030204" pitchFamily="34" charset="0"/>
              <a:cs typeface="Times New Roman" panose="02020603050405020304" pitchFamily="18" charset="0"/>
            </a:endParaRPr>
          </a:p>
          <a:p>
            <a:pPr algn="just">
              <a:spcBef>
                <a:spcPts val="0"/>
              </a:spcBef>
            </a:pPr>
            <a:r>
              <a:rPr lang="en-US" sz="5100" b="1" dirty="0">
                <a:latin typeface="Times New Roman" panose="02020603050405020304" pitchFamily="18" charset="0"/>
                <a:ea typeface="Calibri" panose="020F0502020204030204" pitchFamily="34" charset="0"/>
                <a:cs typeface="Times New Roman" panose="02020603050405020304" pitchFamily="18" charset="0"/>
              </a:rPr>
              <a:t>Habitation (verse 13)—Hebrew: </a:t>
            </a:r>
            <a:r>
              <a:rPr lang="en-US" sz="5100" b="1" i="1" dirty="0" err="1">
                <a:latin typeface="Times New Roman" panose="02020603050405020304" pitchFamily="18" charset="0"/>
                <a:ea typeface="Calibri" panose="020F0502020204030204" pitchFamily="34" charset="0"/>
                <a:cs typeface="Times New Roman" panose="02020603050405020304" pitchFamily="18" charset="0"/>
              </a:rPr>
              <a:t>naveh</a:t>
            </a:r>
            <a:r>
              <a:rPr lang="en-US" sz="5100" b="1" i="1" dirty="0">
                <a:latin typeface="Times New Roman" panose="02020603050405020304" pitchFamily="18" charset="0"/>
                <a:ea typeface="Calibri" panose="020F0502020204030204" pitchFamily="34" charset="0"/>
                <a:cs typeface="Times New Roman" panose="02020603050405020304" pitchFamily="18" charset="0"/>
              </a:rPr>
              <a:t> </a:t>
            </a:r>
            <a:r>
              <a:rPr lang="en-US" sz="5100" b="1" dirty="0">
                <a:latin typeface="Times New Roman" panose="02020603050405020304" pitchFamily="18" charset="0"/>
                <a:ea typeface="Calibri" panose="020F0502020204030204" pitchFamily="34" charset="0"/>
                <a:cs typeface="Times New Roman" panose="02020603050405020304" pitchFamily="18" charset="0"/>
              </a:rPr>
              <a:t>(</a:t>
            </a:r>
            <a:r>
              <a:rPr lang="en-US" sz="5100" b="1" dirty="0" err="1">
                <a:latin typeface="Times New Roman" panose="02020603050405020304" pitchFamily="18" charset="0"/>
                <a:ea typeface="Calibri" panose="020F0502020204030204" pitchFamily="34" charset="0"/>
                <a:cs typeface="Times New Roman" panose="02020603050405020304" pitchFamily="18" charset="0"/>
              </a:rPr>
              <a:t>naw-veh</a:t>
            </a:r>
            <a:r>
              <a:rPr lang="en-US" sz="5100" b="1" dirty="0">
                <a:latin typeface="Times New Roman" panose="02020603050405020304" pitchFamily="18" charset="0"/>
                <a:ea typeface="Calibri" panose="020F0502020204030204" pitchFamily="34" charset="0"/>
                <a:cs typeface="Times New Roman" panose="02020603050405020304" pitchFamily="18" charset="0"/>
              </a:rPr>
              <a:t>’): </a:t>
            </a:r>
            <a:r>
              <a:rPr lang="en-US" sz="5100" dirty="0">
                <a:latin typeface="Times New Roman" panose="02020603050405020304" pitchFamily="18" charset="0"/>
                <a:ea typeface="Calibri" panose="020F0502020204030204" pitchFamily="34" charset="0"/>
                <a:cs typeface="Times New Roman" panose="02020603050405020304" pitchFamily="18" charset="0"/>
              </a:rPr>
              <a:t>abode of shepherd or flocks; “dwelling” (NIV).</a:t>
            </a:r>
            <a:endParaRPr lang="en-US" sz="5100" dirty="0">
              <a:latin typeface="Calibri" panose="020F0502020204030204" pitchFamily="34" charset="0"/>
              <a:ea typeface="Calibri" panose="020F0502020204030204" pitchFamily="34" charset="0"/>
              <a:cs typeface="Times New Roman" panose="02020603050405020304" pitchFamily="18" charset="0"/>
            </a:endParaRPr>
          </a:p>
          <a:p>
            <a:pPr algn="just">
              <a:spcBef>
                <a:spcPts val="0"/>
              </a:spcBef>
            </a:pPr>
            <a:r>
              <a:rPr lang="en-US" sz="5100" b="1" dirty="0">
                <a:latin typeface="Times New Roman" panose="02020603050405020304" pitchFamily="18" charset="0"/>
                <a:ea typeface="Calibri" panose="020F0502020204030204" pitchFamily="34" charset="0"/>
                <a:cs typeface="Times New Roman" panose="02020603050405020304" pitchFamily="18" charset="0"/>
              </a:rPr>
              <a:t>Hear (verse 14)—Hebrew: </a:t>
            </a:r>
            <a:r>
              <a:rPr lang="en-US" sz="5100" b="1" i="1" dirty="0" err="1">
                <a:latin typeface="Times New Roman" panose="02020603050405020304" pitchFamily="18" charset="0"/>
                <a:ea typeface="Calibri" panose="020F0502020204030204" pitchFamily="34" charset="0"/>
                <a:cs typeface="Times New Roman" panose="02020603050405020304" pitchFamily="18" charset="0"/>
              </a:rPr>
              <a:t>shama</a:t>
            </a:r>
            <a:r>
              <a:rPr lang="en-US" sz="5100" b="1" dirty="0">
                <a:latin typeface="Times New Roman" panose="02020603050405020304" pitchFamily="18" charset="0"/>
                <a:ea typeface="Calibri" panose="020F0502020204030204" pitchFamily="34" charset="0"/>
                <a:cs typeface="Times New Roman" panose="02020603050405020304" pitchFamily="18" charset="0"/>
              </a:rPr>
              <a:t> (</a:t>
            </a:r>
            <a:r>
              <a:rPr lang="en-US" sz="5100" b="1" dirty="0" err="1">
                <a:latin typeface="Times New Roman" panose="02020603050405020304" pitchFamily="18" charset="0"/>
                <a:ea typeface="Calibri" panose="020F0502020204030204" pitchFamily="34" charset="0"/>
                <a:cs typeface="Times New Roman" panose="02020603050405020304" pitchFamily="18" charset="0"/>
              </a:rPr>
              <a:t>shaw-mah</a:t>
            </a:r>
            <a:r>
              <a:rPr lang="en-US" sz="5100" b="1" dirty="0">
                <a:latin typeface="Times New Roman" panose="02020603050405020304" pitchFamily="18" charset="0"/>
                <a:ea typeface="Calibri" panose="020F0502020204030204" pitchFamily="34" charset="0"/>
                <a:cs typeface="Times New Roman" panose="02020603050405020304" pitchFamily="18" charset="0"/>
              </a:rPr>
              <a:t>’): </a:t>
            </a:r>
            <a:r>
              <a:rPr lang="en-US" sz="5100" dirty="0">
                <a:latin typeface="Times New Roman" panose="02020603050405020304" pitchFamily="18" charset="0"/>
                <a:ea typeface="Calibri" panose="020F0502020204030204" pitchFamily="34" charset="0"/>
                <a:cs typeface="Times New Roman" panose="02020603050405020304" pitchFamily="18" charset="0"/>
              </a:rPr>
              <a:t>to listen attentively.</a:t>
            </a:r>
            <a:endParaRPr lang="en-US" sz="5100" dirty="0">
              <a:latin typeface="Calibri" panose="020F0502020204030204" pitchFamily="34" charset="0"/>
              <a:ea typeface="Calibri" panose="020F0502020204030204" pitchFamily="34" charset="0"/>
              <a:cs typeface="Times New Roman" panose="02020603050405020304" pitchFamily="18" charset="0"/>
            </a:endParaRPr>
          </a:p>
          <a:p>
            <a:pPr algn="just">
              <a:spcBef>
                <a:spcPts val="0"/>
              </a:spcBef>
            </a:pPr>
            <a:r>
              <a:rPr lang="en-US" sz="5100" b="1" dirty="0">
                <a:latin typeface="Times New Roman" panose="02020603050405020304" pitchFamily="18" charset="0"/>
                <a:ea typeface="Calibri" panose="020F0502020204030204" pitchFamily="34" charset="0"/>
                <a:cs typeface="Times New Roman" panose="02020603050405020304" pitchFamily="18" charset="0"/>
              </a:rPr>
              <a:t>Inheritance (verse 17)—Hebrew: </a:t>
            </a:r>
            <a:r>
              <a:rPr lang="en-US" sz="5100" b="1" i="1" dirty="0" err="1">
                <a:latin typeface="Times New Roman" panose="02020603050405020304" pitchFamily="18" charset="0"/>
                <a:ea typeface="Calibri" panose="020F0502020204030204" pitchFamily="34" charset="0"/>
                <a:cs typeface="Times New Roman" panose="02020603050405020304" pitchFamily="18" charset="0"/>
              </a:rPr>
              <a:t>nachalah</a:t>
            </a:r>
            <a:r>
              <a:rPr lang="en-US" sz="5100" b="1" i="1" dirty="0">
                <a:latin typeface="Times New Roman" panose="02020603050405020304" pitchFamily="18" charset="0"/>
                <a:ea typeface="Calibri" panose="020F0502020204030204" pitchFamily="34" charset="0"/>
                <a:cs typeface="Times New Roman" panose="02020603050405020304" pitchFamily="18" charset="0"/>
              </a:rPr>
              <a:t> </a:t>
            </a:r>
            <a:r>
              <a:rPr lang="en-US" sz="5100" b="1" dirty="0">
                <a:latin typeface="Times New Roman" panose="02020603050405020304" pitchFamily="18" charset="0"/>
                <a:ea typeface="Calibri" panose="020F0502020204030204" pitchFamily="34" charset="0"/>
                <a:cs typeface="Times New Roman" panose="02020603050405020304" pitchFamily="18" charset="0"/>
              </a:rPr>
              <a:t>(</a:t>
            </a:r>
            <a:r>
              <a:rPr lang="en-US" sz="5100" b="1" dirty="0" err="1">
                <a:latin typeface="Times New Roman" panose="02020603050405020304" pitchFamily="18" charset="0"/>
                <a:ea typeface="Calibri" panose="020F0502020204030204" pitchFamily="34" charset="0"/>
                <a:cs typeface="Times New Roman" panose="02020603050405020304" pitchFamily="18" charset="0"/>
              </a:rPr>
              <a:t>nakh</a:t>
            </a:r>
            <a:r>
              <a:rPr lang="en-US" sz="5100" b="1" dirty="0">
                <a:latin typeface="Times New Roman" panose="02020603050405020304" pitchFamily="18" charset="0"/>
                <a:ea typeface="Calibri" panose="020F0502020204030204" pitchFamily="34" charset="0"/>
                <a:cs typeface="Times New Roman" panose="02020603050405020304" pitchFamily="18" charset="0"/>
              </a:rPr>
              <a:t>-al-aw’): </a:t>
            </a:r>
            <a:r>
              <a:rPr lang="en-US" sz="5100" dirty="0">
                <a:latin typeface="Times New Roman" panose="02020603050405020304" pitchFamily="18" charset="0"/>
                <a:ea typeface="Calibri" panose="020F0502020204030204" pitchFamily="34" charset="0"/>
                <a:cs typeface="Times New Roman" panose="02020603050405020304" pitchFamily="18" charset="0"/>
              </a:rPr>
              <a:t>possession; property; inheritance.</a:t>
            </a:r>
            <a:endParaRPr lang="en-US" sz="5100" dirty="0">
              <a:latin typeface="Calibri" panose="020F0502020204030204" pitchFamily="34" charset="0"/>
              <a:ea typeface="Calibri" panose="020F0502020204030204" pitchFamily="34" charset="0"/>
              <a:cs typeface="Times New Roman" panose="02020603050405020304" pitchFamily="18" charset="0"/>
            </a:endParaRPr>
          </a:p>
          <a:p>
            <a:pPr algn="just">
              <a:spcBef>
                <a:spcPts val="0"/>
              </a:spcBef>
            </a:pPr>
            <a:r>
              <a:rPr lang="en-US" sz="5100" b="1" dirty="0">
                <a:latin typeface="Times New Roman" panose="02020603050405020304" pitchFamily="18" charset="0"/>
                <a:ea typeface="Calibri" panose="020F0502020204030204" pitchFamily="34" charset="0"/>
                <a:cs typeface="Times New Roman" panose="02020603050405020304" pitchFamily="18" charset="0"/>
              </a:rPr>
              <a:t>Mercy (verse 13)—Hebrew: </a:t>
            </a:r>
            <a:r>
              <a:rPr lang="en-US" sz="5100" b="1" i="1" dirty="0" err="1">
                <a:latin typeface="Times New Roman" panose="02020603050405020304" pitchFamily="18" charset="0"/>
                <a:ea typeface="Calibri" panose="020F0502020204030204" pitchFamily="34" charset="0"/>
                <a:cs typeface="Times New Roman" panose="02020603050405020304" pitchFamily="18" charset="0"/>
              </a:rPr>
              <a:t>checed</a:t>
            </a:r>
            <a:r>
              <a:rPr lang="en-US" sz="5100" b="1" dirty="0">
                <a:latin typeface="Times New Roman" panose="02020603050405020304" pitchFamily="18" charset="0"/>
                <a:ea typeface="Calibri" panose="020F0502020204030204" pitchFamily="34" charset="0"/>
                <a:cs typeface="Times New Roman" panose="02020603050405020304" pitchFamily="18" charset="0"/>
              </a:rPr>
              <a:t> (</a:t>
            </a:r>
            <a:r>
              <a:rPr lang="en-US" sz="5100" b="1" dirty="0" err="1">
                <a:latin typeface="Times New Roman" panose="02020603050405020304" pitchFamily="18" charset="0"/>
                <a:ea typeface="Calibri" panose="020F0502020204030204" pitchFamily="34" charset="0"/>
                <a:cs typeface="Times New Roman" panose="02020603050405020304" pitchFamily="18" charset="0"/>
              </a:rPr>
              <a:t>kheh</a:t>
            </a:r>
            <a:r>
              <a:rPr lang="en-US" sz="5100" b="1" dirty="0">
                <a:latin typeface="Times New Roman" panose="02020603050405020304" pitchFamily="18" charset="0"/>
                <a:ea typeface="Calibri" panose="020F0502020204030204" pitchFamily="34" charset="0"/>
                <a:cs typeface="Times New Roman" panose="02020603050405020304" pitchFamily="18" charset="0"/>
              </a:rPr>
              <a:t>’-sed): </a:t>
            </a:r>
            <a:r>
              <a:rPr lang="en-US" sz="5100" dirty="0">
                <a:latin typeface="Times New Roman" panose="02020603050405020304" pitchFamily="18" charset="0"/>
                <a:ea typeface="Calibri" panose="020F0502020204030204" pitchFamily="34" charset="0"/>
                <a:cs typeface="Times New Roman" panose="02020603050405020304" pitchFamily="18" charset="0"/>
              </a:rPr>
              <a:t>favor; kindness toward humanity; “unfailing love” (NIV).</a:t>
            </a:r>
            <a:endParaRPr lang="en-US" sz="5100" dirty="0">
              <a:latin typeface="Calibri" panose="020F0502020204030204" pitchFamily="34" charset="0"/>
              <a:ea typeface="Calibri" panose="020F0502020204030204" pitchFamily="34" charset="0"/>
              <a:cs typeface="Times New Roman" panose="02020603050405020304" pitchFamily="18" charset="0"/>
            </a:endParaRPr>
          </a:p>
          <a:p>
            <a:pPr algn="just">
              <a:spcBef>
                <a:spcPts val="0"/>
              </a:spcBef>
            </a:pPr>
            <a:r>
              <a:rPr lang="en-US" sz="5100" b="1" dirty="0">
                <a:latin typeface="Times New Roman" panose="02020603050405020304" pitchFamily="18" charset="0"/>
                <a:ea typeface="Calibri" panose="020F0502020204030204" pitchFamily="34" charset="0"/>
                <a:cs typeface="Times New Roman" panose="02020603050405020304" pitchFamily="18" charset="0"/>
              </a:rPr>
              <a:t>Redeemed (verse 13)—Hebrew: </a:t>
            </a:r>
            <a:r>
              <a:rPr lang="en-US" sz="5100" b="1" i="1" dirty="0" err="1">
                <a:latin typeface="Times New Roman" panose="02020603050405020304" pitchFamily="18" charset="0"/>
                <a:ea typeface="Calibri" panose="020F0502020204030204" pitchFamily="34" charset="0"/>
                <a:cs typeface="Times New Roman" panose="02020603050405020304" pitchFamily="18" charset="0"/>
              </a:rPr>
              <a:t>gaal</a:t>
            </a:r>
            <a:r>
              <a:rPr lang="en-US" sz="5100" b="1" i="1" dirty="0">
                <a:latin typeface="Times New Roman" panose="02020603050405020304" pitchFamily="18" charset="0"/>
                <a:ea typeface="Calibri" panose="020F0502020204030204" pitchFamily="34" charset="0"/>
                <a:cs typeface="Times New Roman" panose="02020603050405020304" pitchFamily="18" charset="0"/>
              </a:rPr>
              <a:t> </a:t>
            </a:r>
            <a:r>
              <a:rPr lang="en-US" sz="5100" b="1" dirty="0">
                <a:latin typeface="Times New Roman" panose="02020603050405020304" pitchFamily="18" charset="0"/>
                <a:ea typeface="Calibri" panose="020F0502020204030204" pitchFamily="34" charset="0"/>
                <a:cs typeface="Times New Roman" panose="02020603050405020304" pitchFamily="18" charset="0"/>
              </a:rPr>
              <a:t>(</a:t>
            </a:r>
            <a:r>
              <a:rPr lang="en-US" sz="5100" b="1" dirty="0" err="1">
                <a:latin typeface="Times New Roman" panose="02020603050405020304" pitchFamily="18" charset="0"/>
                <a:ea typeface="Calibri" panose="020F0502020204030204" pitchFamily="34" charset="0"/>
                <a:cs typeface="Times New Roman" panose="02020603050405020304" pitchFamily="18" charset="0"/>
              </a:rPr>
              <a:t>gaw</a:t>
            </a:r>
            <a:r>
              <a:rPr lang="en-US" sz="5100" b="1" dirty="0">
                <a:latin typeface="Times New Roman" panose="02020603050405020304" pitchFamily="18" charset="0"/>
                <a:ea typeface="Calibri" panose="020F0502020204030204" pitchFamily="34" charset="0"/>
                <a:cs typeface="Times New Roman" panose="02020603050405020304" pitchFamily="18" charset="0"/>
              </a:rPr>
              <a:t>-al’): </a:t>
            </a:r>
            <a:r>
              <a:rPr lang="en-US" sz="5100" dirty="0">
                <a:latin typeface="Times New Roman" panose="02020603050405020304" pitchFamily="18" charset="0"/>
                <a:ea typeface="Calibri" panose="020F0502020204030204" pitchFamily="34" charset="0"/>
                <a:cs typeface="Times New Roman" panose="02020603050405020304" pitchFamily="18" charset="0"/>
              </a:rPr>
              <a:t>rescued; bought back; acted as kinsman. </a:t>
            </a:r>
            <a:endParaRPr lang="en-US" sz="51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079045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p:txBody>
          <a:bodyPr/>
          <a:lstStyle/>
          <a:p>
            <a:r>
              <a:rPr lang="en-US" b="1" dirty="0"/>
              <a:t>INTRODUCTION</a:t>
            </a:r>
          </a:p>
        </p:txBody>
      </p:sp>
      <p:sp>
        <p:nvSpPr>
          <p:cNvPr id="3" name="Content Placeholder 2">
            <a:extLst>
              <a:ext uri="{FF2B5EF4-FFF2-40B4-BE49-F238E27FC236}">
                <a16:creationId xmlns:a16="http://schemas.microsoft.com/office/drawing/2014/main" id="{67713513-5332-B34D-BF5D-7E0B48198C3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41574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p:txBody>
          <a:bodyPr/>
          <a:lstStyle/>
          <a:p>
            <a:r>
              <a:rPr lang="en-US" b="1" dirty="0"/>
              <a:t>BIBLICAL CONTEXT</a:t>
            </a:r>
          </a:p>
        </p:txBody>
      </p:sp>
      <p:sp>
        <p:nvSpPr>
          <p:cNvPr id="3" name="Content Placeholder 2">
            <a:extLst>
              <a:ext uri="{FF2B5EF4-FFF2-40B4-BE49-F238E27FC236}">
                <a16:creationId xmlns:a16="http://schemas.microsoft.com/office/drawing/2014/main" id="{4D87E9D0-93C0-2645-A473-D4F27FD3D89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945484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A00C1-B5E3-4E4F-8276-A07DCA233084}"/>
              </a:ext>
            </a:extLst>
          </p:cNvPr>
          <p:cNvSpPr>
            <a:spLocks noGrp="1"/>
          </p:cNvSpPr>
          <p:nvPr>
            <p:ph type="title"/>
          </p:nvPr>
        </p:nvSpPr>
        <p:spPr/>
        <p:txBody>
          <a:bodyPr>
            <a:normAutofit fontScale="90000"/>
          </a:bodyPr>
          <a:lstStyle/>
          <a:p>
            <a:br>
              <a:rPr lang="en-US" b="1" dirty="0"/>
            </a:br>
            <a:r>
              <a:rPr lang="en-US" b="1" dirty="0"/>
              <a:t>ANALYSIS OF THE BIBLICAL TEXT (Lesson Outline)</a:t>
            </a:r>
            <a:br>
              <a:rPr lang="en-US" dirty="0"/>
            </a:br>
            <a:endParaRPr lang="en-US" dirty="0"/>
          </a:p>
        </p:txBody>
      </p:sp>
      <p:sp>
        <p:nvSpPr>
          <p:cNvPr id="3" name="Content Placeholder 2">
            <a:extLst>
              <a:ext uri="{FF2B5EF4-FFF2-40B4-BE49-F238E27FC236}">
                <a16:creationId xmlns:a16="http://schemas.microsoft.com/office/drawing/2014/main" id="{D89D9BF8-87EB-F145-AAFA-7892487DFE92}"/>
              </a:ext>
            </a:extLst>
          </p:cNvPr>
          <p:cNvSpPr>
            <a:spLocks noGrp="1"/>
          </p:cNvSpPr>
          <p:nvPr>
            <p:ph idx="1"/>
          </p:nvPr>
        </p:nvSpPr>
        <p:spPr/>
        <p:txBody>
          <a:bodyPr/>
          <a:lstStyle/>
          <a:p>
            <a:pPr defTabSz="685800">
              <a:spcBef>
                <a:spcPts val="0"/>
              </a:spcBef>
              <a:buClr>
                <a:srgbClr val="44546A"/>
              </a:buClr>
              <a:buSzPts val="2400"/>
            </a:pPr>
            <a:r>
              <a:rPr lang="en-US" sz="4800" dirty="0">
                <a:solidFill>
                  <a:prstClr val="black"/>
                </a:solidFill>
                <a:latin typeface="Arial" panose="020B0604020202020204" pitchFamily="34" charset="0"/>
                <a:cs typeface="Arial" panose="020B0604020202020204" pitchFamily="34" charset="0"/>
              </a:rPr>
              <a:t>The Deeds of God </a:t>
            </a:r>
          </a:p>
          <a:p>
            <a:pPr marL="0" indent="0" defTabSz="685800">
              <a:spcBef>
                <a:spcPts val="0"/>
              </a:spcBef>
              <a:buClr>
                <a:srgbClr val="44546A"/>
              </a:buClr>
              <a:buSzPts val="2400"/>
              <a:buNone/>
            </a:pPr>
            <a:r>
              <a:rPr lang="en-US" sz="4800" dirty="0">
                <a:solidFill>
                  <a:prstClr val="black"/>
                </a:solidFill>
                <a:latin typeface="Arial" panose="020B0604020202020204" pitchFamily="34" charset="0"/>
                <a:cs typeface="Arial" panose="020B0604020202020204" pitchFamily="34" charset="0"/>
              </a:rPr>
              <a:t>  (</a:t>
            </a:r>
            <a:r>
              <a:rPr lang="en-US" sz="4800" i="1" dirty="0">
                <a:solidFill>
                  <a:prstClr val="black"/>
                </a:solidFill>
                <a:latin typeface="Arial" panose="020B0604020202020204" pitchFamily="34" charset="0"/>
                <a:cs typeface="Arial" panose="020B0604020202020204" pitchFamily="34" charset="0"/>
              </a:rPr>
              <a:t>Exodus 15:11-13</a:t>
            </a:r>
            <a:r>
              <a:rPr lang="en-US" sz="4800" dirty="0">
                <a:solidFill>
                  <a:prstClr val="black"/>
                </a:solidFill>
                <a:latin typeface="Arial" panose="020B0604020202020204" pitchFamily="34" charset="0"/>
                <a:cs typeface="Arial" panose="020B0604020202020204" pitchFamily="34" charset="0"/>
              </a:rPr>
              <a:t>)</a:t>
            </a:r>
          </a:p>
          <a:p>
            <a:pPr defTabSz="685800">
              <a:spcBef>
                <a:spcPts val="0"/>
              </a:spcBef>
              <a:buClr>
                <a:srgbClr val="44546A"/>
              </a:buClr>
              <a:buSzPts val="2400"/>
            </a:pPr>
            <a:r>
              <a:rPr lang="en-US" sz="4800" dirty="0">
                <a:solidFill>
                  <a:prstClr val="black"/>
                </a:solidFill>
                <a:latin typeface="Arial" panose="020B0604020202020204" pitchFamily="34" charset="0"/>
                <a:cs typeface="Arial" panose="020B0604020202020204" pitchFamily="34" charset="0"/>
              </a:rPr>
              <a:t>The Dreading of Our God </a:t>
            </a:r>
          </a:p>
          <a:p>
            <a:pPr marL="0" indent="0" defTabSz="685800">
              <a:spcBef>
                <a:spcPts val="0"/>
              </a:spcBef>
              <a:buClr>
                <a:srgbClr val="44546A"/>
              </a:buClr>
              <a:buSzPts val="2400"/>
              <a:buNone/>
            </a:pPr>
            <a:r>
              <a:rPr lang="en-US" sz="4800" dirty="0">
                <a:solidFill>
                  <a:prstClr val="black"/>
                </a:solidFill>
                <a:latin typeface="Arial" panose="020B0604020202020204" pitchFamily="34" charset="0"/>
                <a:cs typeface="Arial" panose="020B0604020202020204" pitchFamily="34" charset="0"/>
              </a:rPr>
              <a:t>  (</a:t>
            </a:r>
            <a:r>
              <a:rPr lang="en-US" sz="4800" i="1" dirty="0">
                <a:solidFill>
                  <a:prstClr val="black"/>
                </a:solidFill>
                <a:latin typeface="Arial" panose="020B0604020202020204" pitchFamily="34" charset="0"/>
                <a:cs typeface="Arial" panose="020B0604020202020204" pitchFamily="34" charset="0"/>
              </a:rPr>
              <a:t>Exodus 15:14-16</a:t>
            </a:r>
            <a:r>
              <a:rPr lang="en-US" sz="4800" dirty="0">
                <a:solidFill>
                  <a:prstClr val="black"/>
                </a:solidFill>
                <a:latin typeface="Arial" panose="020B0604020202020204" pitchFamily="34" charset="0"/>
                <a:cs typeface="Arial" panose="020B0604020202020204" pitchFamily="34" charset="0"/>
              </a:rPr>
              <a:t>)</a:t>
            </a:r>
          </a:p>
          <a:p>
            <a:pPr defTabSz="685800">
              <a:spcBef>
                <a:spcPts val="0"/>
              </a:spcBef>
              <a:buClr>
                <a:srgbClr val="44546A"/>
              </a:buClr>
              <a:buSzPts val="2400"/>
            </a:pPr>
            <a:r>
              <a:rPr lang="en-US" sz="4800" dirty="0">
                <a:solidFill>
                  <a:prstClr val="black"/>
                </a:solidFill>
                <a:latin typeface="Arial" panose="020B0604020202020204" pitchFamily="34" charset="0"/>
                <a:cs typeface="Arial" panose="020B0604020202020204" pitchFamily="34" charset="0"/>
              </a:rPr>
              <a:t>The Dwelling of Our God </a:t>
            </a:r>
          </a:p>
          <a:p>
            <a:pPr marL="0" indent="0" defTabSz="685800">
              <a:spcBef>
                <a:spcPts val="0"/>
              </a:spcBef>
              <a:buClr>
                <a:srgbClr val="44546A"/>
              </a:buClr>
              <a:buSzPts val="2400"/>
              <a:buNone/>
            </a:pPr>
            <a:r>
              <a:rPr lang="en-US" sz="4800" dirty="0">
                <a:solidFill>
                  <a:prstClr val="black"/>
                </a:solidFill>
                <a:latin typeface="Arial" panose="020B0604020202020204" pitchFamily="34" charset="0"/>
                <a:cs typeface="Arial" panose="020B0604020202020204" pitchFamily="34" charset="0"/>
              </a:rPr>
              <a:t>  (</a:t>
            </a:r>
            <a:r>
              <a:rPr lang="en-US" sz="4800" i="1" dirty="0">
                <a:solidFill>
                  <a:prstClr val="black"/>
                </a:solidFill>
                <a:latin typeface="Arial" panose="020B0604020202020204" pitchFamily="34" charset="0"/>
                <a:cs typeface="Arial" panose="020B0604020202020204" pitchFamily="34" charset="0"/>
              </a:rPr>
              <a:t>Exodus 15:17-21</a:t>
            </a:r>
            <a:r>
              <a:rPr lang="en-US" sz="4800" dirty="0">
                <a:solidFill>
                  <a:prstClr val="black"/>
                </a:solidFill>
                <a:latin typeface="Arial" panose="020B0604020202020204" pitchFamily="34" charset="0"/>
                <a:cs typeface="Arial" panose="020B0604020202020204" pitchFamily="34" charset="0"/>
              </a:rPr>
              <a:t>)</a:t>
            </a:r>
          </a:p>
          <a:p>
            <a:pPr marL="0" indent="0">
              <a:buNone/>
            </a:pPr>
            <a:endParaRPr lang="en-US" dirty="0"/>
          </a:p>
        </p:txBody>
      </p:sp>
    </p:spTree>
    <p:extLst>
      <p:ext uri="{BB962C8B-B14F-4D97-AF65-F5344CB8AC3E}">
        <p14:creationId xmlns:p14="http://schemas.microsoft.com/office/powerpoint/2010/main" val="3439432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p:txBody>
          <a:bodyPr>
            <a:normAutofit fontScale="90000"/>
          </a:bodyPr>
          <a:lstStyle/>
          <a:p>
            <a:pPr marL="228600" lvl="0" indent="-228600" defTabSz="685800">
              <a:spcBef>
                <a:spcPts val="0"/>
              </a:spcBef>
              <a:buClr>
                <a:srgbClr val="44546A"/>
              </a:buClr>
              <a:buSzPts val="2400"/>
              <a:buFont typeface="Arial" panose="020B0604020202020204" pitchFamily="34" charset="0"/>
              <a:buChar char="•"/>
            </a:pPr>
            <a:r>
              <a:rPr lang="en-US" sz="4800" dirty="0">
                <a:solidFill>
                  <a:prstClr val="black"/>
                </a:solidFill>
                <a:latin typeface="Arial" panose="020B0604020202020204" pitchFamily="34" charset="0"/>
                <a:ea typeface="+mn-ea"/>
                <a:cs typeface="Arial" panose="020B0604020202020204" pitchFamily="34" charset="0"/>
              </a:rPr>
              <a:t>The Deeds of God </a:t>
            </a:r>
            <a:r>
              <a:rPr lang="en-US" sz="4800" i="1" dirty="0">
                <a:solidFill>
                  <a:prstClr val="black"/>
                </a:solidFill>
                <a:latin typeface="Arial" panose="020B0604020202020204" pitchFamily="34" charset="0"/>
                <a:ea typeface="+mn-ea"/>
                <a:cs typeface="Arial" panose="020B0604020202020204" pitchFamily="34" charset="0"/>
              </a:rPr>
              <a:t>(Exodus 15:11-13)</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498060"/>
            <a:ext cx="10515600" cy="4805463"/>
          </a:xfrm>
        </p:spPr>
        <p:txBody>
          <a:bodyPr>
            <a:normAutofit/>
          </a:bodyPr>
          <a:lstStyle/>
          <a:p>
            <a:pPr marL="0" indent="0" algn="just">
              <a:buNone/>
            </a:pPr>
            <a:r>
              <a:rPr lang="en-US" sz="4000" dirty="0"/>
              <a:t>11 “Who among the gods is like you, L</a:t>
            </a:r>
            <a:r>
              <a:rPr lang="en-US" dirty="0"/>
              <a:t>ORD</a:t>
            </a:r>
            <a:r>
              <a:rPr lang="en-US" sz="4000" dirty="0"/>
              <a:t>? Who is like you—</a:t>
            </a:r>
            <a:r>
              <a:rPr lang="en-US" sz="4000" i="1" dirty="0"/>
              <a:t>majestic</a:t>
            </a:r>
            <a:r>
              <a:rPr lang="en-US" sz="4000" dirty="0"/>
              <a:t> in holiness, awesome in glory, working wonders?</a:t>
            </a:r>
          </a:p>
          <a:p>
            <a:pPr marL="0" indent="0" algn="just">
              <a:buNone/>
            </a:pPr>
            <a:r>
              <a:rPr lang="en-US" sz="4000" dirty="0"/>
              <a:t>12 “You stretch out your right hand, and the </a:t>
            </a:r>
            <a:r>
              <a:rPr lang="en-US" sz="4000" i="1" dirty="0"/>
              <a:t>earth</a:t>
            </a:r>
            <a:r>
              <a:rPr lang="en-US" sz="4000" dirty="0"/>
              <a:t> swallows your enemies.</a:t>
            </a:r>
          </a:p>
          <a:p>
            <a:pPr marL="0" indent="0" algn="just">
              <a:buNone/>
            </a:pPr>
            <a:r>
              <a:rPr lang="en-US" sz="4000" dirty="0"/>
              <a:t>13 “In your </a:t>
            </a:r>
            <a:r>
              <a:rPr lang="en-US" sz="4000" i="1" dirty="0"/>
              <a:t>unfailing</a:t>
            </a:r>
            <a:r>
              <a:rPr lang="en-US" sz="4000" dirty="0"/>
              <a:t> </a:t>
            </a:r>
            <a:r>
              <a:rPr lang="en-US" sz="4000" i="1" dirty="0"/>
              <a:t>love</a:t>
            </a:r>
            <a:r>
              <a:rPr lang="en-US" sz="4000" dirty="0"/>
              <a:t> you will lead the people you have </a:t>
            </a:r>
            <a:r>
              <a:rPr lang="en-US" sz="4000" i="1" dirty="0"/>
              <a:t>redeemed</a:t>
            </a:r>
            <a:r>
              <a:rPr lang="en-US" sz="4000" dirty="0"/>
              <a:t>. In your strength you will guide them to your holy </a:t>
            </a:r>
            <a:r>
              <a:rPr lang="en-US" sz="4000" i="1" dirty="0"/>
              <a:t>dwelling</a:t>
            </a:r>
            <a:r>
              <a:rPr lang="en-US" sz="4000" dirty="0"/>
              <a:t>.”</a:t>
            </a:r>
          </a:p>
          <a:p>
            <a:pPr marL="0" indent="0">
              <a:buNone/>
            </a:pPr>
            <a:endParaRPr lang="en-US" dirty="0"/>
          </a:p>
        </p:txBody>
      </p:sp>
    </p:spTree>
    <p:extLst>
      <p:ext uri="{BB962C8B-B14F-4D97-AF65-F5344CB8AC3E}">
        <p14:creationId xmlns:p14="http://schemas.microsoft.com/office/powerpoint/2010/main" val="4198350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t>What Do You Think?</a:t>
            </a:r>
            <a:r>
              <a:rPr lang="en-US" dirty="0"/>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p:txBody>
          <a:bodyPr/>
          <a:lstStyle/>
          <a:p>
            <a:pPr marL="0" indent="0" algn="just">
              <a:buNone/>
            </a:pPr>
            <a:r>
              <a:rPr lang="en-US" sz="4000" dirty="0"/>
              <a:t>When you witness the deeds of God, how do you react? How should you react? Do the two match? </a:t>
            </a:r>
          </a:p>
          <a:p>
            <a:pPr marL="0" indent="0">
              <a:buNone/>
            </a:pPr>
            <a:endParaRPr lang="en-US" dirty="0"/>
          </a:p>
        </p:txBody>
      </p:sp>
    </p:spTree>
    <p:extLst>
      <p:ext uri="{BB962C8B-B14F-4D97-AF65-F5344CB8AC3E}">
        <p14:creationId xmlns:p14="http://schemas.microsoft.com/office/powerpoint/2010/main" val="2812734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AF3AE-BBA5-E14B-93BE-5802EFD082E0}"/>
              </a:ext>
            </a:extLst>
          </p:cNvPr>
          <p:cNvSpPr>
            <a:spLocks noGrp="1"/>
          </p:cNvSpPr>
          <p:nvPr>
            <p:ph type="title"/>
          </p:nvPr>
        </p:nvSpPr>
        <p:spPr/>
        <p:txBody>
          <a:bodyPr>
            <a:normAutofit fontScale="90000"/>
          </a:bodyPr>
          <a:lstStyle/>
          <a:p>
            <a:br>
              <a:rPr lang="en-US" b="1" dirty="0"/>
            </a:br>
            <a:br>
              <a:rPr lang="en-US" b="1" dirty="0"/>
            </a:br>
            <a:r>
              <a:rPr lang="en-US" dirty="0">
                <a:latin typeface="Arial" panose="020B0604020202020204" pitchFamily="34" charset="0"/>
                <a:cs typeface="Arial" panose="020B0604020202020204" pitchFamily="34" charset="0"/>
              </a:rPr>
              <a:t>The Dreading of Our God </a:t>
            </a:r>
            <a:r>
              <a:rPr lang="en-US" i="1" dirty="0">
                <a:latin typeface="Arial" panose="020B0604020202020204" pitchFamily="34" charset="0"/>
                <a:cs typeface="Arial" panose="020B0604020202020204" pitchFamily="34" charset="0"/>
              </a:rPr>
              <a:t>(Exodus 15:14-16, NIV)</a:t>
            </a:r>
            <a:br>
              <a:rPr lang="en-US" sz="5400" dirty="0">
                <a:latin typeface="Arial" panose="020B0604020202020204" pitchFamily="34" charset="0"/>
                <a:cs typeface="Arial" panose="020B0604020202020204" pitchFamily="34" charset="0"/>
              </a:rPr>
            </a:br>
            <a:br>
              <a:rPr lang="en-US" dirty="0"/>
            </a:br>
            <a:br>
              <a:rPr lang="en-US" dirty="0"/>
            </a:br>
            <a:endParaRPr lang="en-US" dirty="0"/>
          </a:p>
        </p:txBody>
      </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38200" y="1466850"/>
            <a:ext cx="10515600" cy="5026025"/>
          </a:xfrm>
        </p:spPr>
        <p:txBody>
          <a:bodyPr>
            <a:normAutofit lnSpcReduction="10000"/>
          </a:bodyPr>
          <a:lstStyle/>
          <a:p>
            <a:pPr marL="0" indent="0" algn="just">
              <a:buNone/>
            </a:pPr>
            <a:r>
              <a:rPr lang="en-US" sz="4000" dirty="0"/>
              <a:t>14 “The nations will </a:t>
            </a:r>
            <a:r>
              <a:rPr lang="en-US" sz="4000" i="1" dirty="0"/>
              <a:t>hear</a:t>
            </a:r>
            <a:r>
              <a:rPr lang="en-US" sz="4000" dirty="0"/>
              <a:t> and tremble; anguish will grip the people of Philistia.</a:t>
            </a:r>
          </a:p>
          <a:p>
            <a:pPr marL="0" indent="0" algn="just">
              <a:buNone/>
            </a:pPr>
            <a:r>
              <a:rPr lang="en-US" sz="4000" dirty="0"/>
              <a:t>15 “The chiefs of Edom will be terrified, the leaders of Moab will be seized with trembling, the people of Canaan will melt away;</a:t>
            </a:r>
          </a:p>
          <a:p>
            <a:pPr marL="0" indent="0" algn="just">
              <a:buNone/>
            </a:pPr>
            <a:r>
              <a:rPr lang="en-US" sz="4000" dirty="0"/>
              <a:t>16 “terror and dread will fall on them. By the power of your arm they will be as still as a stone—until your people pass by, L</a:t>
            </a:r>
            <a:r>
              <a:rPr lang="en-US" dirty="0"/>
              <a:t>ORD</a:t>
            </a:r>
            <a:r>
              <a:rPr lang="en-US" sz="4000" dirty="0"/>
              <a:t>, until the people you bought pass by.”</a:t>
            </a:r>
          </a:p>
          <a:p>
            <a:pPr marL="0" indent="0">
              <a:buNone/>
            </a:pPr>
            <a:endParaRPr lang="en-US" dirty="0"/>
          </a:p>
        </p:txBody>
      </p:sp>
    </p:spTree>
    <p:extLst>
      <p:ext uri="{BB962C8B-B14F-4D97-AF65-F5344CB8AC3E}">
        <p14:creationId xmlns:p14="http://schemas.microsoft.com/office/powerpoint/2010/main" val="2475504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t>What Do You Think? </a:t>
            </a:r>
            <a:endParaRPr lang="en-US" dirty="0"/>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indent="0" algn="just">
              <a:buNone/>
            </a:pPr>
            <a:r>
              <a:rPr lang="en-US" sz="4000" dirty="0"/>
              <a:t>What impact does the knowledge that God’s enemies fear Him have on those who trust God? Do you think it encourages humility or arrogance? Support and explain your answer.</a:t>
            </a:r>
          </a:p>
          <a:p>
            <a:endParaRPr lang="en-US" dirty="0"/>
          </a:p>
        </p:txBody>
      </p:sp>
    </p:spTree>
    <p:extLst>
      <p:ext uri="{BB962C8B-B14F-4D97-AF65-F5344CB8AC3E}">
        <p14:creationId xmlns:p14="http://schemas.microsoft.com/office/powerpoint/2010/main" val="2517986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69883-D131-D149-A6D3-F7D3637DBD38}"/>
              </a:ext>
            </a:extLst>
          </p:cNvPr>
          <p:cNvSpPr>
            <a:spLocks noGrp="1"/>
          </p:cNvSpPr>
          <p:nvPr>
            <p:ph type="title"/>
          </p:nvPr>
        </p:nvSpPr>
        <p:spPr/>
        <p:txBody>
          <a:bodyPr>
            <a:normAutofit fontScale="90000"/>
          </a:bodyPr>
          <a:lstStyle/>
          <a:p>
            <a:br>
              <a:rPr lang="en-US" b="1" dirty="0"/>
            </a:br>
            <a:br>
              <a:rPr lang="en-US" b="1" dirty="0"/>
            </a:br>
            <a:br>
              <a:rPr lang="en-US" b="1" dirty="0"/>
            </a:br>
            <a:br>
              <a:rPr lang="en-US" b="1" dirty="0"/>
            </a:br>
            <a:r>
              <a:rPr lang="en-US" dirty="0">
                <a:latin typeface="Arial" panose="020B0604020202020204" pitchFamily="34" charset="0"/>
                <a:cs typeface="Arial" panose="020B0604020202020204" pitchFamily="34" charset="0"/>
              </a:rPr>
              <a:t>The Dwelling of Our God </a:t>
            </a:r>
            <a:r>
              <a:rPr lang="en-US" i="1" dirty="0">
                <a:latin typeface="Arial" panose="020B0604020202020204" pitchFamily="34" charset="0"/>
                <a:cs typeface="Arial" panose="020B0604020202020204" pitchFamily="34" charset="0"/>
              </a:rPr>
              <a:t>(Exodus 15:17-21, NIV)</a:t>
            </a:r>
            <a:br>
              <a:rPr lang="en-US" sz="5400" dirty="0">
                <a:latin typeface="Arial" panose="020B0604020202020204" pitchFamily="34" charset="0"/>
                <a:cs typeface="Arial" panose="020B0604020202020204" pitchFamily="34" charset="0"/>
              </a:rPr>
            </a:br>
            <a:br>
              <a:rPr lang="en-US" sz="4900" dirty="0"/>
            </a:br>
            <a:br>
              <a:rPr lang="en-US" sz="4900" dirty="0"/>
            </a:br>
            <a:br>
              <a:rPr lang="en-US" dirty="0"/>
            </a:br>
            <a:endParaRPr lang="en-US" dirty="0"/>
          </a:p>
        </p:txBody>
      </p:sp>
      <p:sp>
        <p:nvSpPr>
          <p:cNvPr id="3" name="Content Placeholder 2">
            <a:extLst>
              <a:ext uri="{FF2B5EF4-FFF2-40B4-BE49-F238E27FC236}">
                <a16:creationId xmlns:a16="http://schemas.microsoft.com/office/drawing/2014/main" id="{3240C8E1-4253-0349-9968-13A5F0C21EC1}"/>
              </a:ext>
            </a:extLst>
          </p:cNvPr>
          <p:cNvSpPr>
            <a:spLocks noGrp="1"/>
          </p:cNvSpPr>
          <p:nvPr>
            <p:ph idx="1"/>
          </p:nvPr>
        </p:nvSpPr>
        <p:spPr>
          <a:xfrm>
            <a:off x="838200" y="1690688"/>
            <a:ext cx="10515600" cy="4486275"/>
          </a:xfrm>
        </p:spPr>
        <p:txBody>
          <a:bodyPr>
            <a:normAutofit fontScale="92500" lnSpcReduction="10000"/>
          </a:bodyPr>
          <a:lstStyle/>
          <a:p>
            <a:pPr marL="0" marR="0" indent="0" algn="just">
              <a:spcBef>
                <a:spcPts val="0"/>
              </a:spcBef>
              <a:spcAft>
                <a:spcPts val="0"/>
              </a:spcAft>
              <a:buNone/>
            </a:pPr>
            <a:r>
              <a:rPr lang="en-US" sz="4300" dirty="0">
                <a:ea typeface="Calibri" panose="020F0502020204030204" pitchFamily="34" charset="0"/>
                <a:cs typeface="Times New Roman" panose="02020603050405020304" pitchFamily="18" charset="0"/>
              </a:rPr>
              <a:t>17 “You will bring them in and plant them on the mountain of your </a:t>
            </a:r>
            <a:r>
              <a:rPr lang="en-US" sz="4300" i="1" dirty="0">
                <a:ea typeface="Calibri" panose="020F0502020204030204" pitchFamily="34" charset="0"/>
                <a:cs typeface="Times New Roman" panose="02020603050405020304" pitchFamily="18" charset="0"/>
              </a:rPr>
              <a:t>inheritance</a:t>
            </a:r>
            <a:r>
              <a:rPr lang="en-US" sz="4300" dirty="0">
                <a:ea typeface="Calibri" panose="020F0502020204030204" pitchFamily="34" charset="0"/>
                <a:cs typeface="Times New Roman" panose="02020603050405020304" pitchFamily="18" charset="0"/>
              </a:rPr>
              <a:t>—the place, L</a:t>
            </a:r>
            <a:r>
              <a:rPr lang="en-US" sz="3000" dirty="0">
                <a:ea typeface="Calibri" panose="020F0502020204030204" pitchFamily="34" charset="0"/>
                <a:cs typeface="Times New Roman" panose="02020603050405020304" pitchFamily="18" charset="0"/>
              </a:rPr>
              <a:t>ORD</a:t>
            </a:r>
            <a:r>
              <a:rPr lang="en-US" sz="4300" dirty="0">
                <a:ea typeface="Calibri" panose="020F0502020204030204" pitchFamily="34" charset="0"/>
                <a:cs typeface="Times New Roman" panose="02020603050405020304" pitchFamily="18" charset="0"/>
              </a:rPr>
              <a:t>, you made for your dwelling, the sanctuary, </a:t>
            </a:r>
            <a:r>
              <a:rPr kumimoji="0" lang="en-US" sz="43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L</a:t>
            </a:r>
            <a:r>
              <a:rPr kumimoji="0" lang="en-US" sz="30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ORD</a:t>
            </a:r>
            <a:r>
              <a:rPr lang="en-US" sz="4300" dirty="0">
                <a:ea typeface="Calibri" panose="020F0502020204030204" pitchFamily="34" charset="0"/>
                <a:cs typeface="Times New Roman" panose="02020603050405020304" pitchFamily="18" charset="0"/>
              </a:rPr>
              <a:t>, your hands established.</a:t>
            </a:r>
          </a:p>
          <a:p>
            <a:pPr marL="0" marR="0" indent="0" algn="just">
              <a:spcBef>
                <a:spcPts val="0"/>
              </a:spcBef>
              <a:spcAft>
                <a:spcPts val="0"/>
              </a:spcAft>
              <a:buNone/>
            </a:pPr>
            <a:r>
              <a:rPr lang="en-US" sz="4300" dirty="0">
                <a:ea typeface="Calibri" panose="020F0502020204030204" pitchFamily="34" charset="0"/>
                <a:cs typeface="Times New Roman" panose="02020603050405020304" pitchFamily="18" charset="0"/>
              </a:rPr>
              <a:t>18 “The </a:t>
            </a:r>
            <a:r>
              <a:rPr kumimoji="0" lang="en-US" sz="43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L</a:t>
            </a:r>
            <a:r>
              <a:rPr kumimoji="0" lang="en-US" sz="30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ORD</a:t>
            </a:r>
            <a:r>
              <a:rPr lang="en-US" sz="4300" dirty="0">
                <a:ea typeface="Calibri" panose="020F0502020204030204" pitchFamily="34" charset="0"/>
                <a:cs typeface="Times New Roman" panose="02020603050405020304" pitchFamily="18" charset="0"/>
              </a:rPr>
              <a:t> reigns for ever and ever.”</a:t>
            </a:r>
          </a:p>
          <a:p>
            <a:pPr marL="0" marR="0" indent="0" algn="just">
              <a:spcBef>
                <a:spcPts val="0"/>
              </a:spcBef>
              <a:spcAft>
                <a:spcPts val="0"/>
              </a:spcAft>
              <a:buNone/>
            </a:pPr>
            <a:r>
              <a:rPr lang="en-US" sz="4300" dirty="0">
                <a:ea typeface="Calibri" panose="020F0502020204030204" pitchFamily="34" charset="0"/>
                <a:cs typeface="Times New Roman" panose="02020603050405020304" pitchFamily="18" charset="0"/>
              </a:rPr>
              <a:t>19 When Pharaoh’s horses, chariots and horsemen went into the sea, the </a:t>
            </a:r>
            <a:r>
              <a:rPr kumimoji="0" lang="en-US" sz="43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L</a:t>
            </a:r>
            <a:r>
              <a:rPr kumimoji="0" lang="en-US" sz="30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ORD</a:t>
            </a:r>
            <a:r>
              <a:rPr lang="en-US" sz="4300" dirty="0">
                <a:ea typeface="Calibri" panose="020F0502020204030204" pitchFamily="34" charset="0"/>
                <a:cs typeface="Times New Roman" panose="02020603050405020304" pitchFamily="18" charset="0"/>
              </a:rPr>
              <a:t> brought the waters of the sea back over them, but the Israelites walked through the sea on dry ground.</a:t>
            </a:r>
          </a:p>
          <a:p>
            <a:pPr marL="0" indent="0">
              <a:buNone/>
            </a:pPr>
            <a:endParaRPr lang="en-US" dirty="0"/>
          </a:p>
        </p:txBody>
      </p:sp>
    </p:spTree>
    <p:extLst>
      <p:ext uri="{BB962C8B-B14F-4D97-AF65-F5344CB8AC3E}">
        <p14:creationId xmlns:p14="http://schemas.microsoft.com/office/powerpoint/2010/main" val="2426754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69883-D131-D149-A6D3-F7D3637DBD38}"/>
              </a:ext>
            </a:extLst>
          </p:cNvPr>
          <p:cNvSpPr>
            <a:spLocks noGrp="1"/>
          </p:cNvSpPr>
          <p:nvPr>
            <p:ph type="title"/>
          </p:nvPr>
        </p:nvSpPr>
        <p:spPr/>
        <p:txBody>
          <a:bodyPr>
            <a:normAutofit fontScale="90000"/>
          </a:bodyPr>
          <a:lstStyle/>
          <a:p>
            <a:br>
              <a:rPr lang="en-US" b="1" dirty="0"/>
            </a:br>
            <a:br>
              <a:rPr lang="en-US" b="1" dirty="0"/>
            </a:br>
            <a:br>
              <a:rPr lang="en-US" b="1" dirty="0"/>
            </a:br>
            <a:br>
              <a:rPr lang="en-US" b="1" dirty="0"/>
            </a:br>
            <a:r>
              <a:rPr lang="en-US" dirty="0">
                <a:latin typeface="Arial" panose="020B0604020202020204" pitchFamily="34" charset="0"/>
                <a:cs typeface="Arial" panose="020B0604020202020204" pitchFamily="34" charset="0"/>
              </a:rPr>
              <a:t>The Dwelling of Our God </a:t>
            </a:r>
            <a:r>
              <a:rPr lang="en-US" i="1" dirty="0">
                <a:latin typeface="Arial" panose="020B0604020202020204" pitchFamily="34" charset="0"/>
                <a:cs typeface="Arial" panose="020B0604020202020204" pitchFamily="34" charset="0"/>
              </a:rPr>
              <a:t>(Exodus 15:17-21, NIV)</a:t>
            </a:r>
            <a:br>
              <a:rPr lang="en-US" sz="5400" dirty="0">
                <a:latin typeface="Arial" panose="020B0604020202020204" pitchFamily="34" charset="0"/>
                <a:cs typeface="Arial" panose="020B0604020202020204" pitchFamily="34" charset="0"/>
              </a:rPr>
            </a:br>
            <a:br>
              <a:rPr lang="en-US" sz="4900" dirty="0"/>
            </a:br>
            <a:br>
              <a:rPr lang="en-US" sz="4900" dirty="0"/>
            </a:br>
            <a:br>
              <a:rPr lang="en-US" dirty="0"/>
            </a:br>
            <a:endParaRPr lang="en-US" dirty="0"/>
          </a:p>
        </p:txBody>
      </p:sp>
      <p:sp>
        <p:nvSpPr>
          <p:cNvPr id="3" name="Content Placeholder 2">
            <a:extLst>
              <a:ext uri="{FF2B5EF4-FFF2-40B4-BE49-F238E27FC236}">
                <a16:creationId xmlns:a16="http://schemas.microsoft.com/office/drawing/2014/main" id="{3240C8E1-4253-0349-9968-13A5F0C21EC1}"/>
              </a:ext>
            </a:extLst>
          </p:cNvPr>
          <p:cNvSpPr>
            <a:spLocks noGrp="1"/>
          </p:cNvSpPr>
          <p:nvPr>
            <p:ph idx="1"/>
          </p:nvPr>
        </p:nvSpPr>
        <p:spPr/>
        <p:txBody>
          <a:bodyPr>
            <a:normAutofit/>
          </a:bodyPr>
          <a:lstStyle/>
          <a:p>
            <a:pPr marL="0" lvl="0" indent="0" algn="just">
              <a:spcBef>
                <a:spcPts val="0"/>
              </a:spcBef>
              <a:buNone/>
            </a:pPr>
            <a:r>
              <a:rPr lang="en-US" sz="40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20 Then Miriam the prophet, Aaron’s sister, took a timbrel in her hand, and all the women followed her, with timbrels and dancing.</a:t>
            </a:r>
            <a:endParaRPr lang="en-US" sz="4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0" lvl="0" indent="0" algn="just">
              <a:spcBef>
                <a:spcPts val="0"/>
              </a:spcBef>
              <a:buNone/>
            </a:pPr>
            <a:r>
              <a:rPr lang="en-US" sz="40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21 Miriam sang to them: “Sing to the </a:t>
            </a:r>
            <a:r>
              <a:rPr kumimoji="0" lang="en-US" sz="40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L</a:t>
            </a:r>
            <a:r>
              <a:rPr kumimoji="0" lang="en-US" sz="28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ORD</a:t>
            </a:r>
            <a:r>
              <a:rPr lang="en-US" sz="40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for he is highly exalted. Both horse and driver he has hurled into the sea.”</a:t>
            </a:r>
            <a:endParaRPr lang="en-US" sz="4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402872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BEA2C-CC30-DE49-9239-7C45A81C3E50}"/>
              </a:ext>
            </a:extLst>
          </p:cNvPr>
          <p:cNvSpPr>
            <a:spLocks noGrp="1"/>
          </p:cNvSpPr>
          <p:nvPr>
            <p:ph type="title"/>
          </p:nvPr>
        </p:nvSpPr>
        <p:spPr/>
        <p:txBody>
          <a:bodyPr/>
          <a:lstStyle/>
          <a:p>
            <a:r>
              <a:rPr lang="en-US" b="1" dirty="0"/>
              <a:t>What Do You Think? </a:t>
            </a:r>
            <a:endParaRPr lang="en-US" dirty="0"/>
          </a:p>
        </p:txBody>
      </p:sp>
      <p:sp>
        <p:nvSpPr>
          <p:cNvPr id="3" name="Content Placeholder 2">
            <a:extLst>
              <a:ext uri="{FF2B5EF4-FFF2-40B4-BE49-F238E27FC236}">
                <a16:creationId xmlns:a16="http://schemas.microsoft.com/office/drawing/2014/main" id="{0FE2AB8E-DDCC-A847-83A1-979D5E8E4D2B}"/>
              </a:ext>
            </a:extLst>
          </p:cNvPr>
          <p:cNvSpPr>
            <a:spLocks noGrp="1"/>
          </p:cNvSpPr>
          <p:nvPr>
            <p:ph idx="1"/>
          </p:nvPr>
        </p:nvSpPr>
        <p:spPr>
          <a:xfrm>
            <a:off x="838200" y="1690688"/>
            <a:ext cx="10515600" cy="4351338"/>
          </a:xfrm>
        </p:spPr>
        <p:txBody>
          <a:bodyPr/>
          <a:lstStyle/>
          <a:p>
            <a:pPr marL="0" indent="0" algn="just">
              <a:buNone/>
            </a:pPr>
            <a:r>
              <a:rPr lang="en-US" sz="4000" dirty="0"/>
              <a:t>If you believe that God dwells wherever His saints dwell, then do you engage in worship experiences with others outside the physical church sanctuary? Why or why not?</a:t>
            </a:r>
          </a:p>
          <a:p>
            <a:endParaRPr lang="en-US" dirty="0"/>
          </a:p>
        </p:txBody>
      </p:sp>
    </p:spTree>
    <p:extLst>
      <p:ext uri="{BB962C8B-B14F-4D97-AF65-F5344CB8AC3E}">
        <p14:creationId xmlns:p14="http://schemas.microsoft.com/office/powerpoint/2010/main" val="42668119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838200" y="981635"/>
            <a:ext cx="10515600" cy="5195328"/>
          </a:xfrm>
        </p:spPr>
        <p:txBody>
          <a:bodyPr/>
          <a:lstStyle/>
          <a:p>
            <a:r>
              <a:rPr lang="en-US" sz="4400" b="1" dirty="0"/>
              <a:t>A Closing Thought</a:t>
            </a:r>
          </a:p>
          <a:p>
            <a:r>
              <a:rPr lang="en-US" sz="4400" b="1" dirty="0"/>
              <a:t>Your Life</a:t>
            </a:r>
            <a:endParaRPr lang="en-US" sz="4400" dirty="0"/>
          </a:p>
          <a:p>
            <a:r>
              <a:rPr lang="en-US" sz="4400" b="1" dirty="0"/>
              <a:t>Your World!</a:t>
            </a:r>
            <a:endParaRPr lang="en-US" sz="4400" dirty="0"/>
          </a:p>
          <a:p>
            <a:endParaRPr lang="en-US" dirty="0"/>
          </a:p>
        </p:txBody>
      </p:sp>
    </p:spTree>
    <p:extLst>
      <p:ext uri="{BB962C8B-B14F-4D97-AF65-F5344CB8AC3E}">
        <p14:creationId xmlns:p14="http://schemas.microsoft.com/office/powerpoint/2010/main" val="19266099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DFAE-9D03-8B4E-B330-0DC8560A79DB}"/>
              </a:ext>
            </a:extLst>
          </p:cNvPr>
          <p:cNvSpPr>
            <a:spLocks noGrp="1"/>
          </p:cNvSpPr>
          <p:nvPr>
            <p:ph type="title"/>
          </p:nvPr>
        </p:nvSpPr>
        <p:spPr/>
        <p:txBody>
          <a:bodyPr/>
          <a:lstStyle/>
          <a:p>
            <a:r>
              <a:rPr lang="en-US" b="1" dirty="0"/>
              <a:t>Closing Prayer </a:t>
            </a:r>
            <a:endParaRPr lang="en-US" dirty="0"/>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p:txBody>
          <a:bodyPr/>
          <a:lstStyle/>
          <a:p>
            <a:pPr marL="0" indent="0" algn="just">
              <a:buNone/>
            </a:pPr>
            <a:r>
              <a:rPr lang="en-US" sz="4400" dirty="0"/>
              <a:t>Dear Father, You have delivered us from evil. Through every danger You have been with us, protecting and providing for us. For every blessing You have given so graciously, we thank You. By Your grace and mercy, please continue to bless us. We pray in Jesus’ name. Amen.</a:t>
            </a:r>
          </a:p>
          <a:p>
            <a:endParaRPr lang="en-US" dirty="0"/>
          </a:p>
        </p:txBody>
      </p:sp>
    </p:spTree>
    <p:extLst>
      <p:ext uri="{BB962C8B-B14F-4D97-AF65-F5344CB8AC3E}">
        <p14:creationId xmlns:p14="http://schemas.microsoft.com/office/powerpoint/2010/main" val="35532016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p:txBody>
          <a:bodyPr>
            <a:normAutofit fontScale="90000"/>
          </a:bodyPr>
          <a:lstStyle/>
          <a:p>
            <a:r>
              <a:rPr lang="en-US" b="1" dirty="0"/>
              <a:t>Conclusion (Preparing for Next Week’s Lesson)</a:t>
            </a:r>
            <a:br>
              <a:rPr lang="en-US" dirty="0"/>
            </a:br>
            <a:endParaRPr lang="en-US" dirty="0"/>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p:txBody>
          <a:bodyPr>
            <a:normAutofit fontScale="85000" lnSpcReduction="20000"/>
          </a:bodyPr>
          <a:lstStyle/>
          <a:p>
            <a:pPr marL="274320" marR="0" algn="just">
              <a:spcBef>
                <a:spcPts val="0"/>
              </a:spcBef>
              <a:spcAft>
                <a:spcPts val="0"/>
              </a:spcAft>
            </a:pPr>
            <a:r>
              <a:rPr lang="en-US" sz="4400" dirty="0">
                <a:ea typeface="Calibri" panose="020F0502020204030204" pitchFamily="34" charset="0"/>
                <a:cs typeface="Times New Roman" panose="02020603050405020304" pitchFamily="18" charset="0"/>
              </a:rPr>
              <a:t>While reading the Background Scripture, consider this thought: “How do you celebrate with enthusiasm?”</a:t>
            </a:r>
          </a:p>
          <a:p>
            <a:pPr marL="0" marR="0" algn="just">
              <a:spcBef>
                <a:spcPts val="0"/>
              </a:spcBef>
              <a:spcAft>
                <a:spcPts val="0"/>
              </a:spcAft>
            </a:pPr>
            <a:endParaRPr lang="en-US" sz="4400" dirty="0">
              <a:ea typeface="Calibri" panose="020F0502020204030204" pitchFamily="34" charset="0"/>
              <a:cs typeface="Times New Roman" panose="02020603050405020304" pitchFamily="18" charset="0"/>
            </a:endParaRPr>
          </a:p>
          <a:p>
            <a:pPr algn="just"/>
            <a:r>
              <a:rPr lang="en-US" sz="4300" dirty="0">
                <a:cs typeface="Times New Roman" panose="02020603050405020304" pitchFamily="18" charset="0"/>
              </a:rPr>
              <a:t>The lesson topic for Sunday, September 12, 2021, is “Celebrating with Enthusiasm.” The Devotional Reading text is Ecclesiastes 3:1-9, the Background Scripture text is 2 Samuel 6, and the Printed Text is 2 Samuel 6:1-5, 14-19.</a:t>
            </a:r>
          </a:p>
          <a:p>
            <a:pPr marL="0" indent="0" algn="just">
              <a:buNone/>
            </a:pPr>
            <a:r>
              <a:rPr lang="en-US" dirty="0"/>
              <a:t> </a:t>
            </a:r>
          </a:p>
          <a:p>
            <a:pPr marL="0" indent="0">
              <a:buNone/>
            </a:pPr>
            <a:endParaRPr lang="en-US" dirty="0"/>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284</TotalTime>
  <Words>1009</Words>
  <Application>Microsoft Office PowerPoint</Application>
  <PresentationFormat>Widescreen</PresentationFormat>
  <Paragraphs>63</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Times New Roman</vt:lpstr>
      <vt:lpstr>Office Theme</vt:lpstr>
      <vt:lpstr> FALL QUARTER THEME:   “CELEBRATING GOD”  UNIT I:   “GOD’S PEOPLE OFFER PRAISE”  </vt:lpstr>
      <vt:lpstr>LESSON 1: Sunday, September 5, 2021</vt:lpstr>
      <vt:lpstr>  DEVOTIONAL READING: Psalm 105:1-2, 37-45   BACKGROUND SCRIPTURES: Exodus 14:1–15:21   PRINT PASSAGE: Exodus 15:11-21  </vt:lpstr>
      <vt:lpstr>KEY VERSE:</vt:lpstr>
      <vt:lpstr>     LESSON AIMS:   </vt:lpstr>
      <vt:lpstr>KEY TERMS:</vt:lpstr>
      <vt:lpstr>INTRODUCTION</vt:lpstr>
      <vt:lpstr>BIBLICAL CONTEXT</vt:lpstr>
      <vt:lpstr> ANALYSIS OF THE BIBLICAL TEXT (Lesson Outline) </vt:lpstr>
      <vt:lpstr>The Deeds of God (Exodus 15:11-13)</vt:lpstr>
      <vt:lpstr>What Do You Think? </vt:lpstr>
      <vt:lpstr>  The Dreading of Our God (Exodus 15:14-16, NIV)   </vt:lpstr>
      <vt:lpstr>What Do You Think? </vt:lpstr>
      <vt:lpstr>    The Dwelling of Our God (Exodus 15:17-21, NIV)    </vt:lpstr>
      <vt:lpstr>    The Dwelling of Our God (Exodus 15:17-21, NIV)    </vt:lpstr>
      <vt:lpstr>What Do You Think? </vt:lpstr>
      <vt:lpstr>PowerPoint Presentation</vt:lpstr>
      <vt:lpstr>Closing Prayer </vt:lpstr>
      <vt:lpstr>Conclusion (Preparing for Next Week’s Lesson)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Ingrid Atwater</cp:lastModifiedBy>
  <cp:revision>20</cp:revision>
  <dcterms:created xsi:type="dcterms:W3CDTF">2020-10-13T22:27:56Z</dcterms:created>
  <dcterms:modified xsi:type="dcterms:W3CDTF">2021-08-24T19:42:03Z</dcterms:modified>
</cp:coreProperties>
</file>