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4" r:id="rId6"/>
    <p:sldId id="267" r:id="rId7"/>
    <p:sldId id="269" r:id="rId8"/>
    <p:sldId id="270" r:id="rId9"/>
    <p:sldId id="281" r:id="rId10"/>
    <p:sldId id="266" r:id="rId11"/>
    <p:sldId id="285" r:id="rId12"/>
    <p:sldId id="275" r:id="rId13"/>
    <p:sldId id="284" r:id="rId14"/>
    <p:sldId id="276" r:id="rId15"/>
    <p:sldId id="278" r:id="rId16"/>
    <p:sldId id="279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67"/>
    <p:restoredTop sz="95385"/>
  </p:normalViewPr>
  <p:slideViewPr>
    <p:cSldViewPr snapToGrid="0" snapToObjects="1">
      <p:cViewPr varScale="1">
        <p:scale>
          <a:sx n="55" d="100"/>
          <a:sy n="55" d="100"/>
        </p:scale>
        <p:origin x="90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E5206-64F6-5444-B5A6-F321D5FA0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D262C5-59B5-B845-91C9-F038EE44C3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BE91C-893A-BB4D-9C26-15F096172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9868C-4880-1147-8E3B-48ED2B948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F1915-A8C6-8A46-A7E9-4AE3DAD51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44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CE6CF-C6B3-3D42-AD07-E27C2BA5A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1F122-2CE6-FD43-8577-A86AE602A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B23DD-44DA-6B47-828B-C4B2D4ED3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16802-11FC-384B-BD62-4DB15F5C1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04146-0B4C-144D-B067-7E2DF259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C34E9-C0E9-7D40-881D-18BE4B32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69020-604E-FC4F-8DB6-17CEF2FA6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A4627-2E7E-DC44-8EA0-CCAB84C3D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4F798-1366-EB44-8265-65F4CAA76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90ECD-394C-DC45-8745-DB795ACA2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03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C58C-3280-1B41-9118-9F5998A6C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31450-B956-554D-B667-BE901F882B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EED949-82F3-8B4D-859E-EBD647491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84559-FB6C-9446-B9C0-BF678979A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802DF-470D-7948-B0B2-2C73112EF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452419-D04F-574E-8DCD-F7749A637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B2CC9-88FA-FD40-A96D-FC979975D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A5F42-7B03-824E-B2FD-E0B08F20E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F8072-2798-A643-B7FE-1AA41643C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C158D-E797-BE4C-9773-A1CCBF7B6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0B228F-61DA-E242-B0EB-95660B8A37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E017D9-D9F0-C34D-9A39-7A83AFCA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77FA6E-A918-A24D-87EB-D10F3E075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0F1A0F-BEC7-D74B-AB75-15D5AF011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61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A32E1-A0B3-A647-AE98-788867D7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72DA23-E393-ED4A-92E9-6E2E314A0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00A4B5-E87B-6941-9141-9045405D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863B27-329E-7D48-A2B0-B50A82955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1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3343B0-1FC7-EF45-B610-B1CF0D45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4E9C41-A2A6-E147-AEDB-2E7D56F8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AB60C-FD97-1749-960C-E4BB9041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6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FB38-99C0-9C4B-BAB9-9826E854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C407F-B119-8647-91B2-017FA0E57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C6CFB-A74F-C247-AE4D-D5F1B931D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948A84-1DE2-EE40-A948-6186B020A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88049-BE8D-A346-8BE8-1EF3D937A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3600C-5779-7647-A33F-BA5911115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0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E38D5-A55A-C847-9D3D-0C202B4B5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15D191-DD04-5043-A11D-98000841F5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2CDA6-2820-DE46-9600-A03E775E5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90EA1D-A4EC-0044-996B-9ED1B6539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67786-B320-864C-83A3-BCBABAC1F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6502D-5C5D-3D40-8264-CF2AE6BA7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9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52007-4598-C24D-B697-7BCB65027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0EE3E-7719-FF47-8BA0-57A378BA1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BF911-1000-0D4C-8CB1-1C99BE71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2605D-B6C5-C94B-A885-95E8F551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0529F-7D60-4243-AC93-BEAC8084B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87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E89609-C26B-3940-B74A-5489B42D5E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1DC34-3478-A14B-B057-5E46389BA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526D3-5716-8B4C-B50E-806EBFC7F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51D78-7635-BF41-A0E8-FA6842623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8E8E7-D908-F94A-BABF-C13197AC5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1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77DA36-207C-474F-8D50-1A9DEA87D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339CB-27DC-E840-BF9F-3892056A1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298BE-22FE-3A4D-A148-817F38E41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EA804-A15E-7640-8EE7-61DCA8732612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A19B8-715F-7A48-B805-8141215F26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0A76F-66E7-9F4C-AE13-F01C753014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80C00-3EC7-8E4A-BDDE-39ACB3312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4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D58C2-DAC6-AE4B-ADD7-060CE97C3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29" y="726141"/>
            <a:ext cx="11255189" cy="5486400"/>
          </a:xfrm>
        </p:spPr>
        <p:txBody>
          <a:bodyPr>
            <a:normAutofit/>
          </a:bodyPr>
          <a:lstStyle/>
          <a:p>
            <a:pPr algn="ctr"/>
            <a: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  <a:t>FALL QUARTER THEME: </a:t>
            </a:r>
            <a:b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" sz="5400" b="1" dirty="0">
                <a:cs typeface="Arial" panose="020B0604020202020204" pitchFamily="34" charset="0"/>
              </a:rPr>
              <a:t>“CELEBRATING GOD”</a:t>
            </a:r>
            <a:b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  <a:t>UNIT I: </a:t>
            </a:r>
            <a:b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" sz="5400" b="1" dirty="0">
                <a:cs typeface="Arial" panose="020B0604020202020204" pitchFamily="34" charset="0"/>
              </a:rPr>
              <a:t>“</a:t>
            </a:r>
            <a:r>
              <a:rPr lang="en-US" sz="5400" b="1" dirty="0"/>
              <a:t>GOD’S PEOPLE OFFER PRAISE”</a:t>
            </a:r>
            <a:b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923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60141-2182-F843-A676-5FEDB43FC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/>
              <a:t>LESSON 3: Sunday, </a:t>
            </a:r>
            <a:r>
              <a:rPr lang="en-US" sz="5400" b="1"/>
              <a:t>September 19, </a:t>
            </a:r>
            <a:r>
              <a:rPr lang="en-US" sz="5400" b="1" dirty="0"/>
              <a:t>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213CB-C9AE-9245-BE05-1F1BA9D41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600" b="1" dirty="0"/>
              <a:t>Lesson Title: </a:t>
            </a:r>
            <a:r>
              <a:rPr lang="en-US" sz="3600" dirty="0"/>
              <a:t>“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Celebrating Expectantly</a:t>
            </a:r>
            <a:r>
              <a:rPr lang="en-US" sz="3600" dirty="0"/>
              <a:t>”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dirty="0"/>
              <a:t>  (</a:t>
            </a:r>
            <a:r>
              <a:rPr lang="en-US" sz="3600" i="1" dirty="0"/>
              <a:t>Faith Pathway</a:t>
            </a:r>
            <a:r>
              <a:rPr lang="en-US" sz="3600" dirty="0"/>
              <a:t>)</a:t>
            </a:r>
          </a:p>
          <a:p>
            <a:r>
              <a:rPr lang="en-US" sz="4000" b="1" dirty="0"/>
              <a:t>Lesson Title: </a:t>
            </a:r>
            <a:r>
              <a:rPr lang="en-US" sz="4000" dirty="0"/>
              <a:t>“Glorifying God” </a:t>
            </a:r>
          </a:p>
          <a:p>
            <a:pPr marL="0" indent="0">
              <a:buNone/>
            </a:pPr>
            <a:r>
              <a:rPr lang="en-US" sz="4000" dirty="0"/>
              <a:t>  (</a:t>
            </a:r>
            <a:r>
              <a:rPr lang="en-US" sz="4000" i="1" dirty="0"/>
              <a:t>Townsend Press SS Commentary</a:t>
            </a:r>
            <a:r>
              <a:rPr lang="en-US" sz="4000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216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47387-06EB-1842-91C0-4946AEE6A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4"/>
            <a:ext cx="11082528" cy="58608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DEVOTIONAL READING:</a:t>
            </a:r>
            <a:r>
              <a:rPr lang="en-US" dirty="0"/>
              <a:t> James 5:13-18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b="1" dirty="0"/>
              <a:t>BACKGROUND SCRIPTURES:</a:t>
            </a:r>
            <a:r>
              <a:rPr lang="en-US" dirty="0"/>
              <a:t> Mark 10:46-52; Luke 18:35-43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b="1" dirty="0"/>
              <a:t>PRINT PASSAGE:</a:t>
            </a:r>
            <a:r>
              <a:rPr lang="en-US" dirty="0"/>
              <a:t> Mark 10:46-52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98898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C27D9-F260-144D-A29D-A73FD501F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027"/>
            <a:ext cx="10515600" cy="821649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KEY VERSE: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CE7A8-C807-9046-AF28-721CE7380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205" y="1186774"/>
            <a:ext cx="11361906" cy="53061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/>
              <a:t>Jesus answered and said unto him, What wilt thou that I should do unto thee? The blind man said unto him, Lord, that I might receive my sight. (Mark 10:51,</a:t>
            </a:r>
            <a:r>
              <a:rPr lang="en-US" sz="3600" i="1" dirty="0"/>
              <a:t> KJV</a:t>
            </a:r>
            <a:r>
              <a:rPr lang="en-US" sz="3600" dirty="0"/>
              <a:t>)</a:t>
            </a:r>
          </a:p>
          <a:p>
            <a:pPr marL="0" indent="0" algn="just">
              <a:buNone/>
            </a:pPr>
            <a:endParaRPr lang="en-US" sz="3600" dirty="0"/>
          </a:p>
          <a:p>
            <a:pPr marL="0" indent="0" algn="just">
              <a:buNone/>
            </a:pPr>
            <a:r>
              <a:rPr lang="en-US" sz="3600" dirty="0"/>
              <a:t>“What do you want me to do for you?” Jesus asked him. The blind man said, “Rabbi, I want to see.”</a:t>
            </a:r>
          </a:p>
          <a:p>
            <a:pPr marL="0" indent="0" algn="just">
              <a:buNone/>
            </a:pPr>
            <a:r>
              <a:rPr lang="en-US" sz="3600" dirty="0"/>
              <a:t> (Mark 10:51, </a:t>
            </a:r>
            <a:r>
              <a:rPr lang="en-US" sz="3600" i="1" dirty="0"/>
              <a:t>NIV</a:t>
            </a:r>
            <a:r>
              <a:rPr lang="en-US" sz="36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9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0782-F657-A847-BC91-7663BC59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2194"/>
          </a:xfrm>
        </p:spPr>
        <p:txBody>
          <a:bodyPr>
            <a:normAutofit fontScale="90000"/>
          </a:bodyPr>
          <a:lstStyle/>
          <a:p>
            <a:br>
              <a:rPr lang="en-US" sz="6600" b="1" dirty="0"/>
            </a:br>
            <a:br>
              <a:rPr lang="en-US" sz="6600" b="1" dirty="0"/>
            </a:b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sz="5300" b="1" dirty="0"/>
              <a:t>LESSON AIMS:</a:t>
            </a:r>
            <a:br>
              <a:rPr lang="en-US" sz="4900" dirty="0"/>
            </a:br>
            <a:br>
              <a:rPr lang="en-US" dirty="0"/>
            </a:br>
            <a:br>
              <a:rPr lang="en-US" sz="6600" dirty="0"/>
            </a:br>
            <a:endParaRPr lang="en-US" sz="6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395DE-64D4-9147-B7F8-594B79EC5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060"/>
            <a:ext cx="10515600" cy="482491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4300" dirty="0"/>
              <a:t>As a result of experiencing this lesson, you should be able to do these things:</a:t>
            </a:r>
          </a:p>
          <a:p>
            <a:pPr algn="just"/>
            <a:r>
              <a:rPr lang="en-US" sz="4400" dirty="0"/>
              <a:t>Compare and contrast spiritual and physical blindness.</a:t>
            </a:r>
          </a:p>
          <a:p>
            <a:pPr algn="just"/>
            <a:r>
              <a:rPr lang="en-US" sz="4400" dirty="0"/>
              <a:t>Appreciate how God is attentive and responds to our needs.</a:t>
            </a:r>
          </a:p>
          <a:p>
            <a:pPr algn="just"/>
            <a:r>
              <a:rPr lang="en-US" sz="4400" dirty="0"/>
              <a:t>Practice reaching out to those who are marginalized by society.</a:t>
            </a:r>
          </a:p>
          <a:p>
            <a:pPr marL="0" indent="0">
              <a:buNone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945537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007BE-7ED2-8147-A3AC-97DF2DDBC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KEY TERMS: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A7B53-1F72-DC4C-AC7B-44F28F150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149"/>
            <a:ext cx="10515600" cy="5033726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Disciples (verse 46)—Greek: </a:t>
            </a:r>
            <a:r>
              <a:rPr lang="en-US" sz="3900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mathétés</a:t>
            </a:r>
            <a:r>
              <a:rPr lang="en-US" sz="39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(math-ay-</a:t>
            </a:r>
            <a:r>
              <a:rPr lang="en-US" sz="3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’):</a:t>
            </a:r>
            <a:r>
              <a:rPr lang="en-US" sz="3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learners; pupils.</a:t>
            </a:r>
            <a:endParaRPr lang="en-US" sz="3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Cry out (verse 47)—Greek: </a:t>
            </a:r>
            <a:r>
              <a:rPr lang="en-US" sz="3900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krazō</a:t>
            </a:r>
            <a:r>
              <a:rPr lang="en-US" sz="39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krad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’-zo):</a:t>
            </a:r>
            <a:r>
              <a:rPr lang="en-US" sz="3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scream; to cry aloud; shriek; “shout” (NIV).</a:t>
            </a:r>
            <a:endParaRPr lang="en-US" sz="3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Mercy (verse 47)—Greek:</a:t>
            </a:r>
            <a:r>
              <a:rPr lang="en-US" sz="39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900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eleeō</a:t>
            </a:r>
            <a:r>
              <a:rPr lang="en-US" sz="39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(el-eh-eh’-o):</a:t>
            </a:r>
            <a:r>
              <a:rPr lang="en-US" sz="3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have pity or mercy on; to show mercy.</a:t>
            </a:r>
            <a:endParaRPr lang="en-US" sz="3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Rebuked (verse 48)—Greek: </a:t>
            </a:r>
            <a:r>
              <a:rPr lang="en-US" sz="3900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epitimaō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(ep-</a:t>
            </a:r>
            <a:r>
              <a:rPr lang="en-US" sz="3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ee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-tee-</a:t>
            </a:r>
            <a:r>
              <a:rPr lang="en-US" sz="3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mah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’-o):</a:t>
            </a:r>
            <a:r>
              <a:rPr lang="en-US" sz="3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honored; meted out due measure; hence, censured; admonished; warned; “charged” (KJV).</a:t>
            </a:r>
            <a:endParaRPr lang="en-US" sz="3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Rise up (verse 49)—Greek: </a:t>
            </a:r>
            <a:r>
              <a:rPr lang="en-US" sz="3900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egeirō</a:t>
            </a:r>
            <a:r>
              <a:rPr lang="en-US" sz="39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eg-i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’-</a:t>
            </a:r>
            <a:r>
              <a:rPr lang="en-US" sz="3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r>
              <a:rPr lang="en-US" sz="3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waken; to raise up; “rise” (KJV); “on your feet” (NIV). </a:t>
            </a:r>
            <a:endParaRPr lang="en-US" sz="3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Silent (verse 48)—Greek:</a:t>
            </a:r>
            <a:r>
              <a:rPr lang="en-US" sz="39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900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siópaó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(see-o-</a:t>
            </a:r>
            <a:r>
              <a:rPr lang="en-US" sz="39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pah</a:t>
            </a:r>
            <a:r>
              <a:rPr lang="en-US" sz="3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’-o):</a:t>
            </a:r>
            <a:r>
              <a:rPr lang="en-US" sz="3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be silent, either voluntarily or involuntarily; “hold. . . peace” (KJV); “quiet” (NIV).</a:t>
            </a:r>
            <a:endParaRPr lang="en-US" sz="3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045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AAF28-5204-DD47-9104-F9BE647D5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13513-5332-B34D-BF5D-7E0B48198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7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B9B40-BEBA-9C45-B5A5-8EEECD822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BIBLICAL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7E9D0-93C0-2645-A473-D4F27FD3D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484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A00C1-B5E3-4E4F-8276-A07DCA23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ANALYSIS OF THE BIBLICAL TEXT (Lesson Outline)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D9BF8-87EB-F145-AAFA-7892487DF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A Sound and a Shout </a:t>
            </a:r>
          </a:p>
          <a:p>
            <a:pPr marL="0" indent="0"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800" i="1" dirty="0">
                <a:latin typeface="Arial" panose="020B0604020202020204" pitchFamily="34" charset="0"/>
                <a:cs typeface="Arial" panose="020B0604020202020204" pitchFamily="34" charset="0"/>
              </a:rPr>
              <a:t>Mark 10:46-48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A Word and a Wonder </a:t>
            </a:r>
          </a:p>
          <a:p>
            <a:pPr marL="0" indent="0"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800" i="1" dirty="0">
                <a:latin typeface="Arial" panose="020B0604020202020204" pitchFamily="34" charset="0"/>
                <a:cs typeface="Arial" panose="020B0604020202020204" pitchFamily="34" charset="0"/>
              </a:rPr>
              <a:t>Mark 10:49-52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432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DC9A-DE1B-3445-9235-D130B32D4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A Sound and a Shout </a:t>
            </a:r>
            <a:r>
              <a:rPr lang="en-US" sz="4800" i="1" dirty="0">
                <a:latin typeface="Arial" panose="020B0604020202020204" pitchFamily="34" charset="0"/>
                <a:cs typeface="Arial" panose="020B0604020202020204" pitchFamily="34" charset="0"/>
              </a:rPr>
              <a:t>(Mark 10:46-48, NIV)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1A529-A655-214B-BE92-BA133D0F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6900"/>
            <a:ext cx="10515600" cy="4436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46 Then they came to Jericho. As Jesus and his </a:t>
            </a:r>
            <a:r>
              <a:rPr lang="en-US" sz="3600" i="1" dirty="0"/>
              <a:t>disciples</a:t>
            </a:r>
            <a:r>
              <a:rPr lang="en-US" sz="3600" dirty="0"/>
              <a:t>, together with a large crowd, were leaving the city, a blind man, Bartimaeus (which means “son of Timaeus”), was sitting by the roadside begging. </a:t>
            </a:r>
          </a:p>
          <a:p>
            <a:pPr marL="0" indent="0">
              <a:buNone/>
            </a:pPr>
            <a:r>
              <a:rPr lang="en-US" sz="3600" dirty="0"/>
              <a:t>47 When he heard that it was Jesus of Nazareth, he began to </a:t>
            </a:r>
            <a:r>
              <a:rPr lang="en-US" sz="3600" i="1" dirty="0"/>
              <a:t>shout</a:t>
            </a:r>
            <a:r>
              <a:rPr lang="en-US" sz="3600" dirty="0"/>
              <a:t>, “Jesus, Son of David, have </a:t>
            </a:r>
            <a:r>
              <a:rPr lang="en-US" sz="3600" i="1" dirty="0"/>
              <a:t>mercy</a:t>
            </a:r>
            <a:r>
              <a:rPr lang="en-US" sz="3600" dirty="0"/>
              <a:t> on me!”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350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0DC9A-DE1B-3445-9235-D130B32D4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A Sound and a Shout (</a:t>
            </a:r>
            <a:r>
              <a:rPr lang="en-US" sz="4800" i="1" dirty="0">
                <a:latin typeface="Arial" panose="020B0604020202020204" pitchFamily="34" charset="0"/>
                <a:cs typeface="Arial" panose="020B0604020202020204" pitchFamily="34" charset="0"/>
              </a:rPr>
              <a:t>Mark 10:46-48, NIV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1A529-A655-214B-BE92-BA133D0F5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6900"/>
            <a:ext cx="10515600" cy="4436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48 Many </a:t>
            </a:r>
            <a:r>
              <a:rPr lang="en-US" sz="3600" i="1" dirty="0"/>
              <a:t>rebuked </a:t>
            </a:r>
            <a:r>
              <a:rPr lang="en-US" sz="3600" dirty="0"/>
              <a:t>him and told him to be </a:t>
            </a:r>
            <a:r>
              <a:rPr lang="en-US" sz="3600" i="1" dirty="0"/>
              <a:t>quiet</a:t>
            </a:r>
            <a:r>
              <a:rPr lang="en-US" sz="3600" dirty="0"/>
              <a:t>, but he shouted all the more, “Son of David, have mercy on me!”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308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7BC01-61A8-1B4F-90D2-7B90A5D9A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Do You Think?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423D3-AA17-034A-AEED-688F02260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How can the church maintain a worship atmosphere that does not hinder people from worshipping God freely?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734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AF3AE-BBA5-E14B-93BE-5802EFD0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b="1" dirty="0"/>
              <a:t>A WORD AND A WONDER (</a:t>
            </a:r>
            <a:r>
              <a:rPr lang="en-US" b="1" i="1" dirty="0"/>
              <a:t>MARK 10:49-52, NIV</a:t>
            </a:r>
            <a:r>
              <a:rPr lang="en-US" b="1" dirty="0"/>
              <a:t>)</a:t>
            </a:r>
            <a:br>
              <a:rPr lang="en-US" dirty="0"/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27785-5864-6B44-81FA-4ED1C1012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50260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/>
              <a:t>49 Jesus stopped and said, “Call him.” So they called to the blind man, “Cheer up! </a:t>
            </a:r>
            <a:r>
              <a:rPr lang="en-US" sz="4000" i="1" dirty="0"/>
              <a:t>On your feet</a:t>
            </a:r>
            <a:r>
              <a:rPr lang="en-US" sz="4000" dirty="0"/>
              <a:t>! He’s calling you.”</a:t>
            </a:r>
          </a:p>
          <a:p>
            <a:pPr marL="0" indent="0">
              <a:buNone/>
            </a:pPr>
            <a:r>
              <a:rPr lang="en-US" sz="4000" dirty="0"/>
              <a:t>50 Throwing his cloak aside, he jumped to his feet and came to Jesus.</a:t>
            </a:r>
          </a:p>
          <a:p>
            <a:pPr marL="0" indent="0">
              <a:buNone/>
            </a:pPr>
            <a:r>
              <a:rPr lang="en-US" sz="4000" dirty="0"/>
              <a:t>51 “What do you want me to do for you?” Jesus asked him. The blind man said, “Rabbi, I want to see.” </a:t>
            </a:r>
          </a:p>
          <a:p>
            <a:pPr marL="0" indent="0">
              <a:buNone/>
            </a:pPr>
            <a:r>
              <a:rPr lang="en-US" sz="4000" dirty="0"/>
              <a:t>52 “Go,” said Jesus, “your faith has healed you.” Immediately he received his sight and followed Jesus along the road.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667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0AC9-836A-1F4E-8A7B-7C5495905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Do You Think?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3FAFA-8B57-6E41-BDFC-074B3AD43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How can we display our faith to the world?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986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2249E-8FE5-DD4E-87F9-5FF055777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1635"/>
            <a:ext cx="10515600" cy="5195328"/>
          </a:xfrm>
        </p:spPr>
        <p:txBody>
          <a:bodyPr/>
          <a:lstStyle/>
          <a:p>
            <a:r>
              <a:rPr lang="en-US" sz="4400" b="1" dirty="0"/>
              <a:t>A Closing Thought</a:t>
            </a:r>
          </a:p>
          <a:p>
            <a:r>
              <a:rPr lang="en-US" sz="4400" b="1" dirty="0"/>
              <a:t>Your Life</a:t>
            </a:r>
            <a:endParaRPr lang="en-US" sz="4400" dirty="0"/>
          </a:p>
          <a:p>
            <a:r>
              <a:rPr lang="en-US" sz="4400" b="1" dirty="0"/>
              <a:t>Your World!</a:t>
            </a:r>
            <a:endParaRPr 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609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2DFAE-9D03-8B4E-B330-0DC8560A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Closing Prayer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96D8-400A-5B47-8EB7-1C1777E3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4400" dirty="0"/>
              <a:t>Dear Lord, grant us peace through the many ups and downs of life. Give us enough humility and com- passion that we will never look down on others. May we walk daily in a spirit of joyful celebration for life and love in the Lord Jesus Christ. In Jesus’ name we pray. Amen.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0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E1D4C-72A8-D24E-9487-7EE9AF54E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Conclusion (Preparing for Next Week’s Lesson)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48B9D-EC76-4F49-BB61-718166E0D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>
                <a:cs typeface="Times New Roman" panose="02020603050405020304" pitchFamily="18" charset="0"/>
              </a:rPr>
              <a:t>While reading </a:t>
            </a:r>
            <a:r>
              <a:rPr lang="en-US" sz="4000">
                <a:cs typeface="Times New Roman" panose="02020603050405020304" pitchFamily="18" charset="0"/>
              </a:rPr>
              <a:t>the Background </a:t>
            </a:r>
            <a:r>
              <a:rPr lang="en-US" sz="4000" dirty="0">
                <a:cs typeface="Times New Roman" panose="02020603050405020304" pitchFamily="18" charset="0"/>
              </a:rPr>
              <a:t>Scripture, consider this thought: “In what ways do you celebrate expectantly?”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4000" dirty="0">
                <a:cs typeface="Times New Roman" panose="02020603050405020304" pitchFamily="18" charset="0"/>
              </a:rPr>
              <a:t>The lesson topic for Sunday, September 26, 2021, is “celebrating in unity.” The devotional reading text is Psalm 134, the background scripture text is acts 2:32-33, 37-47, and the printed text is acts 2:32-33, 37-47.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95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856</Words>
  <Application>Microsoft Office PowerPoint</Application>
  <PresentationFormat>Widescreen</PresentationFormat>
  <Paragraphs>55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FALL QUARTER THEME:  “CELEBRATING GOD”  UNIT I:  “GOD’S PEOPLE OFFER PRAISE”  </vt:lpstr>
      <vt:lpstr>LESSON 3: Sunday, September 19, 2021</vt:lpstr>
      <vt:lpstr> DEVOTIONAL READING: James 5:13-18    BACKGROUND SCRIPTURES: Mark 10:46-52; Luke 18:35-43    PRINT PASSAGE: Mark 10:46-52   </vt:lpstr>
      <vt:lpstr>KEY VERSE:</vt:lpstr>
      <vt:lpstr>     LESSON AIMS:   </vt:lpstr>
      <vt:lpstr>KEY TERMS:</vt:lpstr>
      <vt:lpstr>INTRODUCTION</vt:lpstr>
      <vt:lpstr>BIBLICAL CONTEXT</vt:lpstr>
      <vt:lpstr> ANALYSIS OF THE BIBLICAL TEXT (Lesson Outline) </vt:lpstr>
      <vt:lpstr>A Sound and a Shout (Mark 10:46-48, NIV)</vt:lpstr>
      <vt:lpstr>A Sound and a Shout (Mark 10:46-48, NIV)</vt:lpstr>
      <vt:lpstr>What Do You Think? </vt:lpstr>
      <vt:lpstr>   A WORD AND A WONDER (MARK 10:49-52, NIV)    </vt:lpstr>
      <vt:lpstr>What Do You Think? </vt:lpstr>
      <vt:lpstr>PowerPoint Presentation</vt:lpstr>
      <vt:lpstr>Closing Prayer </vt:lpstr>
      <vt:lpstr>Conclusion (Preparing for Next Week’s Lesson)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Debra Berry</dc:creator>
  <cp:lastModifiedBy>Ingrid Atwater</cp:lastModifiedBy>
  <cp:revision>25</cp:revision>
  <dcterms:created xsi:type="dcterms:W3CDTF">2020-10-13T22:27:56Z</dcterms:created>
  <dcterms:modified xsi:type="dcterms:W3CDTF">2021-08-24T20:19:02Z</dcterms:modified>
</cp:coreProperties>
</file>