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60" r:id="rId4"/>
    <p:sldId id="261" r:id="rId5"/>
    <p:sldId id="264" r:id="rId6"/>
    <p:sldId id="267" r:id="rId7"/>
    <p:sldId id="269" r:id="rId8"/>
    <p:sldId id="270" r:id="rId9"/>
    <p:sldId id="281" r:id="rId10"/>
    <p:sldId id="266" r:id="rId11"/>
    <p:sldId id="275" r:id="rId12"/>
    <p:sldId id="271" r:id="rId13"/>
    <p:sldId id="276" r:id="rId14"/>
    <p:sldId id="278" r:id="rId15"/>
    <p:sldId id="279" r:id="rId16"/>
    <p:sldId id="28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67"/>
    <p:restoredTop sz="95385"/>
  </p:normalViewPr>
  <p:slideViewPr>
    <p:cSldViewPr snapToGrid="0" snapToObjects="1">
      <p:cViewPr varScale="1">
        <p:scale>
          <a:sx n="112" d="100"/>
          <a:sy n="112" d="100"/>
        </p:scale>
        <p:origin x="108" y="144"/>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9/28/2021</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551329" y="726141"/>
            <a:ext cx="11255189" cy="5486400"/>
          </a:xfrm>
        </p:spPr>
        <p:txBody>
          <a:bodyPr>
            <a:normAutofit fontScale="90000"/>
          </a:bodyPr>
          <a:lstStyle/>
          <a:p>
            <a:pPr algn="ctr"/>
            <a:br>
              <a:rPr lang="en" b="1" dirty="0">
                <a:latin typeface="Arial" panose="020B0604020202020204" pitchFamily="34" charset="0"/>
                <a:cs typeface="Arial" panose="020B0604020202020204" pitchFamily="34" charset="0"/>
              </a:rPr>
            </a:br>
            <a:r>
              <a:rPr lang="en" b="1" dirty="0">
                <a:latin typeface="Arial" panose="020B0604020202020204" pitchFamily="34" charset="0"/>
                <a:cs typeface="Arial" panose="020B0604020202020204" pitchFamily="34" charset="0"/>
              </a:rPr>
              <a:t>FALL QUARTER THEME: </a:t>
            </a:r>
            <a:br>
              <a:rPr lang="en" b="1"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r>
              <a:rPr lang="en" sz="5400" b="1" dirty="0">
                <a:cs typeface="Arial" panose="020B0604020202020204" pitchFamily="34" charset="0"/>
              </a:rPr>
              <a:t>“CELEBRATING GOD”</a:t>
            </a:r>
            <a:br>
              <a:rPr lang="en" dirty="0">
                <a:latin typeface="Arial" panose="020B0604020202020204" pitchFamily="34" charset="0"/>
                <a:cs typeface="Arial" panose="020B0604020202020204" pitchFamily="34" charset="0"/>
              </a:rPr>
            </a:br>
            <a:br>
              <a:rPr lang="en" dirty="0">
                <a:latin typeface="Arial" panose="020B0604020202020204" pitchFamily="34" charset="0"/>
                <a:cs typeface="Arial" panose="020B0604020202020204" pitchFamily="34" charset="0"/>
              </a:rPr>
            </a:br>
            <a:r>
              <a:rPr lang="en" b="1" dirty="0">
                <a:latin typeface="Arial" panose="020B0604020202020204" pitchFamily="34" charset="0"/>
                <a:cs typeface="Arial" panose="020B0604020202020204" pitchFamily="34" charset="0"/>
              </a:rPr>
              <a:t>UNIT II: </a:t>
            </a:r>
            <a:br>
              <a:rPr lang="en" b="1"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r>
              <a:rPr kumimoji="0" lang="en" sz="5400" b="1" i="0" u="none" strike="noStrike" kern="1200" cap="none" spc="0" normalizeH="0" baseline="0" noProof="0">
                <a:ln>
                  <a:noFill/>
                </a:ln>
                <a:solidFill>
                  <a:prstClr val="black"/>
                </a:solidFill>
                <a:effectLst/>
                <a:uLnTx/>
                <a:uFillTx/>
                <a:latin typeface="Calibri Light" panose="020F0302020204030204"/>
                <a:ea typeface="+mj-ea"/>
                <a:cs typeface="Arial" panose="020B0604020202020204" pitchFamily="34" charset="0"/>
              </a:rPr>
              <a:t>“</a:t>
            </a:r>
            <a:r>
              <a:rPr lang="en-US" sz="5400" b="1"/>
              <a:t>CALLED </a:t>
            </a:r>
            <a:r>
              <a:rPr lang="en-US" sz="5400" b="1" dirty="0"/>
              <a:t>TO PRAISE GOD”</a:t>
            </a:r>
            <a:br>
              <a:rPr lang="en"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3830923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a:bodyPr>
          <a:lstStyle/>
          <a:p>
            <a:r>
              <a:rPr lang="en-US" sz="5400" b="1" dirty="0">
                <a:latin typeface="+mn-lt"/>
              </a:rPr>
              <a:t>LESSON 5: Sunday, October 3, 2021</a:t>
            </a: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p:txBody>
          <a:bodyPr/>
          <a:lstStyle/>
          <a:p>
            <a:r>
              <a:rPr lang="en-US" sz="4400" b="1" dirty="0"/>
              <a:t>Lesson Title:</a:t>
            </a:r>
            <a:r>
              <a:rPr lang="en-US" sz="4400" dirty="0"/>
              <a:t> “</a:t>
            </a:r>
            <a:r>
              <a:rPr lang="en-US" sz="4400" dirty="0">
                <a:latin typeface="Arial" panose="020B0604020202020204" pitchFamily="34" charset="0"/>
                <a:cs typeface="Arial" panose="020B0604020202020204" pitchFamily="34" charset="0"/>
              </a:rPr>
              <a:t>Only You</a:t>
            </a:r>
            <a:r>
              <a:rPr lang="en-US" sz="4400" dirty="0"/>
              <a:t>” (Faith Pathway)</a:t>
            </a:r>
          </a:p>
          <a:p>
            <a:r>
              <a:rPr lang="en-US" sz="4400" b="1" dirty="0"/>
              <a:t>Lesson Title: </a:t>
            </a:r>
            <a:r>
              <a:rPr lang="en-US" sz="4400" dirty="0"/>
              <a:t>“Make a Joyful Noise” (Townsend Press SS Commentary)</a:t>
            </a:r>
          </a:p>
          <a:p>
            <a:endParaRPr lang="en-US" dirty="0"/>
          </a:p>
          <a:p>
            <a:endParaRPr lang="en-US" dirty="0"/>
          </a:p>
        </p:txBody>
      </p:sp>
    </p:spTree>
    <p:extLst>
      <p:ext uri="{BB962C8B-B14F-4D97-AF65-F5344CB8AC3E}">
        <p14:creationId xmlns:p14="http://schemas.microsoft.com/office/powerpoint/2010/main" val="2886216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548640" y="365124"/>
            <a:ext cx="11082528" cy="5860863"/>
          </a:xfrm>
        </p:spPr>
        <p:txBody>
          <a:bodyPr>
            <a:normAutofit/>
          </a:bodyPr>
          <a:lstStyle/>
          <a:p>
            <a:pPr algn="ctr"/>
            <a:br>
              <a:rPr lang="en-US" dirty="0"/>
            </a:br>
            <a:r>
              <a:rPr lang="en-US" dirty="0"/>
              <a:t>DEVOTIONAL READING: Psalm 66:1-7 </a:t>
            </a:r>
            <a:br>
              <a:rPr lang="en-US" dirty="0"/>
            </a:br>
            <a:br>
              <a:rPr lang="en-US" dirty="0"/>
            </a:br>
            <a:r>
              <a:rPr lang="en-US" dirty="0"/>
              <a:t>BACKGROUND SCRIPTURE: Psalm 100 </a:t>
            </a:r>
            <a:br>
              <a:rPr lang="en-US" dirty="0"/>
            </a:br>
            <a:br>
              <a:rPr lang="en-US" dirty="0"/>
            </a:br>
            <a:r>
              <a:rPr lang="en-US" dirty="0"/>
              <a:t>PRINT PASSAGE: Psalm 100:1-5</a:t>
            </a:r>
            <a:br>
              <a:rPr lang="en-US" dirty="0"/>
            </a:br>
            <a:br>
              <a:rPr lang="en-US" dirty="0"/>
            </a:br>
            <a:br>
              <a:rPr lang="en-US" dirty="0"/>
            </a:br>
            <a:endParaRPr lang="en-US" sz="4800" dirty="0"/>
          </a:p>
        </p:txBody>
      </p:sp>
    </p:spTree>
    <p:extLst>
      <p:ext uri="{BB962C8B-B14F-4D97-AF65-F5344CB8AC3E}">
        <p14:creationId xmlns:p14="http://schemas.microsoft.com/office/powerpoint/2010/main" val="1798898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a:xfrm>
            <a:off x="564205" y="190027"/>
            <a:ext cx="10789595" cy="821649"/>
          </a:xfrm>
        </p:spPr>
        <p:txBody>
          <a:bodyPr>
            <a:normAutofit fontScale="90000"/>
          </a:bodyPr>
          <a:lstStyle/>
          <a:p>
            <a:r>
              <a:rPr lang="en-US" sz="5400" b="1" dirty="0">
                <a:latin typeface="+mn-lt"/>
              </a:rPr>
              <a:t>KEY VERSE:</a:t>
            </a:r>
            <a:endParaRPr lang="en-US" sz="5400" dirty="0">
              <a:latin typeface="+mn-lt"/>
            </a:endParaRPr>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564205" y="1186774"/>
            <a:ext cx="11361906" cy="5306101"/>
          </a:xfrm>
        </p:spPr>
        <p:txBody>
          <a:bodyPr>
            <a:normAutofit fontScale="92500"/>
          </a:bodyPr>
          <a:lstStyle/>
          <a:p>
            <a:pPr marL="0" indent="0">
              <a:buNone/>
            </a:pPr>
            <a:r>
              <a:rPr lang="en-US" sz="4800" dirty="0"/>
              <a:t>Know ye that the L</a:t>
            </a:r>
            <a:r>
              <a:rPr lang="en-US" sz="3500" dirty="0"/>
              <a:t>ORD</a:t>
            </a:r>
            <a:r>
              <a:rPr lang="en-US" sz="4800" dirty="0"/>
              <a:t> he is God: it is he that hath made us, and not we ourselves; we are his people, and the sheep of his pasture. (Psalm 100:3, KJV)</a:t>
            </a:r>
          </a:p>
          <a:p>
            <a:pPr marL="0" indent="0" algn="ctr">
              <a:buNone/>
            </a:pPr>
            <a:r>
              <a:rPr lang="en-US" sz="4800" dirty="0"/>
              <a:t>.....</a:t>
            </a:r>
          </a:p>
          <a:p>
            <a:pPr marL="0" indent="0">
              <a:buNone/>
            </a:pPr>
            <a:r>
              <a:rPr lang="en-US" sz="4800" dirty="0"/>
              <a:t>Know that the L</a:t>
            </a:r>
            <a:r>
              <a:rPr lang="en-US" sz="3500" dirty="0"/>
              <a:t>ORD</a:t>
            </a:r>
            <a:r>
              <a:rPr lang="en-US" sz="4800" dirty="0"/>
              <a:t> is God. It is he who made us, and we are his; we are his people, the sheep of</a:t>
            </a:r>
          </a:p>
          <a:p>
            <a:pPr marL="0" indent="0">
              <a:buNone/>
            </a:pPr>
            <a:r>
              <a:rPr lang="en-US" sz="4800" dirty="0"/>
              <a:t>his pasture. (Psalm 100:3, NIV)</a:t>
            </a:r>
          </a:p>
          <a:p>
            <a:endParaRPr lang="en-US" dirty="0"/>
          </a:p>
        </p:txBody>
      </p:sp>
    </p:spTree>
    <p:extLst>
      <p:ext uri="{BB962C8B-B14F-4D97-AF65-F5344CB8AC3E}">
        <p14:creationId xmlns:p14="http://schemas.microsoft.com/office/powerpoint/2010/main" val="125469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838200" y="365126"/>
            <a:ext cx="10515600" cy="802194"/>
          </a:xfrm>
        </p:spPr>
        <p:txBody>
          <a:bodyPr>
            <a:normAutofit fontScale="90000"/>
          </a:bodyPr>
          <a:lstStyle/>
          <a:p>
            <a:br>
              <a:rPr lang="en-US" sz="6600" b="1" dirty="0"/>
            </a:br>
            <a:br>
              <a:rPr lang="en-US" sz="6600" b="1" dirty="0"/>
            </a:br>
            <a:br>
              <a:rPr lang="en-US" dirty="0"/>
            </a:br>
            <a:r>
              <a:rPr lang="en-US" dirty="0"/>
              <a:t> </a:t>
            </a:r>
            <a:br>
              <a:rPr lang="en-US" dirty="0"/>
            </a:br>
            <a:r>
              <a:rPr lang="en-US" sz="5300" b="1" dirty="0">
                <a:latin typeface="+mn-lt"/>
              </a:rPr>
              <a:t>LESSON AIMS:</a:t>
            </a:r>
            <a:br>
              <a:rPr lang="en-US" sz="5300" b="1" dirty="0"/>
            </a:br>
            <a:br>
              <a:rPr lang="en-US" sz="4900" dirty="0"/>
            </a:br>
            <a:br>
              <a:rPr lang="en-US" dirty="0"/>
            </a:br>
            <a:br>
              <a:rPr lang="en-US" sz="6600" dirty="0"/>
            </a:br>
            <a:endParaRPr lang="en-US" sz="6600" b="1" dirty="0"/>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0" y="1498060"/>
            <a:ext cx="10515600" cy="4824919"/>
          </a:xfrm>
        </p:spPr>
        <p:txBody>
          <a:bodyPr>
            <a:normAutofit/>
          </a:bodyPr>
          <a:lstStyle/>
          <a:p>
            <a:pPr marL="0" indent="0">
              <a:buNone/>
            </a:pPr>
            <a:r>
              <a:rPr lang="en-US" sz="4300" dirty="0"/>
              <a:t>As a result of experiencing this lesson, you should be able to do these things:</a:t>
            </a:r>
          </a:p>
          <a:p>
            <a:r>
              <a:rPr lang="en-US" sz="4400" dirty="0"/>
              <a:t>Understand why and how God is to be worshipped, as found in Psalm 100. </a:t>
            </a:r>
          </a:p>
          <a:p>
            <a:r>
              <a:rPr lang="en-US" sz="4400" dirty="0"/>
              <a:t>Appreciate that God is worthy to be praised.</a:t>
            </a:r>
          </a:p>
          <a:p>
            <a:r>
              <a:rPr lang="en-US" sz="4400" dirty="0"/>
              <a:t>Create a psalm of praise for the Lord.</a:t>
            </a:r>
          </a:p>
          <a:p>
            <a:endParaRPr lang="en-US" sz="5400" dirty="0"/>
          </a:p>
        </p:txBody>
      </p:sp>
    </p:spTree>
    <p:extLst>
      <p:ext uri="{BB962C8B-B14F-4D97-AF65-F5344CB8AC3E}">
        <p14:creationId xmlns:p14="http://schemas.microsoft.com/office/powerpoint/2010/main" val="3945537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p:txBody>
          <a:bodyPr/>
          <a:lstStyle/>
          <a:p>
            <a:r>
              <a:rPr lang="en-US" b="1" dirty="0">
                <a:latin typeface="+mn-lt"/>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838200" y="1459149"/>
            <a:ext cx="10515600" cy="5033726"/>
          </a:xfrm>
        </p:spPr>
        <p:txBody>
          <a:bodyPr>
            <a:normAutofit fontScale="70000" lnSpcReduction="20000"/>
          </a:bodyPr>
          <a:lstStyle/>
          <a:p>
            <a:pPr>
              <a:spcBef>
                <a:spcPts val="0"/>
              </a:spcBef>
            </a:pP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Enter (verse 4)—Hebrew: </a:t>
            </a:r>
            <a:r>
              <a:rPr lang="en-US" sz="5400" b="1" i="1" dirty="0" err="1">
                <a:effectLst/>
                <a:latin typeface="Times New Roman" panose="02020603050405020304" pitchFamily="18" charset="0"/>
                <a:ea typeface="Calibri" panose="020F0502020204030204" pitchFamily="34" charset="0"/>
                <a:cs typeface="Times New Roman" panose="02020603050405020304" pitchFamily="18" charset="0"/>
              </a:rPr>
              <a:t>bo</a:t>
            </a: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5400" b="1" dirty="0" err="1">
                <a:effectLst/>
                <a:latin typeface="Times New Roman" panose="02020603050405020304" pitchFamily="18" charset="0"/>
                <a:ea typeface="Calibri" panose="020F0502020204030204" pitchFamily="34" charset="0"/>
                <a:cs typeface="Times New Roman" panose="02020603050405020304" pitchFamily="18" charset="0"/>
              </a:rPr>
              <a:t>bo</a:t>
            </a:r>
            <a:r>
              <a:rPr lang="en-US" sz="5400" dirty="0">
                <a:effectLst/>
                <a:latin typeface="Times New Roman" panose="02020603050405020304" pitchFamily="18" charset="0"/>
                <a:ea typeface="Calibri" panose="020F0502020204030204" pitchFamily="34" charset="0"/>
                <a:cs typeface="Times New Roman" panose="02020603050405020304" pitchFamily="18" charset="0"/>
              </a:rPr>
              <a:t>): to come, come in, go in, go.</a:t>
            </a:r>
            <a:endParaRPr lang="en-US" sz="54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Everlasting (verse 5)—Hebrew:</a:t>
            </a:r>
            <a:r>
              <a:rPr lang="en-US" sz="54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5400" b="1" i="1" dirty="0" err="1">
                <a:effectLst/>
                <a:latin typeface="Times New Roman" panose="02020603050405020304" pitchFamily="18" charset="0"/>
                <a:ea typeface="Calibri" panose="020F0502020204030204" pitchFamily="34" charset="0"/>
                <a:cs typeface="Times New Roman" panose="02020603050405020304" pitchFamily="18" charset="0"/>
              </a:rPr>
              <a:t>olam</a:t>
            </a: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 (o-</a:t>
            </a:r>
            <a:r>
              <a:rPr lang="en-US" sz="5400" b="1" dirty="0" err="1">
                <a:effectLst/>
                <a:latin typeface="Times New Roman" panose="02020603050405020304" pitchFamily="18" charset="0"/>
                <a:ea typeface="Calibri" panose="020F0502020204030204" pitchFamily="34" charset="0"/>
                <a:cs typeface="Times New Roman" panose="02020603050405020304" pitchFamily="18" charset="0"/>
              </a:rPr>
              <a:t>lawm</a:t>
            </a: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5400" dirty="0">
                <a:effectLst/>
                <a:latin typeface="Times New Roman" panose="02020603050405020304" pitchFamily="18" charset="0"/>
                <a:ea typeface="Calibri" panose="020F0502020204030204" pitchFamily="34" charset="0"/>
                <a:cs typeface="Times New Roman" panose="02020603050405020304" pitchFamily="18" charset="0"/>
              </a:rPr>
              <a:t> long duration; antiquity; futurity; “forever” (NIV). </a:t>
            </a:r>
            <a:endParaRPr lang="en-US" sz="54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Gladness (verse 2)—Hebrew: </a:t>
            </a:r>
            <a:r>
              <a:rPr lang="en-US" sz="5400" b="1" i="1" dirty="0" err="1">
                <a:effectLst/>
                <a:latin typeface="Times New Roman" panose="02020603050405020304" pitchFamily="18" charset="0"/>
                <a:ea typeface="Calibri" panose="020F0502020204030204" pitchFamily="34" charset="0"/>
                <a:cs typeface="Times New Roman" panose="02020603050405020304" pitchFamily="18" charset="0"/>
              </a:rPr>
              <a:t>simchah</a:t>
            </a:r>
            <a:r>
              <a:rPr lang="en-US" sz="54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(sim-</a:t>
            </a:r>
            <a:r>
              <a:rPr lang="en-US" sz="5400" b="1" dirty="0" err="1">
                <a:effectLst/>
                <a:latin typeface="Times New Roman" panose="02020603050405020304" pitchFamily="18" charset="0"/>
                <a:ea typeface="Calibri" panose="020F0502020204030204" pitchFamily="34" charset="0"/>
                <a:cs typeface="Times New Roman" panose="02020603050405020304" pitchFamily="18" charset="0"/>
              </a:rPr>
              <a:t>khaw</a:t>
            </a: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5400" dirty="0">
                <a:effectLst/>
                <a:latin typeface="Times New Roman" panose="02020603050405020304" pitchFamily="18" charset="0"/>
                <a:ea typeface="Calibri" panose="020F0502020204030204" pitchFamily="34" charset="0"/>
                <a:cs typeface="Times New Roman" panose="02020603050405020304" pitchFamily="18" charset="0"/>
              </a:rPr>
              <a:t> joy; gladness; mirth.</a:t>
            </a:r>
            <a:endParaRPr lang="en-US" sz="54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Know (verse 3)—Hebrew: </a:t>
            </a:r>
            <a:r>
              <a:rPr lang="en-US" sz="5400" b="1" i="1" dirty="0">
                <a:effectLst/>
                <a:latin typeface="Times New Roman" panose="02020603050405020304" pitchFamily="18" charset="0"/>
                <a:ea typeface="Calibri" panose="020F0502020204030204" pitchFamily="34" charset="0"/>
                <a:cs typeface="Times New Roman" panose="02020603050405020304" pitchFamily="18" charset="0"/>
              </a:rPr>
              <a:t>yada</a:t>
            </a: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 (yaw-dah’): </a:t>
            </a:r>
            <a:r>
              <a:rPr lang="en-US" sz="5400" dirty="0">
                <a:effectLst/>
                <a:latin typeface="Times New Roman" panose="02020603050405020304" pitchFamily="18" charset="0"/>
                <a:ea typeface="Calibri" panose="020F0502020204030204" pitchFamily="34" charset="0"/>
                <a:cs typeface="Times New Roman" panose="02020603050405020304" pitchFamily="18" charset="0"/>
              </a:rPr>
              <a:t>to know, acknowledge.</a:t>
            </a:r>
            <a:endParaRPr lang="en-US" sz="54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Praise (verse 4)—Hebrew: </a:t>
            </a:r>
            <a:r>
              <a:rPr lang="en-US" sz="5400" b="1" i="1" dirty="0" err="1">
                <a:effectLst/>
                <a:latin typeface="Times New Roman" panose="02020603050405020304" pitchFamily="18" charset="0"/>
                <a:ea typeface="Calibri" panose="020F0502020204030204" pitchFamily="34" charset="0"/>
                <a:cs typeface="Times New Roman" panose="02020603050405020304" pitchFamily="18" charset="0"/>
              </a:rPr>
              <a:t>tehillah</a:t>
            </a: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5400" b="1" dirty="0" err="1">
                <a:effectLst/>
                <a:latin typeface="Times New Roman" panose="02020603050405020304" pitchFamily="18" charset="0"/>
                <a:ea typeface="Calibri" panose="020F0502020204030204" pitchFamily="34" charset="0"/>
                <a:cs typeface="Times New Roman" panose="02020603050405020304" pitchFamily="18" charset="0"/>
              </a:rPr>
              <a:t>teh</a:t>
            </a: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5400" b="1" dirty="0" err="1">
                <a:effectLst/>
                <a:latin typeface="Times New Roman" panose="02020603050405020304" pitchFamily="18" charset="0"/>
                <a:ea typeface="Calibri" panose="020F0502020204030204" pitchFamily="34" charset="0"/>
                <a:cs typeface="Times New Roman" panose="02020603050405020304" pitchFamily="18" charset="0"/>
              </a:rPr>
              <a:t>hil</a:t>
            </a: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-law’): </a:t>
            </a:r>
            <a:r>
              <a:rPr lang="en-US" sz="5400" dirty="0">
                <a:effectLst/>
                <a:latin typeface="Times New Roman" panose="02020603050405020304" pitchFamily="18" charset="0"/>
                <a:ea typeface="Calibri" panose="020F0502020204030204" pitchFamily="34" charset="0"/>
                <a:cs typeface="Times New Roman" panose="02020603050405020304" pitchFamily="18" charset="0"/>
              </a:rPr>
              <a:t>praise; song of praise; adoration.</a:t>
            </a:r>
            <a:endParaRPr lang="en-US" sz="54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Serve (verse 2)—Hebrew: </a:t>
            </a:r>
            <a:r>
              <a:rPr lang="en-US" sz="5400" b="1" i="1" dirty="0" err="1">
                <a:effectLst/>
                <a:latin typeface="Times New Roman" panose="02020603050405020304" pitchFamily="18" charset="0"/>
                <a:ea typeface="Calibri" panose="020F0502020204030204" pitchFamily="34" charset="0"/>
                <a:cs typeface="Times New Roman" panose="02020603050405020304" pitchFamily="18" charset="0"/>
              </a:rPr>
              <a:t>abad</a:t>
            </a:r>
            <a:r>
              <a:rPr lang="en-US" sz="54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(aw-bad’):</a:t>
            </a:r>
            <a:r>
              <a:rPr lang="en-US" sz="5400" dirty="0">
                <a:effectLst/>
                <a:latin typeface="Times New Roman" panose="02020603050405020304" pitchFamily="18" charset="0"/>
                <a:ea typeface="Calibri" panose="020F0502020204030204" pitchFamily="34" charset="0"/>
                <a:cs typeface="Times New Roman" panose="02020603050405020304" pitchFamily="18" charset="0"/>
              </a:rPr>
              <a:t> to work, serve; “worship” (NIV).</a:t>
            </a:r>
            <a:endParaRPr lang="en-US" sz="5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079045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p:txBody>
          <a:bodyPr/>
          <a:lstStyle/>
          <a:p>
            <a:r>
              <a:rPr lang="en-US" b="1" dirty="0">
                <a:latin typeface="+mn-lt"/>
              </a:rPr>
              <a:t>INTRODUCTION</a:t>
            </a:r>
          </a:p>
        </p:txBody>
      </p:sp>
      <p:sp>
        <p:nvSpPr>
          <p:cNvPr id="3" name="Content Placeholder 2">
            <a:extLst>
              <a:ext uri="{FF2B5EF4-FFF2-40B4-BE49-F238E27FC236}">
                <a16:creationId xmlns:a16="http://schemas.microsoft.com/office/drawing/2014/main" id="{67713513-5332-B34D-BF5D-7E0B48198C3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41574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p:txBody>
          <a:bodyPr/>
          <a:lstStyle/>
          <a:p>
            <a:r>
              <a:rPr lang="en-US" b="1" dirty="0">
                <a:latin typeface="+mn-lt"/>
              </a:rPr>
              <a:t>BIBLICAL CONTEXT</a:t>
            </a:r>
          </a:p>
        </p:txBody>
      </p:sp>
      <p:sp>
        <p:nvSpPr>
          <p:cNvPr id="3" name="Content Placeholder 2">
            <a:extLst>
              <a:ext uri="{FF2B5EF4-FFF2-40B4-BE49-F238E27FC236}">
                <a16:creationId xmlns:a16="http://schemas.microsoft.com/office/drawing/2014/main" id="{4D87E9D0-93C0-2645-A473-D4F27FD3D89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945484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A00C1-B5E3-4E4F-8276-A07DCA233084}"/>
              </a:ext>
            </a:extLst>
          </p:cNvPr>
          <p:cNvSpPr>
            <a:spLocks noGrp="1"/>
          </p:cNvSpPr>
          <p:nvPr>
            <p:ph type="title"/>
          </p:nvPr>
        </p:nvSpPr>
        <p:spPr/>
        <p:txBody>
          <a:bodyPr>
            <a:normAutofit fontScale="90000"/>
          </a:bodyPr>
          <a:lstStyle/>
          <a:p>
            <a:br>
              <a:rPr lang="en-US" b="1" dirty="0"/>
            </a:br>
            <a:r>
              <a:rPr lang="en-US" sz="4900" b="1" dirty="0">
                <a:latin typeface="+mn-lt"/>
              </a:rPr>
              <a:t>ANALYSIS OF THE BIBLICAL TEXT (Lesson Outline)</a:t>
            </a:r>
            <a:br>
              <a:rPr lang="en-US" dirty="0"/>
            </a:br>
            <a:endParaRPr lang="en-US" dirty="0"/>
          </a:p>
        </p:txBody>
      </p:sp>
      <p:sp>
        <p:nvSpPr>
          <p:cNvPr id="3" name="Content Placeholder 2">
            <a:extLst>
              <a:ext uri="{FF2B5EF4-FFF2-40B4-BE49-F238E27FC236}">
                <a16:creationId xmlns:a16="http://schemas.microsoft.com/office/drawing/2014/main" id="{D89D9BF8-87EB-F145-AAFA-7892487DFE92}"/>
              </a:ext>
            </a:extLst>
          </p:cNvPr>
          <p:cNvSpPr>
            <a:spLocks noGrp="1"/>
          </p:cNvSpPr>
          <p:nvPr>
            <p:ph idx="1"/>
          </p:nvPr>
        </p:nvSpPr>
        <p:spPr/>
        <p:txBody>
          <a:bodyPr/>
          <a:lstStyle/>
          <a:p>
            <a:pPr defTabSz="685800">
              <a:spcBef>
                <a:spcPts val="0"/>
              </a:spcBef>
              <a:buClr>
                <a:srgbClr val="44546A"/>
              </a:buClr>
              <a:buSzPts val="2400"/>
            </a:pPr>
            <a:r>
              <a:rPr lang="en-US" sz="4800" dirty="0">
                <a:solidFill>
                  <a:prstClr val="black"/>
                </a:solidFill>
                <a:latin typeface="Arial" panose="020B0604020202020204" pitchFamily="34" charset="0"/>
                <a:cs typeface="Arial" panose="020B0604020202020204" pitchFamily="34" charset="0"/>
              </a:rPr>
              <a:t>Because He Made Us </a:t>
            </a:r>
          </a:p>
          <a:p>
            <a:pPr marL="0" indent="0" defTabSz="685800">
              <a:spcBef>
                <a:spcPts val="0"/>
              </a:spcBef>
              <a:buClr>
                <a:srgbClr val="44546A"/>
              </a:buClr>
              <a:buSzPts val="2400"/>
              <a:buNone/>
            </a:pPr>
            <a:r>
              <a:rPr lang="en-US" sz="4800" dirty="0">
                <a:solidFill>
                  <a:prstClr val="black"/>
                </a:solidFill>
                <a:latin typeface="Arial" panose="020B0604020202020204" pitchFamily="34" charset="0"/>
                <a:cs typeface="Arial" panose="020B0604020202020204" pitchFamily="34" charset="0"/>
              </a:rPr>
              <a:t> (Psalm 100:1-3)</a:t>
            </a:r>
          </a:p>
          <a:p>
            <a:pPr defTabSz="685800">
              <a:spcBef>
                <a:spcPts val="0"/>
              </a:spcBef>
              <a:buClr>
                <a:srgbClr val="44546A"/>
              </a:buClr>
              <a:buSzPts val="2400"/>
            </a:pPr>
            <a:r>
              <a:rPr lang="en-US" sz="4800" dirty="0">
                <a:solidFill>
                  <a:prstClr val="black"/>
                </a:solidFill>
                <a:latin typeface="Arial" panose="020B0604020202020204" pitchFamily="34" charset="0"/>
                <a:cs typeface="Arial" panose="020B0604020202020204" pitchFamily="34" charset="0"/>
              </a:rPr>
              <a:t>Because He “</a:t>
            </a:r>
            <a:r>
              <a:rPr lang="en-US" sz="4800" dirty="0" err="1">
                <a:solidFill>
                  <a:prstClr val="black"/>
                </a:solidFill>
                <a:latin typeface="Arial" panose="020B0604020202020204" pitchFamily="34" charset="0"/>
                <a:cs typeface="Arial" panose="020B0604020202020204" pitchFamily="34" charset="0"/>
              </a:rPr>
              <a:t>Mercied</a:t>
            </a:r>
            <a:r>
              <a:rPr lang="en-US" sz="4800" dirty="0">
                <a:solidFill>
                  <a:prstClr val="black"/>
                </a:solidFill>
                <a:latin typeface="Arial" panose="020B0604020202020204" pitchFamily="34" charset="0"/>
                <a:cs typeface="Arial" panose="020B0604020202020204" pitchFamily="34" charset="0"/>
              </a:rPr>
              <a:t>” Us </a:t>
            </a:r>
          </a:p>
          <a:p>
            <a:pPr marL="0" indent="0" defTabSz="685800">
              <a:spcBef>
                <a:spcPts val="0"/>
              </a:spcBef>
              <a:buClr>
                <a:srgbClr val="44546A"/>
              </a:buClr>
              <a:buSzPts val="2400"/>
              <a:buNone/>
            </a:pPr>
            <a:r>
              <a:rPr lang="en-US" sz="4800" dirty="0">
                <a:solidFill>
                  <a:prstClr val="black"/>
                </a:solidFill>
                <a:latin typeface="Arial" panose="020B0604020202020204" pitchFamily="34" charset="0"/>
                <a:cs typeface="Arial" panose="020B0604020202020204" pitchFamily="34" charset="0"/>
              </a:rPr>
              <a:t> (Psalm 100:4-5)</a:t>
            </a:r>
          </a:p>
          <a:p>
            <a:pPr marL="0" indent="0">
              <a:buNone/>
            </a:pPr>
            <a:endParaRPr lang="en-US" dirty="0"/>
          </a:p>
        </p:txBody>
      </p:sp>
    </p:spTree>
    <p:extLst>
      <p:ext uri="{BB962C8B-B14F-4D97-AF65-F5344CB8AC3E}">
        <p14:creationId xmlns:p14="http://schemas.microsoft.com/office/powerpoint/2010/main" val="3439432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p:txBody>
          <a:bodyPr>
            <a:normAutofit fontScale="90000"/>
          </a:bodyPr>
          <a:lstStyle/>
          <a:p>
            <a:pPr marR="0" lvl="0" algn="l" defTabSz="685800" rtl="0" eaLnBrk="1" fontAlgn="auto" latinLnBrk="0" hangingPunct="1">
              <a:lnSpc>
                <a:spcPct val="90000"/>
              </a:lnSpc>
              <a:spcBef>
                <a:spcPts val="0"/>
              </a:spcBef>
              <a:spcAft>
                <a:spcPts val="0"/>
              </a:spcAft>
              <a:buClr>
                <a:srgbClr val="44546A"/>
              </a:buClr>
              <a:buSzPts val="2400"/>
              <a:tabLst/>
              <a:defRPr/>
            </a:pPr>
            <a:r>
              <a:rPr kumimoji="0" lang="en-US" sz="4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Because He Made Us (Psalm 100:1-3, NIV)</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863969"/>
            <a:ext cx="10515600" cy="4439554"/>
          </a:xfrm>
        </p:spPr>
        <p:txBody>
          <a:bodyPr>
            <a:normAutofit/>
          </a:bodyPr>
          <a:lstStyle/>
          <a:p>
            <a:pPr marL="0" indent="0">
              <a:buNone/>
            </a:pPr>
            <a:r>
              <a:rPr lang="en-US" sz="4800" dirty="0"/>
              <a:t>SHOUT FOR joy to the L</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ORD</a:t>
            </a:r>
            <a:r>
              <a:rPr lang="en-US" sz="4800" dirty="0"/>
              <a:t>, all the earth.</a:t>
            </a:r>
          </a:p>
          <a:p>
            <a:pPr marL="0" indent="0">
              <a:buNone/>
            </a:pPr>
            <a:r>
              <a:rPr lang="en-US" sz="4800" dirty="0"/>
              <a:t>2 </a:t>
            </a:r>
            <a:r>
              <a:rPr lang="en-US" sz="4800" i="1" dirty="0"/>
              <a:t>Worship</a:t>
            </a:r>
            <a:r>
              <a:rPr lang="en-US" sz="4800" dirty="0"/>
              <a:t> the L</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ORD</a:t>
            </a:r>
            <a:r>
              <a:rPr lang="en-US" sz="4800" dirty="0"/>
              <a:t> with </a:t>
            </a:r>
            <a:r>
              <a:rPr lang="en-US" sz="4800" i="1" dirty="0"/>
              <a:t>gladness</a:t>
            </a:r>
            <a:r>
              <a:rPr lang="en-US" sz="4800" dirty="0"/>
              <a:t>; come before him with joyful songs.</a:t>
            </a:r>
          </a:p>
          <a:p>
            <a:pPr marL="0" indent="0">
              <a:buNone/>
            </a:pPr>
            <a:r>
              <a:rPr lang="en-US" sz="4800" dirty="0"/>
              <a:t>3 </a:t>
            </a:r>
            <a:r>
              <a:rPr lang="en-US" sz="4800" i="1" dirty="0"/>
              <a:t>Know</a:t>
            </a:r>
            <a:r>
              <a:rPr lang="en-US" sz="4800" dirty="0"/>
              <a:t> that the L</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ORD</a:t>
            </a:r>
            <a:r>
              <a:rPr lang="en-US" sz="4800" dirty="0"/>
              <a:t> is God. It is he who made us, and we are his; we are his people, the sheep of his pasture.</a:t>
            </a:r>
          </a:p>
          <a:p>
            <a:pPr marL="0" indent="0">
              <a:buNone/>
            </a:pPr>
            <a:endParaRPr lang="en-US" dirty="0"/>
          </a:p>
        </p:txBody>
      </p:sp>
    </p:spTree>
    <p:extLst>
      <p:ext uri="{BB962C8B-B14F-4D97-AF65-F5344CB8AC3E}">
        <p14:creationId xmlns:p14="http://schemas.microsoft.com/office/powerpoint/2010/main" val="4198350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latin typeface="+mn-lt"/>
              </a:rPr>
              <a:t>What Do You Think?</a:t>
            </a:r>
            <a:r>
              <a:rPr lang="en-US" dirty="0">
                <a:latin typeface="+mn-lt"/>
              </a:rPr>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p:txBody>
          <a:bodyPr/>
          <a:lstStyle/>
          <a:p>
            <a:pPr marL="0" indent="0">
              <a:buNone/>
            </a:pPr>
            <a:r>
              <a:rPr lang="en-US" sz="4000" dirty="0"/>
              <a:t>Does knowing God require giving up comfort in life? Explain.</a:t>
            </a:r>
            <a:endParaRPr lang="en-US" dirty="0"/>
          </a:p>
        </p:txBody>
      </p:sp>
    </p:spTree>
    <p:extLst>
      <p:ext uri="{BB962C8B-B14F-4D97-AF65-F5344CB8AC3E}">
        <p14:creationId xmlns:p14="http://schemas.microsoft.com/office/powerpoint/2010/main" val="2812734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AF3AE-BBA5-E14B-93BE-5802EFD082E0}"/>
              </a:ext>
            </a:extLst>
          </p:cNvPr>
          <p:cNvSpPr>
            <a:spLocks noGrp="1"/>
          </p:cNvSpPr>
          <p:nvPr>
            <p:ph type="title"/>
          </p:nvPr>
        </p:nvSpPr>
        <p:spPr>
          <a:xfrm>
            <a:off x="474785" y="365125"/>
            <a:ext cx="10879015" cy="1325563"/>
          </a:xfrm>
        </p:spPr>
        <p:txBody>
          <a:bodyPr>
            <a:normAutofit fontScale="90000"/>
          </a:bodyPr>
          <a:lstStyle/>
          <a:p>
            <a:pPr marL="228600" marR="0" lvl="0" indent="-228600" algn="l" defTabSz="685800" rtl="0" eaLnBrk="1" fontAlgn="auto" latinLnBrk="0" hangingPunct="1">
              <a:lnSpc>
                <a:spcPct val="90000"/>
              </a:lnSpc>
              <a:spcBef>
                <a:spcPts val="0"/>
              </a:spcBef>
              <a:spcAft>
                <a:spcPts val="0"/>
              </a:spcAft>
              <a:buClr>
                <a:srgbClr val="44546A"/>
              </a:buClr>
              <a:buSzPts val="2400"/>
              <a:buFont typeface="Arial" panose="020B0604020202020204" pitchFamily="34" charset="0"/>
              <a:buChar char="•"/>
              <a:tabLst/>
              <a:defRPr/>
            </a:pPr>
            <a:br>
              <a:rPr lang="en-US" b="1" dirty="0"/>
            </a:br>
            <a:br>
              <a:rPr lang="en-US" b="1" dirty="0"/>
            </a:br>
            <a:br>
              <a:rPr lang="en-US" b="1" dirty="0"/>
            </a:br>
            <a:br>
              <a:rPr lang="en-US" b="1" dirty="0"/>
            </a:br>
            <a:r>
              <a:rPr kumimoji="0" lang="en-US" sz="49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Because He “</a:t>
            </a:r>
            <a:r>
              <a:rPr kumimoji="0" lang="en-US" sz="49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Mercied</a:t>
            </a:r>
            <a:r>
              <a:rPr kumimoji="0" lang="en-US" sz="49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Us (Psalm 100:4-5, NIV)</a:t>
            </a:r>
            <a:b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br>
              <a:rPr lang="en-US" sz="5400" dirty="0">
                <a:latin typeface="Arial" panose="020B0604020202020204" pitchFamily="34" charset="0"/>
                <a:cs typeface="Arial" panose="020B0604020202020204" pitchFamily="34" charset="0"/>
              </a:rPr>
            </a:br>
            <a:br>
              <a:rPr lang="en-US" dirty="0"/>
            </a:br>
            <a:br>
              <a:rPr lang="en-US" dirty="0"/>
            </a:br>
            <a:endParaRPr lang="en-US" dirty="0"/>
          </a:p>
        </p:txBody>
      </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0" y="1934308"/>
            <a:ext cx="10515600" cy="4558567"/>
          </a:xfrm>
        </p:spPr>
        <p:txBody>
          <a:bodyPr>
            <a:normAutofit/>
          </a:bodyPr>
          <a:lstStyle/>
          <a:p>
            <a:pPr marL="0" indent="0">
              <a:buNone/>
            </a:pPr>
            <a:r>
              <a:rPr lang="en-US" sz="4000" dirty="0"/>
              <a:t>4 </a:t>
            </a:r>
            <a:r>
              <a:rPr lang="en-US" sz="4000" i="1" dirty="0"/>
              <a:t>Enter</a:t>
            </a:r>
            <a:r>
              <a:rPr lang="en-US" sz="4000" dirty="0"/>
              <a:t> his gates with thanksgiving, and his courts with </a:t>
            </a:r>
            <a:r>
              <a:rPr lang="en-US" sz="4000" i="1" dirty="0"/>
              <a:t>praise;</a:t>
            </a:r>
            <a:r>
              <a:rPr lang="en-US" sz="4000" dirty="0"/>
              <a:t> give thanks to him and praise his name.</a:t>
            </a:r>
          </a:p>
          <a:p>
            <a:pPr marL="0" indent="0">
              <a:buNone/>
            </a:pPr>
            <a:r>
              <a:rPr lang="en-US" sz="4000" dirty="0"/>
              <a:t>5 For the L</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ORD</a:t>
            </a:r>
            <a:r>
              <a:rPr lang="en-US" sz="4000" dirty="0"/>
              <a:t> is good and his love endures </a:t>
            </a:r>
            <a:r>
              <a:rPr lang="en-US" sz="4000" i="1" dirty="0"/>
              <a:t>forever</a:t>
            </a:r>
            <a:r>
              <a:rPr lang="en-US" sz="4000" dirty="0"/>
              <a:t>; his faithfulness continues through all generations.</a:t>
            </a:r>
          </a:p>
          <a:p>
            <a:pPr marL="0" indent="0">
              <a:buNone/>
            </a:pPr>
            <a:endParaRPr lang="en-US" dirty="0"/>
          </a:p>
        </p:txBody>
      </p:sp>
    </p:spTree>
    <p:extLst>
      <p:ext uri="{BB962C8B-B14F-4D97-AF65-F5344CB8AC3E}">
        <p14:creationId xmlns:p14="http://schemas.microsoft.com/office/powerpoint/2010/main" val="2475504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latin typeface="+mn-lt"/>
              </a:rPr>
              <a:t>What Do You Think? </a:t>
            </a:r>
            <a:endParaRPr lang="en-US" dirty="0">
              <a:latin typeface="+mn-lt"/>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indent="0">
              <a:buNone/>
            </a:pPr>
            <a:r>
              <a:rPr lang="en-US" sz="4000" dirty="0"/>
              <a:t>Mercy is compassion toward those whom you have the power to harm or right to punish. Since you have so freely received God’s mercy, how can you share that mercy with others?</a:t>
            </a:r>
            <a:endParaRPr lang="en-US" dirty="0"/>
          </a:p>
        </p:txBody>
      </p:sp>
    </p:spTree>
    <p:extLst>
      <p:ext uri="{BB962C8B-B14F-4D97-AF65-F5344CB8AC3E}">
        <p14:creationId xmlns:p14="http://schemas.microsoft.com/office/powerpoint/2010/main" val="2517986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838200" y="981635"/>
            <a:ext cx="10515600" cy="5195328"/>
          </a:xfrm>
        </p:spPr>
        <p:txBody>
          <a:bodyPr/>
          <a:lstStyle/>
          <a:p>
            <a:r>
              <a:rPr lang="en-US" sz="4400" b="1" dirty="0"/>
              <a:t>A Closing Thought</a:t>
            </a:r>
          </a:p>
          <a:p>
            <a:r>
              <a:rPr lang="en-US" sz="4400" b="1" dirty="0"/>
              <a:t>Your Life</a:t>
            </a:r>
            <a:endParaRPr lang="en-US" sz="4400" dirty="0"/>
          </a:p>
          <a:p>
            <a:r>
              <a:rPr lang="en-US" sz="4400" b="1" dirty="0"/>
              <a:t>Your World!</a:t>
            </a:r>
            <a:endParaRPr lang="en-US" sz="4400" dirty="0"/>
          </a:p>
          <a:p>
            <a:endParaRPr lang="en-US" dirty="0"/>
          </a:p>
        </p:txBody>
      </p:sp>
    </p:spTree>
    <p:extLst>
      <p:ext uri="{BB962C8B-B14F-4D97-AF65-F5344CB8AC3E}">
        <p14:creationId xmlns:p14="http://schemas.microsoft.com/office/powerpoint/2010/main" val="1926609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DFAE-9D03-8B4E-B330-0DC8560A79DB}"/>
              </a:ext>
            </a:extLst>
          </p:cNvPr>
          <p:cNvSpPr>
            <a:spLocks noGrp="1"/>
          </p:cNvSpPr>
          <p:nvPr>
            <p:ph type="title"/>
          </p:nvPr>
        </p:nvSpPr>
        <p:spPr/>
        <p:txBody>
          <a:bodyPr/>
          <a:lstStyle/>
          <a:p>
            <a:r>
              <a:rPr lang="en-US" b="1" dirty="0">
                <a:latin typeface="+mn-lt"/>
              </a:rPr>
              <a:t>Closing Prayer </a:t>
            </a:r>
            <a:endParaRPr lang="en-US" dirty="0">
              <a:latin typeface="+mn-lt"/>
            </a:endParaRPr>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p:txBody>
          <a:bodyPr/>
          <a:lstStyle/>
          <a:p>
            <a:pPr marL="0" indent="0">
              <a:buNone/>
            </a:pPr>
            <a:r>
              <a:rPr lang="en-US" sz="4400" dirty="0"/>
              <a:t>Lord, help us to strengthen our personal relationship with You. Thank You for filling our lives with Your love, goodness, and mercy. In Jesus’ name we pray. Amen.</a:t>
            </a:r>
            <a:endParaRPr lang="en-US" dirty="0"/>
          </a:p>
        </p:txBody>
      </p:sp>
    </p:spTree>
    <p:extLst>
      <p:ext uri="{BB962C8B-B14F-4D97-AF65-F5344CB8AC3E}">
        <p14:creationId xmlns:p14="http://schemas.microsoft.com/office/powerpoint/2010/main" val="35532016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p:txBody>
          <a:bodyPr>
            <a:normAutofit fontScale="90000"/>
          </a:bodyPr>
          <a:lstStyle/>
          <a:p>
            <a:br>
              <a:rPr lang="en-US" sz="4900" b="1" dirty="0">
                <a:latin typeface="+mn-lt"/>
              </a:rPr>
            </a:br>
            <a:r>
              <a:rPr lang="en-US" sz="4900" b="1" dirty="0">
                <a:latin typeface="+mn-lt"/>
              </a:rPr>
              <a:t>Conclusion (Preparing for Next Week’s Lesson)</a:t>
            </a:r>
            <a:br>
              <a:rPr lang="en-US" dirty="0"/>
            </a:br>
            <a:endParaRPr lang="en-US" dirty="0"/>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p:txBody>
          <a:bodyPr>
            <a:normAutofit fontScale="92500" lnSpcReduction="20000"/>
          </a:bodyPr>
          <a:lstStyle/>
          <a:p>
            <a:pPr marL="0" marR="0">
              <a:spcBef>
                <a:spcPts val="0"/>
              </a:spcBef>
              <a:spcAft>
                <a:spcPts val="0"/>
              </a:spcAft>
            </a:pPr>
            <a:r>
              <a:rPr lang="en-US" sz="4400" dirty="0">
                <a:latin typeface="Times New Roman" panose="02020603050405020304" pitchFamily="18" charset="0"/>
                <a:ea typeface="Calibri" panose="020F0502020204030204" pitchFamily="34" charset="0"/>
                <a:cs typeface="Times New Roman" panose="02020603050405020304" pitchFamily="18" charset="0"/>
              </a:rPr>
              <a:t>While reading the Background Scripture, consider this thought: “How do you respond when life hits you with a ‘ball of confusion’?”</a:t>
            </a:r>
          </a:p>
          <a:p>
            <a:pPr marL="0" marR="0" indent="0">
              <a:spcBef>
                <a:spcPts val="0"/>
              </a:spcBef>
              <a:spcAft>
                <a:spcPts val="0"/>
              </a:spcAft>
              <a:buNone/>
            </a:pPr>
            <a:endParaRPr lang="en-US" sz="4400" dirty="0">
              <a:latin typeface="Calibri" panose="020F0502020204030204" pitchFamily="34" charset="0"/>
              <a:ea typeface="Calibri" panose="020F0502020204030204" pitchFamily="34" charset="0"/>
              <a:cs typeface="Times New Roman" panose="02020603050405020304" pitchFamily="18" charset="0"/>
            </a:endParaRPr>
          </a:p>
          <a:p>
            <a:r>
              <a:rPr lang="en-US" sz="4300" dirty="0">
                <a:latin typeface="Times New Roman" panose="02020603050405020304" pitchFamily="18" charset="0"/>
                <a:cs typeface="Times New Roman" panose="02020603050405020304" pitchFamily="18" charset="0"/>
              </a:rPr>
              <a:t>The lesson topic for Sunday, October 10, 2021, is “Ball of Confusion.” The Devotional Reading text is Deuteronomy 10:17-21, the Background Scripture text is Psalm 9; Ecclesiastes 3:16-22, and the </a:t>
            </a:r>
            <a:r>
              <a:rPr lang="en-US" sz="4300">
                <a:latin typeface="Times New Roman" panose="02020603050405020304" pitchFamily="18" charset="0"/>
                <a:cs typeface="Times New Roman" panose="02020603050405020304" pitchFamily="18" charset="0"/>
              </a:rPr>
              <a:t>Print Passage </a:t>
            </a:r>
            <a:r>
              <a:rPr lang="en-US" sz="4300" dirty="0">
                <a:latin typeface="Times New Roman" panose="02020603050405020304" pitchFamily="18" charset="0"/>
                <a:cs typeface="Times New Roman" panose="02020603050405020304" pitchFamily="18" charset="0"/>
              </a:rPr>
              <a:t>is Psalm 9:1-12.</a:t>
            </a:r>
            <a:r>
              <a:rPr lang="en-US" dirty="0"/>
              <a:t> </a:t>
            </a:r>
          </a:p>
          <a:p>
            <a:pPr marL="0" indent="0">
              <a:buNone/>
            </a:pPr>
            <a:endParaRPr lang="en-US" dirty="0"/>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180</TotalTime>
  <Words>694</Words>
  <Application>Microsoft Office PowerPoint</Application>
  <PresentationFormat>Widescreen</PresentationFormat>
  <Paragraphs>49</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Times New Roman</vt:lpstr>
      <vt:lpstr>Office Theme</vt:lpstr>
      <vt:lpstr> FALL QUARTER THEME:   “CELEBRATING GOD”  UNIT II:   “CALLED TO PRAISE GOD”  </vt:lpstr>
      <vt:lpstr>LESSON 5: Sunday, October 3, 2021</vt:lpstr>
      <vt:lpstr> DEVOTIONAL READING: Psalm 66:1-7   BACKGROUND SCRIPTURE: Psalm 100   PRINT PASSAGE: Psalm 100:1-5   </vt:lpstr>
      <vt:lpstr>KEY VERSE:</vt:lpstr>
      <vt:lpstr>     LESSON AIMS:    </vt:lpstr>
      <vt:lpstr>KEY TERMS:</vt:lpstr>
      <vt:lpstr>INTRODUCTION</vt:lpstr>
      <vt:lpstr>BIBLICAL CONTEXT</vt:lpstr>
      <vt:lpstr> ANALYSIS OF THE BIBLICAL TEXT (Lesson Outline) </vt:lpstr>
      <vt:lpstr>Because He Made Us (Psalm 100:1-3, NIV)</vt:lpstr>
      <vt:lpstr>What Do You Think? </vt:lpstr>
      <vt:lpstr>    Because He “Mercied” Us (Psalm 100:4-5, NIV)    </vt:lpstr>
      <vt:lpstr>What Do You Think? </vt:lpstr>
      <vt:lpstr>PowerPoint Presentation</vt:lpstr>
      <vt:lpstr>Closing Prayer </vt:lpstr>
      <vt:lpstr> Conclusion (Preparing for Next Week’s Lesson)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Ingrid Atwater</cp:lastModifiedBy>
  <cp:revision>23</cp:revision>
  <dcterms:created xsi:type="dcterms:W3CDTF">2020-10-13T22:27:56Z</dcterms:created>
  <dcterms:modified xsi:type="dcterms:W3CDTF">2021-09-28T13:54:01Z</dcterms:modified>
</cp:coreProperties>
</file>