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71" r:id="rId13"/>
    <p:sldId id="276" r:id="rId14"/>
    <p:sldId id="274" r:id="rId15"/>
    <p:sldId id="277" r:id="rId16"/>
    <p:sldId id="278" r:id="rId17"/>
    <p:sldId id="279"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67"/>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fontScale="90000"/>
          </a:bodyPr>
          <a:lstStyle/>
          <a:p>
            <a:pPr algn="ct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kumimoji="0" lang="en" sz="5400" b="1" i="0" u="none" strike="noStrike" kern="1200" cap="none" spc="0" normalizeH="0" baseline="0" noProof="0">
                <a:ln>
                  <a:noFill/>
                </a:ln>
                <a:solidFill>
                  <a:prstClr val="black"/>
                </a:solidFill>
                <a:effectLst/>
                <a:uLnTx/>
                <a:uFillTx/>
                <a:latin typeface="Calibri Light" panose="020F0302020204030204"/>
                <a:ea typeface="+mj-ea"/>
                <a:cs typeface="Arial" panose="020B0604020202020204" pitchFamily="34" charset="0"/>
              </a:rPr>
              <a:t>“</a:t>
            </a:r>
            <a:r>
              <a:rPr lang="en-US" sz="5400" b="1"/>
              <a:t>CALLED </a:t>
            </a:r>
            <a:r>
              <a:rPr lang="en-US" sz="5400" b="1" dirty="0"/>
              <a:t>TO PRAISE GOD”</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latin typeface="+mn-lt"/>
              </a:rPr>
              <a:t>LESSON 6: Sunday, October 10,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a:t>
            </a:r>
            <a:r>
              <a:rPr lang="en-US" sz="4000" dirty="0"/>
              <a:t>“</a:t>
            </a:r>
            <a:r>
              <a:rPr lang="en-US" sz="4000" dirty="0">
                <a:latin typeface="Arial" panose="020B0604020202020204" pitchFamily="34" charset="0"/>
                <a:cs typeface="Arial" panose="020B0604020202020204" pitchFamily="34" charset="0"/>
              </a:rPr>
              <a:t>Ball of Confusion</a:t>
            </a:r>
            <a:r>
              <a:rPr lang="en-US" sz="4000" dirty="0"/>
              <a:t>” (Faith Pathway)</a:t>
            </a:r>
          </a:p>
          <a:p>
            <a:r>
              <a:rPr lang="en-US" sz="4400" b="1" dirty="0"/>
              <a:t>Lesson Title: </a:t>
            </a:r>
            <a:r>
              <a:rPr lang="en-US" sz="4400" dirty="0"/>
              <a:t>“Praise God for Justice and Righteousness”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algn="ctr"/>
            <a:r>
              <a:rPr lang="en-US" dirty="0"/>
              <a:t> </a:t>
            </a:r>
            <a:br>
              <a:rPr lang="en-US" dirty="0"/>
            </a:br>
            <a:r>
              <a:rPr lang="en-US" dirty="0"/>
              <a:t>DEVOTIONAL READING: Deuteronomy 10:17-21</a:t>
            </a:r>
            <a:br>
              <a:rPr lang="en-US" dirty="0"/>
            </a:br>
            <a:r>
              <a:rPr lang="en-US" dirty="0"/>
              <a:t> </a:t>
            </a:r>
            <a:br>
              <a:rPr lang="en-US" dirty="0"/>
            </a:br>
            <a:r>
              <a:rPr lang="en-US" dirty="0"/>
              <a:t>BACKGROUND SCRIPTURES: Psalm 9; Ecclesiastes 3:16-22 </a:t>
            </a:r>
            <a:br>
              <a:rPr lang="en-US" dirty="0"/>
            </a:br>
            <a:br>
              <a:rPr lang="en-US" dirty="0"/>
            </a:br>
            <a:r>
              <a:rPr lang="en-US" dirty="0"/>
              <a:t>PRINT PASSAGE: Psalm 9:1-12</a:t>
            </a:r>
            <a:br>
              <a:rPr lang="en-US" dirty="0"/>
            </a:b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a:bodyPr>
          <a:lstStyle/>
          <a:p>
            <a:r>
              <a:rPr lang="en-US" sz="4800" b="1" dirty="0">
                <a:latin typeface="+mn-lt"/>
              </a:rPr>
              <a:t>KEY VERSE:</a:t>
            </a:r>
            <a:endParaRPr lang="en-US" sz="4800" dirty="0">
              <a:latin typeface="+mn-lt"/>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a:bodyPr>
          <a:lstStyle/>
          <a:p>
            <a:pPr marL="0" indent="0">
              <a:buNone/>
            </a:pPr>
            <a:r>
              <a:rPr lang="en-US" sz="4800" dirty="0"/>
              <a:t>He shall judge the world in righteousness, he shall minister judgment to the people in uprightness. (Psalm 9:8, KJV)</a:t>
            </a:r>
          </a:p>
          <a:p>
            <a:pPr marL="0" indent="0" algn="ctr">
              <a:buNone/>
            </a:pPr>
            <a:r>
              <a:rPr lang="en-US" sz="4800" dirty="0"/>
              <a:t>…..</a:t>
            </a:r>
          </a:p>
          <a:p>
            <a:pPr marL="0" indent="0">
              <a:buNone/>
            </a:pPr>
            <a:r>
              <a:rPr lang="en-US" sz="4800" dirty="0"/>
              <a:t>He rules the world in righteousness and judges the peoples with equity. (Psalm 9:8,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sz="4900" dirty="0"/>
              <a:t> </a:t>
            </a:r>
            <a:r>
              <a:rPr lang="en-US" sz="4900" b="1" dirty="0">
                <a:latin typeface="+mn-lt"/>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t>As a result of experiencing this lesson, you should be able to do these things:</a:t>
            </a:r>
          </a:p>
          <a:p>
            <a:r>
              <a:rPr lang="en-US" sz="4400" dirty="0"/>
              <a:t>Contrast God’s justice with humanity’s injustices.</a:t>
            </a:r>
          </a:p>
          <a:p>
            <a:r>
              <a:rPr lang="en-US" sz="4400" dirty="0"/>
              <a:t>Value how God listens and responds to our needs.</a:t>
            </a:r>
          </a:p>
          <a:p>
            <a:r>
              <a:rPr lang="en-US" sz="4400" dirty="0"/>
              <a:t>Practice God’s justice in difficult situations.</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mn-lt"/>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fontScale="70000" lnSpcReduction="20000"/>
          </a:bodyPr>
          <a:lstStyle/>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rPr>
              <a:t>Endure (verse 7, KJV)—Hebrew: </a:t>
            </a:r>
            <a:r>
              <a:rPr lang="en-US" sz="5400" b="1" i="1" dirty="0" err="1">
                <a:effectLst/>
                <a:latin typeface="Times New Roman" panose="02020603050405020304" pitchFamily="18" charset="0"/>
                <a:ea typeface="Calibri" panose="020F0502020204030204" pitchFamily="34" charset="0"/>
              </a:rPr>
              <a:t>yashab</a:t>
            </a:r>
            <a:r>
              <a:rPr lang="en-US" sz="5400" b="1" i="1" dirty="0">
                <a:effectLst/>
                <a:latin typeface="Times New Roman" panose="02020603050405020304" pitchFamily="18" charset="0"/>
                <a:ea typeface="Calibri" panose="020F0502020204030204" pitchFamily="34" charset="0"/>
              </a:rPr>
              <a:t> </a:t>
            </a:r>
            <a:r>
              <a:rPr lang="en-US" sz="5400" b="1" dirty="0">
                <a:effectLst/>
                <a:latin typeface="Times New Roman" panose="02020603050405020304" pitchFamily="18" charset="0"/>
                <a:ea typeface="Calibri" panose="020F0502020204030204" pitchFamily="34" charset="0"/>
              </a:rPr>
              <a:t>(yaw-    </a:t>
            </a:r>
            <a:r>
              <a:rPr lang="en-US" sz="5400" b="1" dirty="0" err="1">
                <a:effectLst/>
                <a:latin typeface="Times New Roman" panose="02020603050405020304" pitchFamily="18" charset="0"/>
                <a:ea typeface="Calibri" panose="020F0502020204030204" pitchFamily="34" charset="0"/>
              </a:rPr>
              <a:t>shab</a:t>
            </a:r>
            <a:r>
              <a:rPr lang="en-US" sz="5400" b="1" dirty="0">
                <a:effectLst/>
                <a:latin typeface="Times New Roman" panose="02020603050405020304" pitchFamily="18" charset="0"/>
                <a:ea typeface="Calibri" panose="020F0502020204030204" pitchFamily="34" charset="0"/>
              </a:rPr>
              <a:t>’): </a:t>
            </a:r>
            <a:r>
              <a:rPr lang="en-US" sz="5400" dirty="0">
                <a:effectLst/>
                <a:latin typeface="Times New Roman" panose="02020603050405020304" pitchFamily="18" charset="0"/>
                <a:ea typeface="Calibri" panose="020F0502020204030204" pitchFamily="34" charset="0"/>
              </a:rPr>
              <a:t>to sit, remain, dwell, continue. </a:t>
            </a:r>
            <a:endParaRPr lang="en-US" sz="5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5400" dirty="0">
                <a:effectLst/>
                <a:latin typeface="Times New Roman" panose="02020603050405020304" pitchFamily="18" charset="0"/>
                <a:ea typeface="Calibri" panose="020F0502020204030204" pitchFamily="34" charset="0"/>
              </a:rPr>
              <a:t>G</a:t>
            </a:r>
            <a:r>
              <a:rPr lang="en-US" sz="5400" b="1" dirty="0">
                <a:effectLst/>
                <a:latin typeface="Times New Roman" panose="02020603050405020304" pitchFamily="18" charset="0"/>
                <a:ea typeface="Calibri" panose="020F0502020204030204" pitchFamily="34" charset="0"/>
              </a:rPr>
              <a:t>lad (verse 2)—Hebrew: </a:t>
            </a:r>
            <a:r>
              <a:rPr lang="en-US" sz="5400" b="1" i="1" dirty="0" err="1">
                <a:effectLst/>
                <a:latin typeface="Times New Roman" panose="02020603050405020304" pitchFamily="18" charset="0"/>
                <a:ea typeface="Calibri" panose="020F0502020204030204" pitchFamily="34" charset="0"/>
              </a:rPr>
              <a:t>samach</a:t>
            </a:r>
            <a:r>
              <a:rPr lang="en-US" sz="5400" b="1" dirty="0">
                <a:effectLst/>
                <a:latin typeface="Times New Roman" panose="02020603050405020304" pitchFamily="18" charset="0"/>
                <a:ea typeface="Calibri" panose="020F0502020204030204" pitchFamily="34" charset="0"/>
              </a:rPr>
              <a:t> (saw-</a:t>
            </a:r>
            <a:r>
              <a:rPr lang="en-US" sz="5400" b="1" dirty="0" err="1">
                <a:effectLst/>
                <a:latin typeface="Times New Roman" panose="02020603050405020304" pitchFamily="18" charset="0"/>
                <a:ea typeface="Calibri" panose="020F0502020204030204" pitchFamily="34" charset="0"/>
              </a:rPr>
              <a:t>makh</a:t>
            </a:r>
            <a:r>
              <a:rPr lang="en-US" sz="5400" b="1" dirty="0">
                <a:effectLst/>
                <a:latin typeface="Times New Roman" panose="02020603050405020304" pitchFamily="18" charset="0"/>
                <a:ea typeface="Calibri" panose="020F0502020204030204" pitchFamily="34" charset="0"/>
              </a:rPr>
              <a:t>’): </a:t>
            </a:r>
            <a:r>
              <a:rPr lang="en-US" sz="5400" dirty="0">
                <a:effectLst/>
                <a:latin typeface="Times New Roman" panose="02020603050405020304" pitchFamily="18" charset="0"/>
                <a:ea typeface="Calibri" panose="020F0502020204030204" pitchFamily="34" charset="0"/>
              </a:rPr>
              <a:t>rejoicing; happy.</a:t>
            </a:r>
            <a:endParaRPr lang="en-US" sz="5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rPr>
              <a:t>Judge(s) (verse 8)—Hebrew: </a:t>
            </a:r>
            <a:r>
              <a:rPr lang="en-US" sz="5400" b="1" i="1" dirty="0" err="1">
                <a:effectLst/>
                <a:latin typeface="Times New Roman" panose="02020603050405020304" pitchFamily="18" charset="0"/>
                <a:ea typeface="Calibri" panose="020F0502020204030204" pitchFamily="34" charset="0"/>
              </a:rPr>
              <a:t>shaphat</a:t>
            </a:r>
            <a:r>
              <a:rPr lang="en-US" sz="5400" b="1" dirty="0">
                <a:effectLst/>
                <a:latin typeface="Times New Roman" panose="02020603050405020304" pitchFamily="18" charset="0"/>
                <a:ea typeface="Calibri" panose="020F0502020204030204" pitchFamily="34" charset="0"/>
              </a:rPr>
              <a:t> (</a:t>
            </a:r>
            <a:r>
              <a:rPr lang="en-US" sz="5400" b="1" dirty="0" err="1">
                <a:effectLst/>
                <a:latin typeface="Times New Roman" panose="02020603050405020304" pitchFamily="18" charset="0"/>
                <a:ea typeface="Calibri" panose="020F0502020204030204" pitchFamily="34" charset="0"/>
              </a:rPr>
              <a:t>shaw</a:t>
            </a:r>
            <a:r>
              <a:rPr lang="en-US" sz="5400" b="1" dirty="0">
                <a:effectLst/>
                <a:latin typeface="Times New Roman" panose="02020603050405020304" pitchFamily="18" charset="0"/>
                <a:ea typeface="Calibri" panose="020F0502020204030204" pitchFamily="34" charset="0"/>
              </a:rPr>
              <a:t>-fat’): to </a:t>
            </a:r>
            <a:r>
              <a:rPr lang="en-US" sz="5400" dirty="0">
                <a:effectLst/>
                <a:latin typeface="Times New Roman" panose="02020603050405020304" pitchFamily="18" charset="0"/>
                <a:ea typeface="Calibri" panose="020F0502020204030204" pitchFamily="34" charset="0"/>
              </a:rPr>
              <a:t>evaluate and give a decision; govern(s). </a:t>
            </a:r>
            <a:r>
              <a:rPr lang="en-US" sz="5400" b="1" dirty="0">
                <a:effectLst/>
                <a:latin typeface="Times New Roman" panose="02020603050405020304" pitchFamily="18" charset="0"/>
                <a:ea typeface="Calibri" panose="020F0502020204030204" pitchFamily="34" charset="0"/>
              </a:rPr>
              <a:t>Refuge (verse 9)—Hebrew: </a:t>
            </a:r>
            <a:r>
              <a:rPr lang="en-US" sz="5400" b="1" i="1" dirty="0" err="1">
                <a:effectLst/>
                <a:latin typeface="Times New Roman" panose="02020603050405020304" pitchFamily="18" charset="0"/>
                <a:ea typeface="Calibri" panose="020F0502020204030204" pitchFamily="34" charset="0"/>
              </a:rPr>
              <a:t>misgab</a:t>
            </a:r>
            <a:r>
              <a:rPr lang="en-US" sz="5400" b="1" dirty="0">
                <a:effectLst/>
                <a:latin typeface="Times New Roman" panose="02020603050405020304" pitchFamily="18" charset="0"/>
                <a:ea typeface="Calibri" panose="020F0502020204030204" pitchFamily="34" charset="0"/>
              </a:rPr>
              <a:t> (mis-</a:t>
            </a:r>
            <a:r>
              <a:rPr lang="en-US" sz="5400" b="1" dirty="0" err="1">
                <a:effectLst/>
                <a:latin typeface="Times New Roman" panose="02020603050405020304" pitchFamily="18" charset="0"/>
                <a:ea typeface="Calibri" panose="020F0502020204030204" pitchFamily="34" charset="0"/>
              </a:rPr>
              <a:t>gawb</a:t>
            </a:r>
            <a:r>
              <a:rPr lang="en-US" sz="5400" b="1" dirty="0">
                <a:effectLst/>
                <a:latin typeface="Times New Roman" panose="02020603050405020304" pitchFamily="18" charset="0"/>
                <a:ea typeface="Calibri" panose="020F0502020204030204" pitchFamily="34" charset="0"/>
              </a:rPr>
              <a:t>’):</a:t>
            </a:r>
            <a:r>
              <a:rPr lang="en-US" sz="5400" dirty="0">
                <a:effectLst/>
                <a:latin typeface="Times New Roman" panose="02020603050405020304" pitchFamily="18" charset="0"/>
                <a:ea typeface="Calibri" panose="020F0502020204030204" pitchFamily="34" charset="0"/>
              </a:rPr>
              <a:t> a secure height; retreat; stronghold. </a:t>
            </a:r>
            <a:endParaRPr lang="en-US" sz="5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rPr>
              <a:t>Rejoice (verse 2)—Hebrew: </a:t>
            </a:r>
            <a:r>
              <a:rPr lang="en-US" sz="5400" b="1" i="1" dirty="0" err="1">
                <a:effectLst/>
                <a:latin typeface="Times New Roman" panose="02020603050405020304" pitchFamily="18" charset="0"/>
                <a:ea typeface="Calibri" panose="020F0502020204030204" pitchFamily="34" charset="0"/>
              </a:rPr>
              <a:t>alats</a:t>
            </a:r>
            <a:r>
              <a:rPr lang="en-US" sz="5400" b="1" i="1" dirty="0">
                <a:effectLst/>
                <a:latin typeface="Times New Roman" panose="02020603050405020304" pitchFamily="18" charset="0"/>
                <a:ea typeface="Calibri" panose="020F0502020204030204" pitchFamily="34" charset="0"/>
              </a:rPr>
              <a:t> </a:t>
            </a:r>
            <a:r>
              <a:rPr lang="en-US" sz="5400" b="1" dirty="0">
                <a:effectLst/>
                <a:latin typeface="Times New Roman" panose="02020603050405020304" pitchFamily="18" charset="0"/>
                <a:ea typeface="Calibri" panose="020F0502020204030204" pitchFamily="34" charset="0"/>
              </a:rPr>
              <a:t>(aw-lats’):</a:t>
            </a:r>
            <a:r>
              <a:rPr lang="en-US" sz="5400" dirty="0">
                <a:effectLst/>
                <a:latin typeface="Times New Roman" panose="02020603050405020304" pitchFamily="18" charset="0"/>
                <a:ea typeface="Calibri" panose="020F0502020204030204" pitchFamily="34" charset="0"/>
              </a:rPr>
              <a:t> to celebrate with joy; to exult.</a:t>
            </a:r>
            <a:endParaRPr lang="en-US" sz="5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rPr>
              <a:t>Righteous (verse 4)—Hebrew: </a:t>
            </a:r>
            <a:r>
              <a:rPr lang="en-US" sz="5400" b="1" i="1" dirty="0" err="1">
                <a:effectLst/>
                <a:latin typeface="Times New Roman" panose="02020603050405020304" pitchFamily="18" charset="0"/>
                <a:ea typeface="Calibri" panose="020F0502020204030204" pitchFamily="34" charset="0"/>
              </a:rPr>
              <a:t>tsedeq</a:t>
            </a:r>
            <a:r>
              <a:rPr lang="en-US" sz="5400" b="1" i="1" dirty="0">
                <a:effectLst/>
                <a:latin typeface="Times New Roman" panose="02020603050405020304" pitchFamily="18" charset="0"/>
                <a:ea typeface="Calibri" panose="020F0502020204030204" pitchFamily="34" charset="0"/>
              </a:rPr>
              <a:t> </a:t>
            </a:r>
            <a:r>
              <a:rPr lang="en-US" sz="5400" b="1" dirty="0">
                <a:effectLst/>
                <a:latin typeface="Times New Roman" panose="02020603050405020304" pitchFamily="18" charset="0"/>
                <a:ea typeface="Calibri" panose="020F0502020204030204" pitchFamily="34" charset="0"/>
              </a:rPr>
              <a:t>(</a:t>
            </a:r>
            <a:r>
              <a:rPr lang="en-US" sz="5400" b="1" dirty="0" err="1">
                <a:effectLst/>
                <a:latin typeface="Times New Roman" panose="02020603050405020304" pitchFamily="18" charset="0"/>
                <a:ea typeface="Calibri" panose="020F0502020204030204" pitchFamily="34" charset="0"/>
              </a:rPr>
              <a:t>tseh</a:t>
            </a:r>
            <a:r>
              <a:rPr lang="en-US" sz="5400" b="1" dirty="0">
                <a:effectLst/>
                <a:latin typeface="Times New Roman" panose="02020603050405020304" pitchFamily="18" charset="0"/>
                <a:ea typeface="Calibri" panose="020F0502020204030204" pitchFamily="34" charset="0"/>
              </a:rPr>
              <a:t>’-</a:t>
            </a:r>
            <a:r>
              <a:rPr lang="en-US" sz="5400" b="1" dirty="0" err="1">
                <a:effectLst/>
                <a:latin typeface="Times New Roman" panose="02020603050405020304" pitchFamily="18" charset="0"/>
                <a:ea typeface="Calibri" panose="020F0502020204030204" pitchFamily="34" charset="0"/>
              </a:rPr>
              <a:t>dek</a:t>
            </a:r>
            <a:r>
              <a:rPr lang="en-US" sz="5400" b="1" dirty="0">
                <a:effectLst/>
                <a:latin typeface="Times New Roman" panose="02020603050405020304" pitchFamily="18" charset="0"/>
                <a:ea typeface="Calibri" panose="020F0502020204030204" pitchFamily="34" charset="0"/>
              </a:rPr>
              <a:t>):</a:t>
            </a:r>
            <a:r>
              <a:rPr lang="en-US" sz="5400" dirty="0">
                <a:effectLst/>
                <a:latin typeface="Times New Roman" panose="02020603050405020304" pitchFamily="18" charset="0"/>
                <a:ea typeface="Calibri" panose="020F0502020204030204" pitchFamily="34" charset="0"/>
              </a:rPr>
              <a:t> morally right; godly; “right” (KJV).</a:t>
            </a:r>
            <a:endParaRPr lang="en-US" sz="5400" dirty="0">
              <a:effectLst/>
              <a:latin typeface="Times New Roman" panose="02020603050405020304" pitchFamily="18"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mn-lt"/>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mn-lt"/>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sz="4900" b="1" dirty="0"/>
            </a:br>
            <a:r>
              <a:rPr lang="en-US" sz="4900" b="1" dirty="0">
                <a:latin typeface="+mn-lt"/>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Praise God for His Justice (Psalm 9:1-4)</a:t>
            </a:r>
          </a:p>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Praise God for His Righteousness (Psalm 9:5-8)</a:t>
            </a:r>
          </a:p>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Praise God for His Memory (Psalm 9:9-12)</a:t>
            </a: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a:bodyPr>
          <a:lstStyle/>
          <a:p>
            <a:pPr lvl="0" defTabSz="685800">
              <a:spcBef>
                <a:spcPts val="0"/>
              </a:spcBef>
              <a:buClr>
                <a:srgbClr val="44546A"/>
              </a:buClr>
              <a:buSzPts val="2400"/>
            </a:pPr>
            <a:r>
              <a:rPr lang="en-US" b="1" dirty="0">
                <a:solidFill>
                  <a:prstClr val="black"/>
                </a:solidFill>
                <a:latin typeface="Calibri" panose="020F0502020204030204" pitchFamily="34" charset="0"/>
                <a:ea typeface="+mn-ea"/>
                <a:cs typeface="Calibri" panose="020F0502020204030204" pitchFamily="34" charset="0"/>
              </a:rPr>
              <a:t>Praise God for His Justice (Psalm 9:1-4,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lnSpcReduction="10000"/>
          </a:bodyPr>
          <a:lstStyle/>
          <a:p>
            <a:pPr marL="0" indent="0">
              <a:buNone/>
            </a:pPr>
            <a:r>
              <a:rPr lang="en-US" sz="4000" dirty="0"/>
              <a:t>I WILL give thanks to you, 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 with all my heart; I will tell of all your wonderful deeds. 2 I will be </a:t>
            </a:r>
            <a:r>
              <a:rPr lang="en-US" sz="4000" i="1" dirty="0"/>
              <a:t>glad</a:t>
            </a:r>
            <a:r>
              <a:rPr lang="en-US" sz="4000" dirty="0"/>
              <a:t> and </a:t>
            </a:r>
            <a:r>
              <a:rPr lang="en-US" sz="4000" i="1" dirty="0"/>
              <a:t>rejoice</a:t>
            </a:r>
            <a:r>
              <a:rPr lang="en-US" sz="4000" dirty="0"/>
              <a:t> in you; I will sing the praises of your name, O Most High.</a:t>
            </a:r>
          </a:p>
          <a:p>
            <a:pPr marL="0" indent="0">
              <a:buNone/>
            </a:pPr>
            <a:r>
              <a:rPr lang="en-US" sz="4000" dirty="0"/>
              <a:t>3 My enemies turn back; they stumble and perish before you.</a:t>
            </a:r>
          </a:p>
          <a:p>
            <a:pPr marL="0" indent="0">
              <a:buNone/>
            </a:pPr>
            <a:r>
              <a:rPr lang="en-US" sz="4000" dirty="0"/>
              <a:t>4 For you have upheld my right and my cause, sitting enthroned as the </a:t>
            </a:r>
            <a:r>
              <a:rPr lang="en-US" sz="4000" i="1" dirty="0"/>
              <a:t>righteous</a:t>
            </a:r>
            <a:r>
              <a:rPr lang="en-US" sz="4000" dirty="0"/>
              <a:t> judge.</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mn-lt"/>
              </a:rPr>
              <a:t>What Do You Think?</a:t>
            </a:r>
            <a:r>
              <a:rPr lang="en-US" dirty="0">
                <a:latin typeface="+mn-lt"/>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Share your inner feelings when you share of God’s deliverance and/or vindication in your life.</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pPr marL="228600" marR="0" lvl="0" indent="-228600" algn="l" defTabSz="685800" rtl="0" eaLnBrk="1" fontAlgn="auto" latinLnBrk="0" hangingPunct="1">
              <a:lnSpc>
                <a:spcPct val="90000"/>
              </a:lnSpc>
              <a:spcBef>
                <a:spcPts val="0"/>
              </a:spcBef>
              <a:spcAft>
                <a:spcPts val="0"/>
              </a:spcAft>
              <a:buClr>
                <a:srgbClr val="44546A"/>
              </a:buClr>
              <a:buSzPts val="2400"/>
              <a:buFont typeface="Arial" panose="020B0604020202020204" pitchFamily="34" charset="0"/>
              <a:buChar char="•"/>
              <a:tabLst/>
              <a:defRPr/>
            </a:pPr>
            <a:br>
              <a:rPr lang="en-US" b="1" dirty="0"/>
            </a:br>
            <a:br>
              <a:rPr lang="en-US" b="1" dirty="0"/>
            </a:br>
            <a:br>
              <a:rPr lang="en-US" b="1" dirty="0"/>
            </a:br>
            <a:br>
              <a:rPr lang="en-US" b="1" dirty="0"/>
            </a:b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Praise God for His Righteousness (Psalm 9:5-8, NIV)</a:t>
            </a:r>
            <a:b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1230922" y="1690688"/>
            <a:ext cx="10122877" cy="4802187"/>
          </a:xfrm>
        </p:spPr>
        <p:txBody>
          <a:bodyPr>
            <a:normAutofit fontScale="92500" lnSpcReduction="20000"/>
          </a:bodyPr>
          <a:lstStyle/>
          <a:p>
            <a:pPr marL="0" indent="0">
              <a:buNone/>
            </a:pPr>
            <a:r>
              <a:rPr lang="en-US" sz="4000" dirty="0"/>
              <a:t>5 You have rebuked the nations and destroyed the wicked; you have blotted out their name for ever and ever.</a:t>
            </a:r>
          </a:p>
          <a:p>
            <a:pPr marL="0" indent="0">
              <a:buNone/>
            </a:pPr>
            <a:r>
              <a:rPr lang="en-US" sz="4000" dirty="0"/>
              <a:t>6 Endless ruin has overtaken my enemies, you have uprooted their cities; even the memory of them has perished.</a:t>
            </a:r>
          </a:p>
          <a:p>
            <a:pPr marL="0" indent="0">
              <a:buNone/>
            </a:pPr>
            <a:r>
              <a:rPr lang="en-US" sz="4000" dirty="0"/>
              <a:t>7 The L</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 reigns forever; he has established his throne for judgment.</a:t>
            </a:r>
          </a:p>
          <a:p>
            <a:pPr marL="0" indent="0">
              <a:buNone/>
            </a:pPr>
            <a:r>
              <a:rPr lang="en-US" sz="4000" dirty="0"/>
              <a:t>8 He rules the world in righteousness and </a:t>
            </a:r>
            <a:r>
              <a:rPr lang="en-US" sz="4000" i="1" dirty="0"/>
              <a:t>judges</a:t>
            </a:r>
            <a:r>
              <a:rPr lang="en-US" sz="4000" dirty="0"/>
              <a:t> the peoples with equity.</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mn-lt"/>
              </a:rPr>
              <a:t>What Do You Think? </a:t>
            </a:r>
            <a:endParaRPr lang="en-US" dirty="0">
              <a:latin typeface="+mn-lt"/>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How do you encourage others when they feel defeated by an enemy or life’s circumstances?</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883-D131-D149-A6D3-F7D3637DBD38}"/>
              </a:ext>
            </a:extLst>
          </p:cNvPr>
          <p:cNvSpPr>
            <a:spLocks noGrp="1"/>
          </p:cNvSpPr>
          <p:nvPr>
            <p:ph type="title"/>
          </p:nvPr>
        </p:nvSpPr>
        <p:spPr/>
        <p:txBody>
          <a:bodyPr>
            <a:normAutofit fontScale="90000"/>
          </a:bodyPr>
          <a:lstStyle/>
          <a:p>
            <a:br>
              <a:rPr lang="en-US" b="1" dirty="0"/>
            </a:br>
            <a:br>
              <a:rPr lang="en-US" b="1" dirty="0"/>
            </a:br>
            <a:br>
              <a:rPr lang="en-US" b="1" dirty="0"/>
            </a:br>
            <a:br>
              <a:rPr lang="en-US" b="1" dirty="0"/>
            </a:br>
            <a:br>
              <a:rPr lang="en-US" b="1" dirty="0"/>
            </a:br>
            <a:r>
              <a:rPr lang="en-US" sz="4900" b="1" dirty="0">
                <a:latin typeface="Calibri" panose="020F0502020204030204" pitchFamily="34" charset="0"/>
                <a:cs typeface="Calibri" panose="020F0502020204030204" pitchFamily="34" charset="0"/>
              </a:rPr>
              <a:t>Praise God for His Memory (Psalm 9:9-12, NIV)</a:t>
            </a:r>
            <a:br>
              <a:rPr lang="en-US" dirty="0">
                <a:latin typeface="Arial" panose="020B0604020202020204" pitchFamily="34" charset="0"/>
                <a:cs typeface="Arial" panose="020B0604020202020204" pitchFamily="34" charset="0"/>
              </a:rPr>
            </a:br>
            <a:br>
              <a:rPr lang="en-US" sz="5400" dirty="0">
                <a:latin typeface="Arial" panose="020B0604020202020204" pitchFamily="34" charset="0"/>
                <a:cs typeface="Arial" panose="020B0604020202020204" pitchFamily="34" charset="0"/>
              </a:rPr>
            </a:br>
            <a:br>
              <a:rPr lang="en-US" sz="4900" dirty="0"/>
            </a:br>
            <a:br>
              <a:rPr lang="en-US" sz="4900" dirty="0"/>
            </a:br>
            <a:br>
              <a:rPr lang="en-US" dirty="0"/>
            </a:br>
            <a:endParaRPr lang="en-US" dirty="0"/>
          </a:p>
        </p:txBody>
      </p:sp>
      <p:sp>
        <p:nvSpPr>
          <p:cNvPr id="3" name="Content Placeholder 2">
            <a:extLst>
              <a:ext uri="{FF2B5EF4-FFF2-40B4-BE49-F238E27FC236}">
                <a16:creationId xmlns:a16="http://schemas.microsoft.com/office/drawing/2014/main" id="{3240C8E1-4253-0349-9968-13A5F0C21EC1}"/>
              </a:ext>
            </a:extLst>
          </p:cNvPr>
          <p:cNvSpPr>
            <a:spLocks noGrp="1"/>
          </p:cNvSpPr>
          <p:nvPr>
            <p:ph idx="1"/>
          </p:nvPr>
        </p:nvSpPr>
        <p:spPr>
          <a:xfrm>
            <a:off x="1195754" y="1690688"/>
            <a:ext cx="10158046" cy="4486275"/>
          </a:xfrm>
        </p:spPr>
        <p:txBody>
          <a:bodyPr>
            <a:normAutofit fontScale="92500"/>
          </a:bodyPr>
          <a:lstStyle/>
          <a:p>
            <a:pPr marL="0" marR="0" indent="0">
              <a:spcBef>
                <a:spcPts val="0"/>
              </a:spcBef>
              <a:spcAft>
                <a:spcPts val="0"/>
              </a:spcAft>
              <a:buNone/>
            </a:pPr>
            <a:r>
              <a:rPr lang="en-US" sz="4300" dirty="0">
                <a:latin typeface="Times New Roman" panose="02020603050405020304" pitchFamily="18" charset="0"/>
                <a:ea typeface="Calibri" panose="020F0502020204030204" pitchFamily="34" charset="0"/>
                <a:cs typeface="Times New Roman" panose="02020603050405020304" pitchFamily="18" charset="0"/>
              </a:rPr>
              <a:t>9 The L</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300" dirty="0">
                <a:latin typeface="Times New Roman" panose="02020603050405020304" pitchFamily="18" charset="0"/>
                <a:ea typeface="Calibri" panose="020F0502020204030204" pitchFamily="34" charset="0"/>
                <a:cs typeface="Times New Roman" panose="02020603050405020304" pitchFamily="18" charset="0"/>
              </a:rPr>
              <a:t> is a </a:t>
            </a:r>
            <a:r>
              <a:rPr lang="en-US" sz="4300" i="1" dirty="0">
                <a:latin typeface="Times New Roman" panose="02020603050405020304" pitchFamily="18" charset="0"/>
                <a:ea typeface="Calibri" panose="020F0502020204030204" pitchFamily="34" charset="0"/>
                <a:cs typeface="Times New Roman" panose="02020603050405020304" pitchFamily="18" charset="0"/>
              </a:rPr>
              <a:t>refuge</a:t>
            </a:r>
            <a:r>
              <a:rPr lang="en-US" sz="4300" dirty="0">
                <a:latin typeface="Times New Roman" panose="02020603050405020304" pitchFamily="18" charset="0"/>
                <a:ea typeface="Calibri" panose="020F0502020204030204" pitchFamily="34" charset="0"/>
                <a:cs typeface="Times New Roman" panose="02020603050405020304" pitchFamily="18" charset="0"/>
              </a:rPr>
              <a:t> for the oppressed, a stronghold in times of trouble.</a:t>
            </a:r>
          </a:p>
          <a:p>
            <a:pPr marL="0" marR="0" indent="0">
              <a:spcBef>
                <a:spcPts val="0"/>
              </a:spcBef>
              <a:spcAft>
                <a:spcPts val="0"/>
              </a:spcAft>
              <a:buNone/>
            </a:pPr>
            <a:r>
              <a:rPr lang="en-US" sz="4300" dirty="0">
                <a:latin typeface="Times New Roman" panose="02020603050405020304" pitchFamily="18" charset="0"/>
                <a:ea typeface="Calibri" panose="020F0502020204030204" pitchFamily="34" charset="0"/>
                <a:cs typeface="Times New Roman" panose="02020603050405020304" pitchFamily="18" charset="0"/>
              </a:rPr>
              <a:t>10 Those who know your name trust in you, for you, Lord, have never forsaken those who seek you. 11 Sing the praises of the Lord, enthroned in Zion; proclaim among the nations what he has done. 12 For he who avenges blood remembers; he does not ignore the cries of the afflicted.</a:t>
            </a:r>
          </a:p>
          <a:p>
            <a:pPr marL="0" indent="0">
              <a:buNone/>
            </a:pPr>
            <a:endParaRPr lang="en-US" dirty="0"/>
          </a:p>
        </p:txBody>
      </p:sp>
    </p:spTree>
    <p:extLst>
      <p:ext uri="{BB962C8B-B14F-4D97-AF65-F5344CB8AC3E}">
        <p14:creationId xmlns:p14="http://schemas.microsoft.com/office/powerpoint/2010/main" val="2426754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EA2C-CC30-DE49-9239-7C45A81C3E50}"/>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What Do You Think? </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FE2AB8E-DDCC-A847-83A1-979D5E8E4D2B}"/>
              </a:ext>
            </a:extLst>
          </p:cNvPr>
          <p:cNvSpPr>
            <a:spLocks noGrp="1"/>
          </p:cNvSpPr>
          <p:nvPr>
            <p:ph idx="1"/>
          </p:nvPr>
        </p:nvSpPr>
        <p:spPr/>
        <p:txBody>
          <a:bodyPr>
            <a:normAutofit lnSpcReduction="10000"/>
          </a:bodyPr>
          <a:lstStyle/>
          <a:p>
            <a:pPr marL="0" indent="0">
              <a:buNone/>
            </a:pPr>
            <a:r>
              <a:rPr lang="en-US" sz="4000" dirty="0"/>
              <a:t>Many adults can recall when parents promised a delayed punishment for misbehavior. They might say, “Just wait until we get home!” or “You know you’re in trouble!” Whatever else they might have forgotten, parents never seemed to forget that punishment. Why is it wrong to imagine that God’s delayed judgment means that evildoers are “off the hook”?</a:t>
            </a:r>
            <a:endParaRPr lang="en-US" dirty="0"/>
          </a:p>
        </p:txBody>
      </p:sp>
    </p:spTree>
    <p:extLst>
      <p:ext uri="{BB962C8B-B14F-4D97-AF65-F5344CB8AC3E}">
        <p14:creationId xmlns:p14="http://schemas.microsoft.com/office/powerpoint/2010/main" val="4266811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Closing Prayer </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400" dirty="0"/>
              <a:t>Father, thank You for the assurance of Your omnipotent presence with us in every challenge. In a troubled world, we are grateful that we can trust in Your unfailing love for us and Your righteous judgment.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br>
              <a:rPr lang="en-US" sz="4900" b="1" dirty="0">
                <a:latin typeface="+mn-lt"/>
              </a:rPr>
            </a:br>
            <a:r>
              <a:rPr lang="en-US" sz="4900" b="1" dirty="0">
                <a:latin typeface="+mn-lt"/>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20000"/>
          </a:bodyPr>
          <a:lstStyle/>
          <a:p>
            <a:pPr marL="0" marR="0">
              <a:spcBef>
                <a:spcPts val="0"/>
              </a:spcBef>
              <a:spcAft>
                <a:spcPts val="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While reading the Background Scripture, consider this thought: “what do you do when God delivers you?”</a:t>
            </a:r>
          </a:p>
          <a:p>
            <a:pPr marL="0" marR="0" indent="0">
              <a:spcBef>
                <a:spcPts val="0"/>
              </a:spcBef>
              <a:spcAft>
                <a:spcPts val="0"/>
              </a:spcAft>
              <a:buNone/>
            </a:pPr>
            <a:endParaRPr lang="en-US" sz="4400" dirty="0">
              <a:latin typeface="Calibri" panose="020F0502020204030204" pitchFamily="34" charset="0"/>
              <a:ea typeface="Calibri" panose="020F0502020204030204" pitchFamily="34" charset="0"/>
              <a:cs typeface="Times New Roman" panose="02020603050405020304" pitchFamily="18" charset="0"/>
            </a:endParaRPr>
          </a:p>
          <a:p>
            <a:r>
              <a:rPr lang="en-US" sz="4300" dirty="0">
                <a:latin typeface="Times New Roman" panose="02020603050405020304" pitchFamily="18" charset="0"/>
                <a:cs typeface="Times New Roman" panose="02020603050405020304" pitchFamily="18" charset="0"/>
              </a:rPr>
              <a:t>The lesson topic for Sunday, October 17, 2021, is “I Shall Be Released.” The Devotional Reading text is Psalm 68:1-6, the Background Scripture text is Psalm 107, and the </a:t>
            </a:r>
            <a:r>
              <a:rPr lang="en-US" sz="4300">
                <a:latin typeface="Times New Roman" panose="02020603050405020304" pitchFamily="18" charset="0"/>
                <a:cs typeface="Times New Roman" panose="02020603050405020304" pitchFamily="18" charset="0"/>
              </a:rPr>
              <a:t>Print Passage </a:t>
            </a:r>
            <a:r>
              <a:rPr lang="en-US" sz="4300" dirty="0">
                <a:latin typeface="Times New Roman" panose="02020603050405020304" pitchFamily="18" charset="0"/>
                <a:cs typeface="Times New Roman" panose="02020603050405020304" pitchFamily="18" charset="0"/>
              </a:rPr>
              <a:t>is Psalm 107:1-9, 39-43.</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TotalTime>
  <Words>887</Words>
  <Application>Microsoft Office PowerPoint</Application>
  <PresentationFormat>Widescreen</PresentationFormat>
  <Paragraphs>53</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 FALL QUARTER THEME:   “CELEBRATING GOD”  UNIT II:   “CALLED TO PRAISE GOD”  </vt:lpstr>
      <vt:lpstr>LESSON 6: Sunday, October 10, 2021</vt:lpstr>
      <vt:lpstr>  DEVOTIONAL READING: Deuteronomy 10:17-21   BACKGROUND SCRIPTURES: Psalm 9; Ecclesiastes 3:16-22   PRINT PASSAGE: Psalm 9:1-12   </vt:lpstr>
      <vt:lpstr>KEY VERSE:</vt:lpstr>
      <vt:lpstr>    LESSON AIMS:   </vt:lpstr>
      <vt:lpstr>KEY TERMS:</vt:lpstr>
      <vt:lpstr>INTRODUCTION</vt:lpstr>
      <vt:lpstr>BIBLICAL CONTEXT</vt:lpstr>
      <vt:lpstr> ANALYSIS OF THE BIBLICAL TEXT (Lesson Outline) </vt:lpstr>
      <vt:lpstr>Praise God for His Justice (Psalm 9:1-4, NIV)</vt:lpstr>
      <vt:lpstr>What Do You Think? </vt:lpstr>
      <vt:lpstr>    Praise God for His Righteousness (Psalm 9:5-8, NIV)    </vt:lpstr>
      <vt:lpstr>What Do You Think? </vt:lpstr>
      <vt:lpstr>     Praise God for His Memory (Psalm 9:9-12, NIV)     </vt:lpstr>
      <vt:lpstr>What Do You Think? </vt:lpstr>
      <vt:lpstr>PowerPoint Presentation</vt:lpstr>
      <vt:lpstr>Closing Prayer </vt:lpstr>
      <vt:lpstr> 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24</cp:revision>
  <dcterms:created xsi:type="dcterms:W3CDTF">2020-10-13T22:27:56Z</dcterms:created>
  <dcterms:modified xsi:type="dcterms:W3CDTF">2021-09-28T13:54:16Z</dcterms:modified>
</cp:coreProperties>
</file>