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82" r:id="rId12"/>
    <p:sldId id="275" r:id="rId13"/>
    <p:sldId id="271" r:id="rId14"/>
    <p:sldId id="276" r:id="rId15"/>
    <p:sldId id="283" r:id="rId16"/>
    <p:sldId id="284"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67"/>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fontScale="90000"/>
          </a:bodyPr>
          <a:lstStyle/>
          <a:p>
            <a:pPr algn="ct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lang="en" sz="5400" b="1" dirty="0">
                <a:cs typeface="Arial" panose="020B0604020202020204" pitchFamily="34" charset="0"/>
              </a:rPr>
              <a:t>“CELEBRATING GOD”</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kumimoji="0" lang="en" sz="5400" b="1" i="0" u="none" strike="noStrike" kern="1200" cap="none" spc="0" normalizeH="0" baseline="0" noProof="0">
                <a:ln>
                  <a:noFill/>
                </a:ln>
                <a:solidFill>
                  <a:prstClr val="black"/>
                </a:solidFill>
                <a:effectLst/>
                <a:uLnTx/>
                <a:uFillTx/>
                <a:latin typeface="Calibri Light" panose="020F0302020204030204"/>
                <a:ea typeface="+mj-ea"/>
                <a:cs typeface="Arial" panose="020B0604020202020204" pitchFamily="34" charset="0"/>
              </a:rPr>
              <a:t>“</a:t>
            </a:r>
            <a:r>
              <a:rPr lang="en-US" sz="5400" b="1"/>
              <a:t>CALLED </a:t>
            </a:r>
            <a:r>
              <a:rPr lang="en-US" sz="5400" b="1" dirty="0"/>
              <a:t>TO PRAISE GOD”</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latin typeface="+mn-lt"/>
              </a:rPr>
              <a:t>LESSON 7: Sunday, October 17,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a:t>
            </a:r>
            <a:r>
              <a:rPr lang="en-US" sz="4000" dirty="0"/>
              <a:t>“</a:t>
            </a:r>
            <a:r>
              <a:rPr lang="en-US" sz="4000" dirty="0">
                <a:latin typeface="Arial" panose="020B0604020202020204" pitchFamily="34" charset="0"/>
                <a:cs typeface="Arial" panose="020B0604020202020204" pitchFamily="34" charset="0"/>
              </a:rPr>
              <a:t>I Shall Be Released</a:t>
            </a:r>
            <a:r>
              <a:rPr lang="en-US" sz="4000" dirty="0"/>
              <a:t>” (Faith Pathway)</a:t>
            </a:r>
          </a:p>
          <a:p>
            <a:r>
              <a:rPr lang="en-US" sz="4400" b="1" dirty="0"/>
              <a:t>Lesson Title: </a:t>
            </a:r>
            <a:r>
              <a:rPr lang="en-US" sz="4400" dirty="0"/>
              <a:t>Give Thanks for Deliverance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algn="ctr"/>
            <a:br>
              <a:rPr lang="en-US" dirty="0"/>
            </a:br>
            <a:br>
              <a:rPr lang="en-US" dirty="0"/>
            </a:br>
            <a:r>
              <a:rPr lang="en-US" dirty="0"/>
              <a:t>DEVOTIONAL READING: Psalm 68:1-6 </a:t>
            </a:r>
            <a:br>
              <a:rPr lang="en-US" dirty="0"/>
            </a:br>
            <a:br>
              <a:rPr lang="en-US" dirty="0"/>
            </a:br>
            <a:r>
              <a:rPr lang="en-US" dirty="0"/>
              <a:t>BACKGROUND SCRIPTURE: Psalm 107</a:t>
            </a:r>
            <a:br>
              <a:rPr lang="en-US" dirty="0"/>
            </a:br>
            <a:r>
              <a:rPr lang="en-US" dirty="0"/>
              <a:t> </a:t>
            </a:r>
            <a:br>
              <a:rPr lang="en-US" dirty="0"/>
            </a:br>
            <a:r>
              <a:rPr lang="en-US" dirty="0"/>
              <a:t>PRINT PASSAGE: Psalm 107:1-9, 39-43</a:t>
            </a:r>
            <a:br>
              <a:rPr lang="en-US" dirty="0"/>
            </a:br>
            <a:br>
              <a:rPr lang="en-US" dirty="0"/>
            </a:br>
            <a:br>
              <a:rPr lang="en-US" dirty="0"/>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200" y="190027"/>
            <a:ext cx="10515600" cy="821649"/>
          </a:xfrm>
        </p:spPr>
        <p:txBody>
          <a:bodyPr>
            <a:normAutofit fontScale="90000"/>
          </a:bodyPr>
          <a:lstStyle/>
          <a:p>
            <a:r>
              <a:rPr lang="en-US" sz="5400" b="1" dirty="0">
                <a:latin typeface="+mn-lt"/>
              </a:rPr>
              <a:t>KEY VERSE:</a:t>
            </a:r>
            <a:endParaRPr lang="en-US" sz="5400" dirty="0">
              <a:latin typeface="+mn-lt"/>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a:bodyPr>
          <a:lstStyle/>
          <a:p>
            <a:pPr marL="0" indent="0">
              <a:buNone/>
            </a:pPr>
            <a:r>
              <a:rPr lang="en-US" sz="4800" dirty="0"/>
              <a:t>They cried unto the L</a:t>
            </a:r>
            <a:r>
              <a:rPr lang="en-US" sz="3600" dirty="0"/>
              <a:t>ORD</a:t>
            </a:r>
            <a:r>
              <a:rPr lang="en-US" sz="4800" dirty="0"/>
              <a:t> in their trouble, and he delivered them out of their distresses. (Psalm 107:6, KJV)</a:t>
            </a:r>
          </a:p>
          <a:p>
            <a:pPr marL="0" indent="0" algn="ctr">
              <a:buNone/>
            </a:pPr>
            <a:r>
              <a:rPr lang="en-US" sz="4800" dirty="0"/>
              <a:t>.....</a:t>
            </a:r>
          </a:p>
          <a:p>
            <a:pPr marL="0" indent="0">
              <a:buNone/>
            </a:pPr>
            <a:r>
              <a:rPr lang="en-US" sz="4800" dirty="0"/>
              <a:t>They cried out to the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in their trouble, and he delivered them from their distress.</a:t>
            </a:r>
          </a:p>
          <a:p>
            <a:pPr marL="0" indent="0">
              <a:buNone/>
            </a:pPr>
            <a:r>
              <a:rPr lang="en-US" sz="4800" dirty="0"/>
              <a:t>(Psalm 107:6,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45123" y="365126"/>
            <a:ext cx="10808677"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mn-lt"/>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t>As a result of experiencing this lesson, you should be able to do these things:</a:t>
            </a:r>
          </a:p>
          <a:p>
            <a:r>
              <a:rPr lang="en-US" sz="4400" dirty="0"/>
              <a:t>Explore the importance of having a relationship with God, the deliverer.</a:t>
            </a:r>
          </a:p>
          <a:p>
            <a:r>
              <a:rPr lang="en-US" sz="4400" dirty="0"/>
              <a:t>Place value on the role of giving thanks to God.</a:t>
            </a:r>
          </a:p>
          <a:p>
            <a:r>
              <a:rPr lang="en-US" sz="4400" dirty="0"/>
              <a:t>Pray for those who need God’s deliverance.</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latin typeface="+mn-lt"/>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5033726"/>
          </a:xfrm>
        </p:spPr>
        <p:txBody>
          <a:bodyPr>
            <a:normAutofit fontScale="62500" lnSpcReduction="20000"/>
          </a:bodyPr>
          <a:lstStyle/>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Cried out (verse 6)—Hebrew: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tsaaq</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tsaw-ak</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called or shouted; “cried unto” (KJV).</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Dwell (verse 4)—Hebrew: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moshab</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mo-shawb</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to live, inhabit, or remain; “settle” (NIV). </a:t>
            </a: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Gathered (verse 3)—Hebrew: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qabats</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kaw</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-bats’):</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assembled; collected; gathered.</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Good (verse 1)—Hebrew: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towb</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tobe</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pleasant; agreeable; virtuous.</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Goodness (verse 8)—Hebrew: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checed</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kheh</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’-sed):</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kindness; worthiness; favor; “unfailing love” (NIV). </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Redeemed (verse 2)—Hebrew:</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gaal</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gaw</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redeemed; bought back; acted as kinsman.</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mn-lt"/>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mn-lt"/>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mn-lt"/>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normAutofit/>
          </a:bodyPr>
          <a:lstStyle/>
          <a:p>
            <a:pPr defTabSz="685800">
              <a:spcBef>
                <a:spcPts val="0"/>
              </a:spcBef>
              <a:buClr>
                <a:srgbClr val="44546A"/>
              </a:buClr>
              <a:buSzPts val="2400"/>
            </a:pPr>
            <a:r>
              <a:rPr lang="en-US" sz="4800" dirty="0">
                <a:solidFill>
                  <a:prstClr val="black"/>
                </a:solidFill>
                <a:latin typeface="Calibri" panose="020F0502020204030204" pitchFamily="34" charset="0"/>
                <a:cs typeface="Calibri" panose="020F0502020204030204" pitchFamily="34" charset="0"/>
              </a:rPr>
              <a:t>Thank God for His Deliverance (Psalm 107:1-6)</a:t>
            </a:r>
          </a:p>
          <a:p>
            <a:pPr defTabSz="685800">
              <a:spcBef>
                <a:spcPts val="0"/>
              </a:spcBef>
              <a:buClr>
                <a:srgbClr val="44546A"/>
              </a:buClr>
              <a:buSzPts val="2400"/>
            </a:pPr>
            <a:r>
              <a:rPr lang="en-US" sz="4800" dirty="0">
                <a:latin typeface="Calibri" panose="020F0502020204030204" pitchFamily="34" charset="0"/>
                <a:cs typeface="Calibri" panose="020F0502020204030204" pitchFamily="34" charset="0"/>
              </a:rPr>
              <a:t>Thank God For His Filling (Psalm 107:7-9)</a:t>
            </a:r>
          </a:p>
          <a:p>
            <a:pPr defTabSz="685800">
              <a:spcBef>
                <a:spcPts val="0"/>
              </a:spcBef>
              <a:buClr>
                <a:srgbClr val="44546A"/>
              </a:buClr>
              <a:buSzPts val="2400"/>
            </a:pPr>
            <a:r>
              <a:rPr lang="en-US" sz="4800" dirty="0">
                <a:latin typeface="Calibri" panose="020F0502020204030204" pitchFamily="34" charset="0"/>
                <a:cs typeface="Calibri" panose="020F0502020204030204" pitchFamily="34" charset="0"/>
              </a:rPr>
              <a:t>Thank God For His Love (Psalm 107:39-43)</a:t>
            </a:r>
          </a:p>
          <a:p>
            <a:pPr defTabSz="685800">
              <a:spcBef>
                <a:spcPts val="0"/>
              </a:spcBef>
              <a:buClr>
                <a:srgbClr val="44546A"/>
              </a:buClr>
              <a:buSzPts val="2400"/>
            </a:pP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fontScale="90000"/>
          </a:bodyPr>
          <a:lstStyle/>
          <a:p>
            <a:pPr marR="0" lvl="0" algn="l" defTabSz="685800" rtl="0" eaLnBrk="1" fontAlgn="auto" latinLnBrk="0" hangingPunct="1">
              <a:lnSpc>
                <a:spcPct val="90000"/>
              </a:lnSpc>
              <a:spcBef>
                <a:spcPts val="0"/>
              </a:spcBef>
              <a:spcAft>
                <a:spcPts val="0"/>
              </a:spcAft>
              <a:buClr>
                <a:srgbClr val="44546A"/>
              </a:buClr>
              <a:buSzPts val="2400"/>
              <a:tabLst/>
              <a:defRPr/>
            </a:pPr>
            <a:r>
              <a:rPr kumimoji="0" lang="en-U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Thank God for His Deliverance (Psalm 107:1-6,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63969"/>
            <a:ext cx="10515600" cy="4439554"/>
          </a:xfrm>
        </p:spPr>
        <p:txBody>
          <a:bodyPr>
            <a:normAutofit fontScale="92500" lnSpcReduction="10000"/>
          </a:bodyPr>
          <a:lstStyle/>
          <a:p>
            <a:pPr marL="0" indent="0">
              <a:buNone/>
            </a:pPr>
            <a:r>
              <a:rPr lang="en-US" sz="4800" dirty="0"/>
              <a:t>GIVE THANKS to the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for he is </a:t>
            </a:r>
            <a:r>
              <a:rPr lang="en-US" sz="4800" i="1" dirty="0"/>
              <a:t>good</a:t>
            </a:r>
            <a:r>
              <a:rPr lang="en-US" sz="4800" dirty="0"/>
              <a:t>; his love endures forever.</a:t>
            </a:r>
          </a:p>
          <a:p>
            <a:pPr marL="0" indent="0">
              <a:buNone/>
            </a:pPr>
            <a:r>
              <a:rPr lang="en-US" sz="4800" dirty="0"/>
              <a:t>2 Let the </a:t>
            </a:r>
            <a:r>
              <a:rPr lang="en-US" sz="4800" i="1" dirty="0"/>
              <a:t>redeemed</a:t>
            </a:r>
            <a:r>
              <a:rPr lang="en-US" sz="4800" dirty="0"/>
              <a:t> of the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tell their story—those he redeemed from the hand of the foe,</a:t>
            </a:r>
          </a:p>
          <a:p>
            <a:pPr marL="0" indent="0">
              <a:buNone/>
            </a:pPr>
            <a:r>
              <a:rPr lang="en-US" sz="4800" dirty="0"/>
              <a:t>3 those he </a:t>
            </a:r>
            <a:r>
              <a:rPr lang="en-US" sz="4800" i="1" dirty="0"/>
              <a:t>gathered</a:t>
            </a:r>
            <a:r>
              <a:rPr lang="en-US" sz="4800" dirty="0"/>
              <a:t> from the lands, from east and west, from north and south.</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fontScale="90000"/>
          </a:bodyPr>
          <a:lstStyle/>
          <a:p>
            <a:pPr marR="0" lvl="0" algn="l" defTabSz="685800" rtl="0" eaLnBrk="1" fontAlgn="auto" latinLnBrk="0" hangingPunct="1">
              <a:lnSpc>
                <a:spcPct val="90000"/>
              </a:lnSpc>
              <a:spcBef>
                <a:spcPts val="0"/>
              </a:spcBef>
              <a:spcAft>
                <a:spcPts val="0"/>
              </a:spcAft>
              <a:buClr>
                <a:srgbClr val="44546A"/>
              </a:buClr>
              <a:buSzPts val="2400"/>
              <a:tabLst/>
              <a:defRPr/>
            </a:pPr>
            <a:r>
              <a:rPr kumimoji="0" lang="en-U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Thank God for His Deliverance (Psalm 107:1-6,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63969"/>
            <a:ext cx="10515600" cy="4439554"/>
          </a:xfrm>
        </p:spPr>
        <p:txBody>
          <a:bodyPr>
            <a:normAutofit fontScale="92500" lnSpcReduction="20000"/>
          </a:bodyPr>
          <a:lstStyle/>
          <a:p>
            <a:pPr marL="0" indent="0">
              <a:buNone/>
            </a:pPr>
            <a:r>
              <a:rPr lang="en-US" sz="4800" dirty="0"/>
              <a:t>4 Some wandered in desert wastelands, finding no way to a city where they could </a:t>
            </a:r>
            <a:r>
              <a:rPr lang="en-US" sz="4800" i="1" dirty="0"/>
              <a:t>settle</a:t>
            </a:r>
            <a:r>
              <a:rPr lang="en-US" sz="4800" dirty="0"/>
              <a:t>.</a:t>
            </a:r>
          </a:p>
          <a:p>
            <a:pPr marL="0" indent="0">
              <a:buNone/>
            </a:pPr>
            <a:r>
              <a:rPr lang="en-US" sz="4800" dirty="0"/>
              <a:t>5 They were hungry and thirsty, and their lives ebbed away.</a:t>
            </a:r>
          </a:p>
          <a:p>
            <a:pPr marL="0" indent="0">
              <a:buNone/>
            </a:pPr>
            <a:r>
              <a:rPr lang="en-US" sz="4800" dirty="0"/>
              <a:t>6 Then they </a:t>
            </a:r>
            <a:r>
              <a:rPr lang="en-US" sz="4800" i="1" dirty="0"/>
              <a:t>cried out </a:t>
            </a:r>
            <a:r>
              <a:rPr lang="en-US" sz="4800" dirty="0"/>
              <a:t>to the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in their trouble, and he delivered them from their distress.</a:t>
            </a:r>
          </a:p>
          <a:p>
            <a:pPr marL="0" indent="0">
              <a:buNone/>
            </a:pPr>
            <a:endParaRPr lang="en-US" dirty="0"/>
          </a:p>
        </p:txBody>
      </p:sp>
    </p:spTree>
    <p:extLst>
      <p:ext uri="{BB962C8B-B14F-4D97-AF65-F5344CB8AC3E}">
        <p14:creationId xmlns:p14="http://schemas.microsoft.com/office/powerpoint/2010/main" val="3213225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mn-lt"/>
              </a:rPr>
              <a:t>What Do You Think?</a:t>
            </a:r>
            <a:r>
              <a:rPr lang="en-US" dirty="0">
                <a:latin typeface="+mn-lt"/>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buNone/>
            </a:pPr>
            <a:r>
              <a:rPr lang="en-US" sz="4000" dirty="0"/>
              <a:t>What is the importance and benefits of sharing your testimony of what God has done for you?</a:t>
            </a:r>
            <a:endParaRPr lang="en-US" dirty="0"/>
          </a:p>
        </p:txBody>
      </p:sp>
    </p:spTree>
    <p:extLst>
      <p:ext uri="{BB962C8B-B14F-4D97-AF65-F5344CB8AC3E}">
        <p14:creationId xmlns:p14="http://schemas.microsoft.com/office/powerpoint/2010/main" val="281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pPr marR="0" lvl="0" algn="l" defTabSz="685800" rtl="0" eaLnBrk="1" fontAlgn="auto" latinLnBrk="0" hangingPunct="1">
              <a:lnSpc>
                <a:spcPct val="90000"/>
              </a:lnSpc>
              <a:spcBef>
                <a:spcPts val="0"/>
              </a:spcBef>
              <a:spcAft>
                <a:spcPts val="0"/>
              </a:spcAft>
              <a:buClr>
                <a:srgbClr val="44546A"/>
              </a:buClr>
              <a:buSzPts val="2400"/>
              <a:tabLst/>
              <a:defRPr/>
            </a:pP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49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Thank God For His Filling (Psalm 107:7-9, NIV)</a:t>
            </a:r>
            <a:br>
              <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lang="en-US" sz="5400"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934308"/>
            <a:ext cx="10515600" cy="4558567"/>
          </a:xfrm>
        </p:spPr>
        <p:txBody>
          <a:bodyPr>
            <a:normAutofit/>
          </a:bodyPr>
          <a:lstStyle/>
          <a:p>
            <a:pPr marL="0" indent="0">
              <a:buNone/>
            </a:pPr>
            <a:r>
              <a:rPr lang="en-US" sz="4000" dirty="0"/>
              <a:t>7 He led them by a straight way to a city where they could settle.</a:t>
            </a:r>
          </a:p>
          <a:p>
            <a:pPr marL="0" indent="0">
              <a:buNone/>
            </a:pPr>
            <a:r>
              <a:rPr lang="en-US" sz="4000" dirty="0"/>
              <a:t>8 Let them give thanks to the 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000" dirty="0"/>
              <a:t> for his </a:t>
            </a:r>
            <a:r>
              <a:rPr lang="en-US" sz="4000" i="1" dirty="0"/>
              <a:t>unfailing love </a:t>
            </a:r>
            <a:r>
              <a:rPr lang="en-US" sz="4000" dirty="0"/>
              <a:t>and his wonderful deeds for mankind, 9 for he satisfies the thirsty and fills the hungry with good things.</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mn-lt"/>
              </a:rPr>
              <a:t>What Do You Think? </a:t>
            </a:r>
            <a:endParaRPr lang="en-US" dirty="0">
              <a:latin typeface="+mn-lt"/>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Do you think it is easy to lose sight of God’s many blessings? Why or why not?</a:t>
            </a:r>
            <a:endParaRPr lang="en-US" dirty="0"/>
          </a:p>
        </p:txBody>
      </p:sp>
    </p:spTree>
    <p:extLst>
      <p:ext uri="{BB962C8B-B14F-4D97-AF65-F5344CB8AC3E}">
        <p14:creationId xmlns:p14="http://schemas.microsoft.com/office/powerpoint/2010/main" val="251798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pPr marR="0" lvl="0" algn="l" defTabSz="685800" rtl="0" eaLnBrk="1" fontAlgn="auto" latinLnBrk="0" hangingPunct="1">
              <a:lnSpc>
                <a:spcPct val="90000"/>
              </a:lnSpc>
              <a:spcBef>
                <a:spcPts val="0"/>
              </a:spcBef>
              <a:spcAft>
                <a:spcPts val="0"/>
              </a:spcAft>
              <a:buClr>
                <a:srgbClr val="44546A"/>
              </a:buClr>
              <a:buSzPts val="2400"/>
              <a:tabLst/>
              <a:defRPr/>
            </a:pP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49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Thank God For His Love (Psalm 107:39-43, NIV)</a:t>
            </a:r>
            <a:br>
              <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lang="en-US" sz="5400"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690688"/>
            <a:ext cx="10515600" cy="4802187"/>
          </a:xfrm>
        </p:spPr>
        <p:txBody>
          <a:bodyPr>
            <a:normAutofit fontScale="92500" lnSpcReduction="20000"/>
          </a:bodyPr>
          <a:lstStyle/>
          <a:p>
            <a:pPr marL="0" indent="0">
              <a:buNone/>
            </a:pPr>
            <a:r>
              <a:rPr lang="en-US" sz="4000" dirty="0"/>
              <a:t>39 Then their numbers decreased, and they were humbled by oppression, calamity and sorrow; 40 he who pours contempt on nobles made them wander in a trackless waste.</a:t>
            </a:r>
          </a:p>
          <a:p>
            <a:pPr marL="0" indent="0">
              <a:buNone/>
            </a:pPr>
            <a:r>
              <a:rPr lang="en-US" sz="4000" dirty="0"/>
              <a:t>41 But he lifted the needy out of their affliction and increased their families like flocks.</a:t>
            </a:r>
          </a:p>
          <a:p>
            <a:pPr marL="0" indent="0">
              <a:buNone/>
            </a:pPr>
            <a:r>
              <a:rPr lang="en-US" sz="4000" dirty="0"/>
              <a:t>42 The upright see and rejoice, but all the wicked shut their mouths.</a:t>
            </a:r>
          </a:p>
          <a:p>
            <a:pPr marL="0" indent="0">
              <a:buNone/>
            </a:pPr>
            <a:r>
              <a:rPr lang="en-US" sz="4000" dirty="0"/>
              <a:t>43 Let the one who is wise heed these things and ponder the loving deeds of the L</a:t>
            </a: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000" dirty="0"/>
              <a:t>.</a:t>
            </a:r>
          </a:p>
          <a:p>
            <a:pPr marL="0" indent="0">
              <a:buNone/>
            </a:pPr>
            <a:endParaRPr lang="en-US" dirty="0"/>
          </a:p>
        </p:txBody>
      </p:sp>
    </p:spTree>
    <p:extLst>
      <p:ext uri="{BB962C8B-B14F-4D97-AF65-F5344CB8AC3E}">
        <p14:creationId xmlns:p14="http://schemas.microsoft.com/office/powerpoint/2010/main" val="2213850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mn-lt"/>
              </a:rPr>
              <a:t>What Do You Think? </a:t>
            </a:r>
            <a:endParaRPr lang="en-US" dirty="0">
              <a:latin typeface="+mn-lt"/>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How can the knowledge of God bring the faithful out of crisis situations?</a:t>
            </a:r>
            <a:endParaRPr lang="en-US" dirty="0"/>
          </a:p>
        </p:txBody>
      </p:sp>
    </p:spTree>
    <p:extLst>
      <p:ext uri="{BB962C8B-B14F-4D97-AF65-F5344CB8AC3E}">
        <p14:creationId xmlns:p14="http://schemas.microsoft.com/office/powerpoint/2010/main" val="895527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mn-lt"/>
              </a:rPr>
              <a:t>Closing Prayer </a:t>
            </a:r>
            <a:endParaRPr lang="en-US" dirty="0">
              <a:latin typeface="+mn-lt"/>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400" dirty="0"/>
              <a:t>Dear Lord, we thank You for the many ways You continue to protect and deliver us. Help us not to be so distracted by the details of life that we miss the beauty of what You have done for us. We pray this in the precious name of Jesus. Amen.</a:t>
            </a:r>
            <a:endParaRPr lang="en-US" dirty="0"/>
          </a:p>
        </p:txBody>
      </p:sp>
    </p:spTree>
    <p:extLst>
      <p:ext uri="{BB962C8B-B14F-4D97-AF65-F5344CB8AC3E}">
        <p14:creationId xmlns:p14="http://schemas.microsoft.com/office/powerpoint/2010/main" val="35532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br>
              <a:rPr lang="en-US" b="1" dirty="0">
                <a:latin typeface="+mn-lt"/>
              </a:rPr>
            </a:br>
            <a:r>
              <a:rPr lang="en-US" b="1" dirty="0">
                <a:latin typeface="+mn-lt"/>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lnSpcReduction="10000"/>
          </a:bodyPr>
          <a:lstStyle/>
          <a:p>
            <a:pPr marL="0" marR="0">
              <a:spcBef>
                <a:spcPts val="0"/>
              </a:spcBef>
              <a:spcAft>
                <a:spcPts val="0"/>
              </a:spcAft>
            </a:pPr>
            <a:r>
              <a:rPr lang="en-US" sz="4400" dirty="0">
                <a:latin typeface="Times New Roman" panose="02020603050405020304" pitchFamily="18" charset="0"/>
                <a:ea typeface="Calibri" panose="020F0502020204030204" pitchFamily="34" charset="0"/>
                <a:cs typeface="Times New Roman" panose="02020603050405020304" pitchFamily="18" charset="0"/>
              </a:rPr>
              <a:t> While reading the Background Scripture, consider this thought: “This is our house!”</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r>
              <a:rPr lang="en-US" sz="4300" dirty="0">
                <a:latin typeface="Times New Roman" panose="02020603050405020304" pitchFamily="18" charset="0"/>
                <a:cs typeface="Times New Roman" panose="02020603050405020304" pitchFamily="18" charset="0"/>
              </a:rPr>
              <a:t>The lesson topic for Sunday, October 24, 2021, is “Our House.” The Devotional Reading text is 2 Chronicles 29:25-30, the Background Scripture text is Psalm 84, and the </a:t>
            </a:r>
            <a:r>
              <a:rPr lang="en-US" sz="4300">
                <a:latin typeface="Times New Roman" panose="02020603050405020304" pitchFamily="18" charset="0"/>
                <a:cs typeface="Times New Roman" panose="02020603050405020304" pitchFamily="18" charset="0"/>
              </a:rPr>
              <a:t>Print Passage </a:t>
            </a:r>
            <a:r>
              <a:rPr lang="en-US" sz="4300" dirty="0">
                <a:latin typeface="Times New Roman" panose="02020603050405020304" pitchFamily="18" charset="0"/>
                <a:cs typeface="Times New Roman" panose="02020603050405020304" pitchFamily="18" charset="0"/>
              </a:rPr>
              <a:t>is Psalm 84:1-12.</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868</Words>
  <Application>Microsoft Office PowerPoint</Application>
  <PresentationFormat>Widescreen</PresentationFormat>
  <Paragraphs>58</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 FALL QUARTER THEME:   “CELEBRATING GOD”  UNIT II:   “CALLED TO PRAISE GOD”  </vt:lpstr>
      <vt:lpstr>LESSON 7: Sunday, October 17, 2021</vt:lpstr>
      <vt:lpstr>  DEVOTIONAL READING: Psalm 68:1-6   BACKGROUND SCRIPTURE: Psalm 107   PRINT PASSAGE: Psalm 107:1-9, 39-43    </vt:lpstr>
      <vt:lpstr>KEY VERSE:</vt:lpstr>
      <vt:lpstr>     LESSON AIMS:   </vt:lpstr>
      <vt:lpstr>KEY TERMS:</vt:lpstr>
      <vt:lpstr>INTRODUCTION</vt:lpstr>
      <vt:lpstr>BIBLICAL CONTEXT</vt:lpstr>
      <vt:lpstr> ANALYSIS OF THE BIBLICAL TEXT (Lesson Outline) </vt:lpstr>
      <vt:lpstr>Thank God for His Deliverance (Psalm 107:1-6, NIV)</vt:lpstr>
      <vt:lpstr>Thank God for His Deliverance (Psalm 107:1-6, NIV)</vt:lpstr>
      <vt:lpstr>What Do You Think? </vt:lpstr>
      <vt:lpstr>   Thank God For His Filling (Psalm 107:7-9, NIV)    </vt:lpstr>
      <vt:lpstr>What Do You Think? </vt:lpstr>
      <vt:lpstr>   Thank God For His Love (Psalm 107:39-43, NIV)    </vt:lpstr>
      <vt:lpstr>What Do You Think? </vt:lpstr>
      <vt:lpstr>PowerPoint Presentation</vt:lpstr>
      <vt:lpstr>Closing Prayer </vt:lpstr>
      <vt:lpstr> 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27</cp:revision>
  <dcterms:created xsi:type="dcterms:W3CDTF">2020-10-13T22:27:56Z</dcterms:created>
  <dcterms:modified xsi:type="dcterms:W3CDTF">2021-09-28T13:54:31Z</dcterms:modified>
</cp:coreProperties>
</file>