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75" r:id="rId12"/>
    <p:sldId id="271" r:id="rId13"/>
    <p:sldId id="276" r:id="rId14"/>
    <p:sldId id="283" r:id="rId15"/>
    <p:sldId id="284" r:id="rId16"/>
    <p:sldId id="278" r:id="rId17"/>
    <p:sldId id="279" r:id="rId18"/>
    <p:sldId id="28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67"/>
    <p:restoredTop sz="95385"/>
  </p:normalViewPr>
  <p:slideViewPr>
    <p:cSldViewPr snapToGrid="0" snapToObjects="1">
      <p:cViewPr varScale="1">
        <p:scale>
          <a:sx n="112" d="100"/>
          <a:sy n="112" d="100"/>
        </p:scale>
        <p:origin x="108" y="144"/>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9/28/2021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fontScale="90000"/>
          </a:bodyPr>
          <a:lstStyle/>
          <a:p>
            <a:pPr algn="ctr"/>
            <a:br>
              <a:rPr lang="en" b="1"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r>
              <a:rPr lang="en" sz="5400" b="1" dirty="0">
                <a:cs typeface="Arial" panose="020B0604020202020204" pitchFamily="34" charset="0"/>
              </a:rPr>
              <a:t>“CELEBRATING GOD”</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II: </a:t>
            </a:r>
            <a:br>
              <a:rPr lang="en" b="1"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r>
              <a:rPr kumimoji="0" lang="en" sz="5400" b="1" i="0" u="none" strike="noStrike" kern="1200" cap="none" spc="0" normalizeH="0" baseline="0" noProof="0" dirty="0">
                <a:ln>
                  <a:noFill/>
                </a:ln>
                <a:solidFill>
                  <a:prstClr val="black"/>
                </a:solidFill>
                <a:effectLst/>
                <a:uLnTx/>
                <a:uFillTx/>
                <a:latin typeface="Calibri Light" panose="020F0302020204030204"/>
                <a:ea typeface="+mj-ea"/>
                <a:cs typeface="Arial" panose="020B0604020202020204" pitchFamily="34" charset="0"/>
              </a:rPr>
              <a:t>“</a:t>
            </a:r>
            <a:r>
              <a:rPr lang="en-US" sz="5400" b="1" dirty="0"/>
              <a:t>CALLED TO PRAISE GOD”</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t>LESSON 8: Sunday, October 24,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r>
              <a:rPr lang="en-US" sz="4000" b="1" dirty="0"/>
              <a:t>Lesson Title: </a:t>
            </a:r>
            <a:r>
              <a:rPr lang="en-US" sz="4000" dirty="0"/>
              <a:t>“</a:t>
            </a:r>
            <a:r>
              <a:rPr lang="en-US" sz="4000" dirty="0">
                <a:latin typeface="Arial" panose="020B0604020202020204" pitchFamily="34" charset="0"/>
                <a:cs typeface="Arial" panose="020B0604020202020204" pitchFamily="34" charset="0"/>
              </a:rPr>
              <a:t>Our House</a:t>
            </a:r>
            <a:r>
              <a:rPr lang="en-US" sz="4000" dirty="0"/>
              <a:t>” (Faith Pathway)</a:t>
            </a:r>
          </a:p>
          <a:p>
            <a:r>
              <a:rPr lang="en-US" sz="4400" b="1" dirty="0"/>
              <a:t>Lesson Title: </a:t>
            </a:r>
            <a:r>
              <a:rPr lang="en-US" sz="4400" dirty="0"/>
              <a:t>The Joy of Worship   (Townsend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algn="ctr"/>
            <a:br>
              <a:rPr lang="en-US" dirty="0"/>
            </a:br>
            <a:br>
              <a:rPr lang="en-US" dirty="0"/>
            </a:br>
            <a:br>
              <a:rPr lang="en-US" dirty="0"/>
            </a:br>
            <a:r>
              <a:rPr lang="en-US" dirty="0"/>
              <a:t>DEVOTIONAL READING: 2 Chronicles 29:25-30 </a:t>
            </a:r>
            <a:br>
              <a:rPr lang="en-US" dirty="0"/>
            </a:br>
            <a:br>
              <a:rPr lang="en-US" dirty="0"/>
            </a:br>
            <a:r>
              <a:rPr lang="en-US" dirty="0"/>
              <a:t>BACKGROUND SCRIPTURE: Psalm 84 </a:t>
            </a:r>
            <a:br>
              <a:rPr lang="en-US" dirty="0"/>
            </a:br>
            <a:br>
              <a:rPr lang="en-US" dirty="0"/>
            </a:br>
            <a:r>
              <a:rPr lang="en-US" dirty="0"/>
              <a:t>PRINT PASSAGE: Psalm 84:1-12</a:t>
            </a:r>
            <a:br>
              <a:rPr lang="en-US" dirty="0"/>
            </a:br>
            <a:br>
              <a:rPr lang="en-US" dirty="0"/>
            </a:br>
            <a:br>
              <a:rPr lang="en-US" dirty="0"/>
            </a:br>
            <a:br>
              <a:rPr lang="en-US" dirty="0"/>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mn-lt"/>
              </a:rPr>
              <a:t>KEY VERSE:</a:t>
            </a:r>
            <a:endParaRPr lang="en-US" sz="5400" dirty="0">
              <a:latin typeface="+mn-lt"/>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564205" y="1186774"/>
            <a:ext cx="11361906" cy="5306101"/>
          </a:xfrm>
        </p:spPr>
        <p:txBody>
          <a:bodyPr>
            <a:normAutofit/>
          </a:bodyPr>
          <a:lstStyle/>
          <a:p>
            <a:pPr marL="0" indent="0">
              <a:buNone/>
            </a:pPr>
            <a:r>
              <a:rPr lang="en-US" sz="4800" dirty="0"/>
              <a:t>Blessed are they that dwell in thy house: they will be still praising thee. (Psalm 84:4, KJV) </a:t>
            </a:r>
          </a:p>
          <a:p>
            <a:pPr marL="0" indent="0" algn="ctr">
              <a:buNone/>
            </a:pPr>
            <a:r>
              <a:rPr lang="en-US" sz="4800" dirty="0"/>
              <a:t>.....</a:t>
            </a:r>
          </a:p>
          <a:p>
            <a:pPr marL="0" indent="0">
              <a:buNone/>
            </a:pPr>
            <a:r>
              <a:rPr lang="en-US" sz="4800" dirty="0"/>
              <a:t>Blessed are those who dwell in your house; they are ever praising you. (Psalm 84:4, NIV)</a:t>
            </a:r>
          </a:p>
          <a:p>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mn-lt"/>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fontScale="92500" lnSpcReduction="10000"/>
          </a:bodyPr>
          <a:lstStyle/>
          <a:p>
            <a:pPr marL="0" indent="0">
              <a:buNone/>
            </a:pPr>
            <a:r>
              <a:rPr lang="en-US" sz="4300" dirty="0"/>
              <a:t>As a result of experiencing this lesson, you should be able to do these things:</a:t>
            </a:r>
          </a:p>
          <a:p>
            <a:r>
              <a:rPr lang="en-US" sz="4400" dirty="0"/>
              <a:t>Discover why the psalmist expresses joy in worship.</a:t>
            </a:r>
          </a:p>
          <a:p>
            <a:r>
              <a:rPr lang="en-US" sz="4400" dirty="0"/>
              <a:t>Feel the joy of worship by proclaiming the living presence of God throughout creation. </a:t>
            </a:r>
          </a:p>
          <a:p>
            <a:r>
              <a:rPr lang="en-US" sz="4400" dirty="0"/>
              <a:t>Create a visual or auditory expression of how you appreciate worshipping God.</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latin typeface="+mn-lt"/>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5033726"/>
          </a:xfrm>
        </p:spPr>
        <p:txBody>
          <a:bodyPr>
            <a:normAutofit fontScale="70000" lnSpcReduction="20000"/>
          </a:bodyPr>
          <a:lstStyle/>
          <a:p>
            <a:pPr marL="0" marR="0">
              <a:spcBef>
                <a:spcPts val="0"/>
              </a:spcBef>
              <a:spcAft>
                <a:spcPts val="0"/>
              </a:spcAft>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Behold (verse 9)—Hebrew: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raah</a:t>
            </a:r>
            <a:r>
              <a:rPr lang="en-US" sz="5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(raw-aw’):</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to see; “look” (NIV).</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Blessed (verse 4)—Hebrew:</a:t>
            </a:r>
            <a:r>
              <a:rPr lang="en-US" sz="5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esher</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 (eh’-</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sher</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happiness; blessedness.</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Longs (verse 2)—Hebrew:</a:t>
            </a:r>
            <a:r>
              <a:rPr lang="en-US" sz="5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kasaph</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kaw-saf</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to have desire; “</a:t>
            </a:r>
            <a:r>
              <a:rPr lang="en-US" sz="5400" dirty="0" err="1">
                <a:effectLst/>
                <a:latin typeface="Times New Roman" panose="02020603050405020304" pitchFamily="18" charset="0"/>
                <a:ea typeface="Calibri" panose="020F0502020204030204" pitchFamily="34" charset="0"/>
                <a:cs typeface="Times New Roman" panose="02020603050405020304" pitchFamily="18" charset="0"/>
              </a:rPr>
              <a:t>longeth</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(KJV); “yearns” (NIV). </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Prayer (verse 8)—Hebrew: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tephillah</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 (tef-il-law’):</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communication or petition to God. </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Strength (verse 5)—Hebrew: </a:t>
            </a:r>
            <a:r>
              <a:rPr lang="en-US" sz="5400" b="1" i="1" dirty="0">
                <a:effectLst/>
                <a:latin typeface="Times New Roman" panose="02020603050405020304" pitchFamily="18" charset="0"/>
                <a:ea typeface="Calibri" panose="020F0502020204030204" pitchFamily="34" charset="0"/>
                <a:cs typeface="Times New Roman" panose="02020603050405020304" pitchFamily="18" charset="0"/>
              </a:rPr>
              <a:t>oz</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oze</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power; might.</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Strength (verse 7)—Hebrew: </a:t>
            </a:r>
            <a:r>
              <a:rPr lang="en-US" sz="5400" b="1" i="1" dirty="0" err="1">
                <a:effectLst/>
                <a:latin typeface="Times New Roman" panose="02020603050405020304" pitchFamily="18" charset="0"/>
                <a:ea typeface="Calibri" panose="020F0502020204030204" pitchFamily="34" charset="0"/>
                <a:cs typeface="Times New Roman" panose="02020603050405020304" pitchFamily="18" charset="0"/>
              </a:rPr>
              <a:t>chayil</a:t>
            </a:r>
            <a:r>
              <a:rPr lang="en-US" sz="5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khah</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b="1" dirty="0" err="1">
                <a:effectLst/>
                <a:latin typeface="Times New Roman" panose="02020603050405020304" pitchFamily="18" charset="0"/>
                <a:ea typeface="Calibri" panose="020F0502020204030204" pitchFamily="34" charset="0"/>
                <a:cs typeface="Times New Roman" panose="02020603050405020304" pitchFamily="18" charset="0"/>
              </a:rPr>
              <a:t>yil</a:t>
            </a: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5400" dirty="0">
                <a:effectLst/>
                <a:latin typeface="Times New Roman" panose="02020603050405020304" pitchFamily="18" charset="0"/>
                <a:ea typeface="Calibri" panose="020F0502020204030204" pitchFamily="34" charset="0"/>
                <a:cs typeface="Times New Roman" panose="02020603050405020304" pitchFamily="18" charset="0"/>
              </a:rPr>
              <a:t> valor; courage; bravery.</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mn-lt"/>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mn-lt"/>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mn-lt"/>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normAutofit/>
          </a:bodyPr>
          <a:lstStyle/>
          <a:p>
            <a:pPr defTabSz="685800">
              <a:spcBef>
                <a:spcPts val="0"/>
              </a:spcBef>
              <a:buClr>
                <a:srgbClr val="44546A"/>
              </a:buClr>
              <a:buSzPts val="2400"/>
            </a:pPr>
            <a:r>
              <a:rPr lang="en-US" sz="4800" b="1" dirty="0">
                <a:solidFill>
                  <a:prstClr val="black"/>
                </a:solidFill>
                <a:latin typeface="Calibri" panose="020F0502020204030204" pitchFamily="34" charset="0"/>
                <a:cs typeface="Calibri" panose="020F0502020204030204" pitchFamily="34" charset="0"/>
              </a:rPr>
              <a:t>Blessed to Worship in the House of the Lord (Psalm 84:1-4)</a:t>
            </a:r>
          </a:p>
          <a:p>
            <a:pPr defTabSz="685800">
              <a:spcBef>
                <a:spcPts val="0"/>
              </a:spcBef>
              <a:buClr>
                <a:srgbClr val="44546A"/>
              </a:buClr>
              <a:buSzPts val="2400"/>
            </a:pPr>
            <a:r>
              <a:rPr lang="en-US" sz="4800" b="1" dirty="0">
                <a:latin typeface="Calibri" panose="020F0502020204030204" pitchFamily="34" charset="0"/>
                <a:cs typeface="Calibri" panose="020F0502020204030204" pitchFamily="34" charset="0"/>
              </a:rPr>
              <a:t>Blessed to Worship in the Power of the Lord (Psalm 84:5-8)</a:t>
            </a:r>
          </a:p>
          <a:p>
            <a:pPr defTabSz="685800">
              <a:spcBef>
                <a:spcPts val="0"/>
              </a:spcBef>
              <a:buClr>
                <a:srgbClr val="44546A"/>
              </a:buClr>
              <a:buSzPts val="2400"/>
            </a:pPr>
            <a:r>
              <a:rPr lang="en-US" sz="4800" b="1" dirty="0">
                <a:latin typeface="Calibri" panose="020F0502020204030204" pitchFamily="34" charset="0"/>
                <a:cs typeface="Calibri" panose="020F0502020204030204" pitchFamily="34" charset="0"/>
              </a:rPr>
              <a:t>Blessed to Worship in the Presence of the Lord (Psalm 84:9-12)</a:t>
            </a:r>
          </a:p>
          <a:p>
            <a:pPr defTabSz="685800">
              <a:spcBef>
                <a:spcPts val="0"/>
              </a:spcBef>
              <a:buClr>
                <a:srgbClr val="44546A"/>
              </a:buClr>
              <a:buSzPts val="2400"/>
            </a:pPr>
            <a:endParaRPr lang="en-US"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p:txBody>
          <a:bodyPr>
            <a:normAutofit/>
          </a:bodyPr>
          <a:lstStyle/>
          <a:p>
            <a:pPr marR="0" lvl="0" algn="l" defTabSz="685800" rtl="0" eaLnBrk="1" fontAlgn="auto" latinLnBrk="0" hangingPunct="1">
              <a:lnSpc>
                <a:spcPct val="90000"/>
              </a:lnSpc>
              <a:spcBef>
                <a:spcPts val="0"/>
              </a:spcBef>
              <a:spcAft>
                <a:spcPts val="0"/>
              </a:spcAft>
              <a:buClr>
                <a:srgbClr val="44546A"/>
              </a:buClr>
              <a:buSzPts val="2400"/>
              <a:tabLst/>
              <a:defRPr/>
            </a:pP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Blessed to Worship in the House of the Lord (Psalm 84:1-4,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863969"/>
            <a:ext cx="10515600" cy="4439554"/>
          </a:xfrm>
        </p:spPr>
        <p:txBody>
          <a:bodyPr>
            <a:normAutofit fontScale="77500" lnSpcReduction="20000"/>
          </a:bodyPr>
          <a:lstStyle/>
          <a:p>
            <a:pPr marL="0" indent="0">
              <a:buNone/>
            </a:pPr>
            <a:r>
              <a:rPr lang="en-US" sz="4800" dirty="0"/>
              <a:t>HOW LOVELY is your dwelling place, L</a:t>
            </a:r>
            <a:r>
              <a:rPr lang="en-US" sz="3600" dirty="0"/>
              <a:t>ORD</a:t>
            </a:r>
            <a:r>
              <a:rPr lang="en-US" sz="4800" dirty="0"/>
              <a:t> Almighty!</a:t>
            </a:r>
          </a:p>
          <a:p>
            <a:pPr marL="0" indent="0">
              <a:buNone/>
            </a:pPr>
            <a:r>
              <a:rPr lang="en-US" sz="4800" dirty="0"/>
              <a:t>2 My soul </a:t>
            </a:r>
            <a:r>
              <a:rPr lang="en-US" sz="4800" i="1" dirty="0"/>
              <a:t>yearns</a:t>
            </a:r>
            <a:r>
              <a:rPr lang="en-US" sz="4800" dirty="0"/>
              <a:t>, even faints, for the courts of the L</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800" dirty="0"/>
              <a:t>; my heart and my flesh cry out for the living God.</a:t>
            </a:r>
          </a:p>
          <a:p>
            <a:pPr marL="0" indent="0">
              <a:buNone/>
            </a:pPr>
            <a:r>
              <a:rPr lang="en-US" sz="4800" dirty="0"/>
              <a:t>3 Even the sparrow has found a home, and the swallow a nest for herself, where she may have her young—a place near your altar, L</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800" dirty="0"/>
              <a:t> Almighty, my King and my God.</a:t>
            </a:r>
          </a:p>
          <a:p>
            <a:pPr marL="0" indent="0">
              <a:buNone/>
            </a:pPr>
            <a:r>
              <a:rPr lang="en-US" sz="4800" dirty="0"/>
              <a:t>4 </a:t>
            </a:r>
            <a:r>
              <a:rPr lang="en-US" sz="4800" i="1" dirty="0"/>
              <a:t>Blessed</a:t>
            </a:r>
            <a:r>
              <a:rPr lang="en-US" sz="4800" dirty="0"/>
              <a:t> are those who dwell in your house; they are ever praising you.</a:t>
            </a:r>
          </a:p>
          <a:p>
            <a:pPr marL="0" indent="0">
              <a:buNone/>
            </a:pPr>
            <a:endParaRPr lang="en-US" dirty="0"/>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mn-lt"/>
              </a:rPr>
              <a:t>What Do You Think?</a:t>
            </a:r>
            <a:r>
              <a:rPr lang="en-US" dirty="0">
                <a:latin typeface="+mn-lt"/>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buNone/>
            </a:pPr>
            <a:r>
              <a:rPr lang="en-US" sz="4000" dirty="0"/>
              <a:t>Where do you yearn to be? What are the places and spaces which hold enough meaning and special memories to move you deeply? What thoughts or feeling do you experience in the house of God?</a:t>
            </a:r>
            <a:endParaRPr lang="en-US" dirty="0"/>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p:txBody>
          <a:bodyPr>
            <a:normAutofit fontScale="90000"/>
          </a:bodyPr>
          <a:lstStyle/>
          <a:p>
            <a:pPr marR="0" lvl="0" algn="l" defTabSz="685800" rtl="0" eaLnBrk="1" fontAlgn="auto" latinLnBrk="0" hangingPunct="1">
              <a:lnSpc>
                <a:spcPct val="90000"/>
              </a:lnSpc>
              <a:spcBef>
                <a:spcPts val="0"/>
              </a:spcBef>
              <a:spcAft>
                <a:spcPts val="0"/>
              </a:spcAft>
              <a:buClr>
                <a:srgbClr val="44546A"/>
              </a:buClr>
              <a:buSzPts val="2400"/>
              <a:tabLst/>
              <a:defRPr/>
            </a:pPr>
            <a:br>
              <a:rPr lang="en-US" sz="5300" b="1" dirty="0">
                <a:solidFill>
                  <a:prstClr val="black"/>
                </a:solidFill>
                <a:latin typeface="Calibri" panose="020F0502020204030204" pitchFamily="34" charset="0"/>
                <a:ea typeface="+mn-ea"/>
                <a:cs typeface="Calibri" panose="020F0502020204030204" pitchFamily="34" charset="0"/>
              </a:rPr>
            </a:br>
            <a:br>
              <a:rPr lang="en-US" sz="5300" b="1" dirty="0">
                <a:solidFill>
                  <a:prstClr val="black"/>
                </a:solidFill>
                <a:latin typeface="Calibri" panose="020F0502020204030204" pitchFamily="34" charset="0"/>
                <a:ea typeface="+mn-ea"/>
                <a:cs typeface="Calibri" panose="020F0502020204030204" pitchFamily="34" charset="0"/>
              </a:rPr>
            </a:br>
            <a:br>
              <a:rPr lang="en-US" sz="5300" b="1" dirty="0">
                <a:solidFill>
                  <a:prstClr val="black"/>
                </a:solidFill>
                <a:latin typeface="Calibri" panose="020F0502020204030204" pitchFamily="34" charset="0"/>
                <a:ea typeface="+mn-ea"/>
                <a:cs typeface="Calibri" panose="020F0502020204030204" pitchFamily="34" charset="0"/>
              </a:rPr>
            </a:br>
            <a:br>
              <a:rPr lang="en-US" sz="5300" b="1" dirty="0">
                <a:solidFill>
                  <a:prstClr val="black"/>
                </a:solidFill>
                <a:latin typeface="Calibri" panose="020F0502020204030204" pitchFamily="34" charset="0"/>
                <a:ea typeface="+mn-ea"/>
                <a:cs typeface="Calibri" panose="020F0502020204030204" pitchFamily="34" charset="0"/>
              </a:rPr>
            </a:br>
            <a:r>
              <a:rPr kumimoji="0" lang="en-US" sz="49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Blessed to Worship in the Power of the Lord (Psalm 84:5-8, NIV)</a:t>
            </a:r>
            <a:br>
              <a:rPr kumimoji="0" lang="en-US" sz="4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kumimoji="0" lang="en-US" sz="4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lang="en-US" sz="5400" dirty="0">
                <a:latin typeface="Arial" panose="020B0604020202020204" pitchFamily="34" charset="0"/>
                <a:cs typeface="Arial" panose="020B0604020202020204" pitchFamily="34" charset="0"/>
              </a:rPr>
            </a:b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934308"/>
            <a:ext cx="10515600" cy="4558567"/>
          </a:xfrm>
        </p:spPr>
        <p:txBody>
          <a:bodyPr>
            <a:normAutofit fontScale="92500" lnSpcReduction="10000"/>
          </a:bodyPr>
          <a:lstStyle/>
          <a:p>
            <a:pPr marL="0" indent="0">
              <a:buNone/>
            </a:pPr>
            <a:r>
              <a:rPr lang="en-US" sz="4000" dirty="0"/>
              <a:t>5 Blessed are those whose </a:t>
            </a:r>
            <a:r>
              <a:rPr lang="en-US" sz="4000" i="1" dirty="0"/>
              <a:t>strength</a:t>
            </a:r>
            <a:r>
              <a:rPr lang="en-US" sz="4000" dirty="0"/>
              <a:t> is in you, whose hearts are set on pilgrimage.</a:t>
            </a:r>
          </a:p>
          <a:p>
            <a:pPr marL="0" indent="0">
              <a:buNone/>
            </a:pPr>
            <a:r>
              <a:rPr lang="en-US" sz="4000" dirty="0"/>
              <a:t>6 As they pass through the Valley of Baka, they make it a place of springs; the autumn rains also cover it with pools.</a:t>
            </a:r>
          </a:p>
          <a:p>
            <a:pPr marL="0" indent="0">
              <a:buNone/>
            </a:pPr>
            <a:r>
              <a:rPr lang="en-US" sz="4000" dirty="0"/>
              <a:t>7 They go from </a:t>
            </a:r>
            <a:r>
              <a:rPr lang="en-US" sz="4000" i="1" dirty="0"/>
              <a:t>strength</a:t>
            </a:r>
            <a:r>
              <a:rPr lang="en-US" sz="4000" dirty="0"/>
              <a:t> to strength, till each appears before God in Zion.</a:t>
            </a:r>
          </a:p>
          <a:p>
            <a:pPr marL="0" indent="0">
              <a:buNone/>
            </a:pPr>
            <a:r>
              <a:rPr lang="en-US" sz="4000" dirty="0"/>
              <a:t>8 Hear my </a:t>
            </a:r>
            <a:r>
              <a:rPr lang="en-US" sz="4000" i="1" dirty="0"/>
              <a:t>prayer</a:t>
            </a:r>
            <a:r>
              <a:rPr lang="en-US" sz="4000" dirty="0"/>
              <a:t>, L</a:t>
            </a: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ORD </a:t>
            </a:r>
            <a:r>
              <a:rPr lang="en-US" sz="4000" dirty="0"/>
              <a:t>God Almighty; listen to me, God of Jacob.</a:t>
            </a:r>
          </a:p>
          <a:p>
            <a:pPr marL="0" indent="0">
              <a:buNone/>
            </a:pPr>
            <a:endParaRPr lang="en-US" dirty="0"/>
          </a:p>
        </p:txBody>
      </p:sp>
    </p:spTree>
    <p:extLst>
      <p:ext uri="{BB962C8B-B14F-4D97-AF65-F5344CB8AC3E}">
        <p14:creationId xmlns:p14="http://schemas.microsoft.com/office/powerpoint/2010/main" val="2475504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mn-lt"/>
              </a:rPr>
              <a:t>What Do You Think? </a:t>
            </a:r>
            <a:endParaRPr lang="en-US" dirty="0">
              <a:latin typeface="+mn-lt"/>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000" dirty="0"/>
              <a:t>Share an experience whereby worshipping God gave you the needed strength to endure either new terrain or troubled terrain.</a:t>
            </a:r>
            <a:endParaRPr lang="en-US" dirty="0"/>
          </a:p>
        </p:txBody>
      </p:sp>
    </p:spTree>
    <p:extLst>
      <p:ext uri="{BB962C8B-B14F-4D97-AF65-F5344CB8AC3E}">
        <p14:creationId xmlns:p14="http://schemas.microsoft.com/office/powerpoint/2010/main" val="2517986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p:txBody>
          <a:bodyPr>
            <a:normAutofit fontScale="90000"/>
          </a:bodyPr>
          <a:lstStyle/>
          <a:p>
            <a:pPr marR="0" lvl="0" algn="l" defTabSz="685800" rtl="0" eaLnBrk="1" fontAlgn="auto" latinLnBrk="0" hangingPunct="1">
              <a:lnSpc>
                <a:spcPct val="90000"/>
              </a:lnSpc>
              <a:spcBef>
                <a:spcPts val="0"/>
              </a:spcBef>
              <a:spcAft>
                <a:spcPts val="0"/>
              </a:spcAft>
              <a:buClr>
                <a:srgbClr val="44546A"/>
              </a:buClr>
              <a:buSzPts val="2400"/>
              <a:tabLst/>
              <a:defRPr/>
            </a:pPr>
            <a:br>
              <a:rPr kumimoji="0" lang="en-US" sz="5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kumimoji="0" lang="en-US" sz="5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kumimoji="0" lang="en-US" sz="5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kumimoji="0" lang="en-US" sz="5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r>
              <a:rPr kumimoji="0" lang="en-US" sz="49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Blessed to Worship in the Presence of the Lord (Psalm 84:9-12, NIV)</a:t>
            </a:r>
            <a:br>
              <a:rPr kumimoji="0" lang="en-US" sz="53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kumimoji="0" lang="en-US" sz="4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br>
              <a:rPr lang="en-US" sz="5400" dirty="0">
                <a:latin typeface="Arial" panose="020B0604020202020204" pitchFamily="34" charset="0"/>
                <a:cs typeface="Arial" panose="020B0604020202020204" pitchFamily="34" charset="0"/>
              </a:rPr>
            </a:br>
            <a:br>
              <a:rPr lang="en-US" dirty="0"/>
            </a:br>
            <a:br>
              <a:rPr lang="en-US" dirty="0"/>
            </a:br>
            <a:endParaRPr lang="en-US" dirty="0"/>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0" y="1690688"/>
            <a:ext cx="10515600" cy="4802187"/>
          </a:xfrm>
        </p:spPr>
        <p:txBody>
          <a:bodyPr>
            <a:normAutofit fontScale="85000" lnSpcReduction="10000"/>
          </a:bodyPr>
          <a:lstStyle/>
          <a:p>
            <a:pPr marL="0" indent="0">
              <a:buNone/>
            </a:pPr>
            <a:r>
              <a:rPr lang="en-US" sz="4200" dirty="0"/>
              <a:t>9 </a:t>
            </a:r>
            <a:r>
              <a:rPr lang="en-US" sz="4200" i="1" dirty="0"/>
              <a:t>Look</a:t>
            </a:r>
            <a:r>
              <a:rPr lang="en-US" sz="4200" dirty="0"/>
              <a:t> on our shield, O God; look with favor on your anointed one.</a:t>
            </a:r>
          </a:p>
          <a:p>
            <a:pPr marL="0" indent="0">
              <a:buNone/>
            </a:pPr>
            <a:r>
              <a:rPr lang="en-US" sz="4200" dirty="0"/>
              <a:t>10 Better is one day in your courts than a thousand elsewhere; I would rather be a doorkeeper in the house of my God than dwell in the tents of the wicked.</a:t>
            </a:r>
          </a:p>
          <a:p>
            <a:pPr marL="0" indent="0">
              <a:buNone/>
            </a:pPr>
            <a:r>
              <a:rPr lang="en-US" sz="4200" dirty="0"/>
              <a:t>11 For the L</a:t>
            </a:r>
            <a:r>
              <a:rPr kumimoji="0" lang="en-US" sz="33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200" dirty="0"/>
              <a:t> God is a sun and shield; the L</a:t>
            </a:r>
            <a:r>
              <a:rPr kumimoji="0" lang="en-US" sz="3300" b="0" i="0" u="none" strike="noStrike" kern="1200" cap="none" spc="0" normalizeH="0" baseline="0" noProof="0" dirty="0">
                <a:ln>
                  <a:noFill/>
                </a:ln>
                <a:solidFill>
                  <a:prstClr val="black"/>
                </a:solidFill>
                <a:effectLst/>
                <a:uLnTx/>
                <a:uFillTx/>
                <a:latin typeface="Calibri" panose="020F0502020204030204"/>
                <a:ea typeface="+mn-ea"/>
                <a:cs typeface="+mn-cs"/>
              </a:rPr>
              <a:t>ORD</a:t>
            </a:r>
            <a:r>
              <a:rPr lang="en-US" sz="4200" dirty="0"/>
              <a:t> bestows favor and honor; no good thing does he withhold from those whose walk is blameless.</a:t>
            </a:r>
          </a:p>
          <a:p>
            <a:pPr marL="0" indent="0">
              <a:buNone/>
            </a:pPr>
            <a:r>
              <a:rPr lang="en-US" sz="4200" dirty="0"/>
              <a:t>12 L</a:t>
            </a:r>
            <a:r>
              <a:rPr kumimoji="0" lang="en-US" sz="3300" b="0" i="0" u="none" strike="noStrike" kern="1200" cap="none" spc="0" normalizeH="0" baseline="0" noProof="0" dirty="0">
                <a:ln>
                  <a:noFill/>
                </a:ln>
                <a:solidFill>
                  <a:prstClr val="black"/>
                </a:solidFill>
                <a:effectLst/>
                <a:uLnTx/>
                <a:uFillTx/>
                <a:latin typeface="Calibri" panose="020F0502020204030204"/>
                <a:ea typeface="+mn-ea"/>
                <a:cs typeface="+mn-cs"/>
              </a:rPr>
              <a:t>ORD </a:t>
            </a:r>
            <a:r>
              <a:rPr lang="en-US" sz="4200" dirty="0"/>
              <a:t>Almighty, blessed is the one who trusts in you.</a:t>
            </a:r>
          </a:p>
          <a:p>
            <a:pPr marL="0" indent="0">
              <a:buNone/>
            </a:pPr>
            <a:endParaRPr lang="en-US" dirty="0"/>
          </a:p>
        </p:txBody>
      </p:sp>
    </p:spTree>
    <p:extLst>
      <p:ext uri="{BB962C8B-B14F-4D97-AF65-F5344CB8AC3E}">
        <p14:creationId xmlns:p14="http://schemas.microsoft.com/office/powerpoint/2010/main" val="2213850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mn-lt"/>
              </a:rPr>
              <a:t>What Do You Think? </a:t>
            </a:r>
            <a:endParaRPr lang="en-US" dirty="0">
              <a:latin typeface="+mn-lt"/>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000" dirty="0"/>
              <a:t>Share some ways that worshipping in the sanctuary has helped you to remain connected to God. Use your own testimony to invite others to join your Christian community.</a:t>
            </a:r>
            <a:endParaRPr lang="en-US" dirty="0"/>
          </a:p>
        </p:txBody>
      </p:sp>
    </p:spTree>
    <p:extLst>
      <p:ext uri="{BB962C8B-B14F-4D97-AF65-F5344CB8AC3E}">
        <p14:creationId xmlns:p14="http://schemas.microsoft.com/office/powerpoint/2010/main" val="895527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mn-lt"/>
              </a:rPr>
              <a:t>Closing Prayer </a:t>
            </a:r>
            <a:endParaRPr lang="en-US" dirty="0">
              <a:latin typeface="+mn-lt"/>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buNone/>
            </a:pPr>
            <a:r>
              <a:rPr lang="en-US" sz="4400" dirty="0"/>
              <a:t>Lord, remind us that this church is not “ours.” No matter whose name is on the deed, the cornerstone, or the Web site, this church belongs to You and Your people. Use us to draw others to worship in Your house. In Jesus’ name we pray. Amen.</a:t>
            </a:r>
            <a:endParaRPr lang="en-US" dirty="0"/>
          </a:p>
        </p:txBody>
      </p:sp>
    </p:spTree>
    <p:extLst>
      <p:ext uri="{BB962C8B-B14F-4D97-AF65-F5344CB8AC3E}">
        <p14:creationId xmlns:p14="http://schemas.microsoft.com/office/powerpoint/2010/main" val="3553201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latin typeface="+mn-lt"/>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10000"/>
          </a:bodyPr>
          <a:lstStyle/>
          <a:p>
            <a:pPr marL="0" marR="0">
              <a:spcBef>
                <a:spcPts val="0"/>
              </a:spcBef>
              <a:spcAft>
                <a:spcPts val="0"/>
              </a:spcAft>
            </a:pPr>
            <a:r>
              <a:rPr lang="en-US" sz="4400" dirty="0">
                <a:latin typeface="Times New Roman" panose="02020603050405020304" pitchFamily="18" charset="0"/>
                <a:ea typeface="Calibri" panose="020F0502020204030204" pitchFamily="34" charset="0"/>
                <a:cs typeface="Times New Roman" panose="02020603050405020304" pitchFamily="18" charset="0"/>
              </a:rPr>
              <a:t> While reading the Background Scripture, consider this thought: “How much do you long to praise Him?”</a:t>
            </a:r>
          </a:p>
          <a:p>
            <a:pPr marL="0" marR="0">
              <a:spcBef>
                <a:spcPts val="0"/>
              </a:spcBef>
              <a:spcAft>
                <a:spcPts val="0"/>
              </a:spcAft>
            </a:pPr>
            <a:r>
              <a:rPr lang="en-US" sz="4300" dirty="0">
                <a:latin typeface="Times New Roman" panose="02020603050405020304" pitchFamily="18" charset="0"/>
                <a:cs typeface="Times New Roman" panose="02020603050405020304" pitchFamily="18" charset="0"/>
              </a:rPr>
              <a:t>The lesson topic for Sunday, October 31, 2021, is “I Just Want to Celebrate.” The Devotional Reading text is Ephesians 5:15-20, the Background Scripture text is Psalms 147–150, and the </a:t>
            </a:r>
            <a:r>
              <a:rPr lang="en-US" sz="4300">
                <a:latin typeface="Times New Roman" panose="02020603050405020304" pitchFamily="18" charset="0"/>
                <a:cs typeface="Times New Roman" panose="02020603050405020304" pitchFamily="18" charset="0"/>
              </a:rPr>
              <a:t>Print Passage </a:t>
            </a:r>
            <a:r>
              <a:rPr lang="en-US" sz="4300" dirty="0">
                <a:latin typeface="Times New Roman" panose="02020603050405020304" pitchFamily="18" charset="0"/>
                <a:cs typeface="Times New Roman" panose="02020603050405020304" pitchFamily="18" charset="0"/>
              </a:rPr>
              <a:t>is Psalms 149:1-5; 150:1-6.</a:t>
            </a: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224</TotalTime>
  <Words>943</Words>
  <Application>Microsoft Office PowerPoint</Application>
  <PresentationFormat>Widescreen</PresentationFormat>
  <Paragraphs>55</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 FALL QUARTER THEME:   “CELEBRATING GOD”  UNIT II:   “CALLED TO PRAISE GOD”  </vt:lpstr>
      <vt:lpstr>LESSON 8: Sunday, October 24, 2021</vt:lpstr>
      <vt:lpstr>   DEVOTIONAL READING: 2 Chronicles 29:25-30   BACKGROUND SCRIPTURE: Psalm 84   PRINT PASSAGE: Psalm 84:1-12     </vt:lpstr>
      <vt:lpstr>KEY VERSE:</vt:lpstr>
      <vt:lpstr>     LESSON AIMS:   </vt:lpstr>
      <vt:lpstr>KEY TERMS:</vt:lpstr>
      <vt:lpstr>INTRODUCTION</vt:lpstr>
      <vt:lpstr>BIBLICAL CONTEXT</vt:lpstr>
      <vt:lpstr> ANALYSIS OF THE BIBLICAL TEXT (Lesson Outline) </vt:lpstr>
      <vt:lpstr>Blessed to Worship in the House of the Lord (Psalm 84:1-4, NIV)</vt:lpstr>
      <vt:lpstr>What Do You Think? </vt:lpstr>
      <vt:lpstr>    Blessed to Worship in the Power of the Lord (Psalm 84:5-8, NIV)     </vt:lpstr>
      <vt:lpstr>What Do You Think? </vt:lpstr>
      <vt:lpstr>    Blessed to Worship in the Presence of the Lord (Psalm 84:9-12, NIV)     </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25</cp:revision>
  <dcterms:created xsi:type="dcterms:W3CDTF">2020-10-13T22:27:56Z</dcterms:created>
  <dcterms:modified xsi:type="dcterms:W3CDTF">2021-09-28T13:53:25Z</dcterms:modified>
</cp:coreProperties>
</file>