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71" r:id="rId13"/>
    <p:sldId id="276" r:id="rId14"/>
    <p:sldId id="278" r:id="rId15"/>
    <p:sldId id="279"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67"/>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fontScale="90000"/>
          </a:bodyPr>
          <a:lstStyle/>
          <a:p>
            <a:pPr algn="ct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kumimoji="0" lang="en" sz="5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 </a:t>
            </a:r>
            <a:r>
              <a:rPr lang="en-US" sz="5400" b="1" dirty="0"/>
              <a:t>CALLED TO PRAISE GOD”</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latin typeface="+mn-lt"/>
              </a:rPr>
              <a:t>LESSON 9: Sunday, October 31,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a:t>
            </a:r>
            <a:r>
              <a:rPr lang="en-US" sz="4000" dirty="0"/>
              <a:t>“</a:t>
            </a:r>
            <a:r>
              <a:rPr lang="en-US" sz="4000" dirty="0">
                <a:latin typeface="Arial" panose="020B0604020202020204" pitchFamily="34" charset="0"/>
                <a:cs typeface="Arial" panose="020B0604020202020204" pitchFamily="34" charset="0"/>
              </a:rPr>
              <a:t>I Just Want to Celebrate</a:t>
            </a:r>
            <a:r>
              <a:rPr lang="en-US" sz="4000" dirty="0"/>
              <a:t>” (Faith Pathway)</a:t>
            </a:r>
          </a:p>
          <a:p>
            <a:r>
              <a:rPr lang="en-US" sz="4400" b="1" dirty="0"/>
              <a:t>Lesson Title: </a:t>
            </a:r>
            <a:r>
              <a:rPr lang="en-US" sz="4400" dirty="0"/>
              <a:t>Praise God with Music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algn="ctr"/>
            <a:br>
              <a:rPr lang="en-US" dirty="0"/>
            </a:br>
            <a:br>
              <a:rPr lang="en-US" dirty="0"/>
            </a:br>
            <a:br>
              <a:rPr lang="en-US" dirty="0"/>
            </a:br>
            <a:br>
              <a:rPr lang="en-US" dirty="0"/>
            </a:br>
            <a:r>
              <a:rPr lang="en-US" dirty="0"/>
              <a:t>DEVOTIONAL READING: Ephesians 5:15-20 </a:t>
            </a:r>
            <a:br>
              <a:rPr lang="en-US" dirty="0"/>
            </a:br>
            <a:br>
              <a:rPr lang="en-US" dirty="0"/>
            </a:br>
            <a:r>
              <a:rPr lang="en-US" dirty="0"/>
              <a:t>BACKGROUND SCRIPTURES: Psalms 147–150 </a:t>
            </a:r>
            <a:br>
              <a:rPr lang="en-US" dirty="0"/>
            </a:br>
            <a:br>
              <a:rPr lang="en-US" dirty="0"/>
            </a:br>
            <a:r>
              <a:rPr lang="en-US" dirty="0"/>
              <a:t>PRINT PASSAGES: Psalms 149:1-5; 150:1-6</a:t>
            </a:r>
            <a:br>
              <a:rPr lang="en-US" dirty="0"/>
            </a:br>
            <a:br>
              <a:rPr lang="en-US" dirty="0"/>
            </a:br>
            <a:br>
              <a:rPr lang="en-US" dirty="0"/>
            </a:br>
            <a:br>
              <a:rPr lang="en-US" dirty="0"/>
            </a:b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a:bodyPr>
          <a:lstStyle/>
          <a:p>
            <a:pPr marL="0" indent="0">
              <a:buNone/>
            </a:pPr>
            <a:r>
              <a:rPr lang="en-US" sz="4800" dirty="0"/>
              <a:t>Let every thing that hath breath praise the L</a:t>
            </a:r>
            <a:r>
              <a:rPr lang="en-US" sz="3600" dirty="0"/>
              <a:t>ORD</a:t>
            </a:r>
            <a:r>
              <a:rPr lang="en-US" sz="4800" dirty="0"/>
              <a:t>. (Psalm 150:6a, KJV) </a:t>
            </a:r>
          </a:p>
          <a:p>
            <a:pPr marL="0" indent="0" algn="ctr">
              <a:buNone/>
            </a:pPr>
            <a:r>
              <a:rPr lang="en-US" sz="4800" dirty="0"/>
              <a:t>.....</a:t>
            </a:r>
          </a:p>
          <a:p>
            <a:pPr marL="0" indent="0">
              <a:buNone/>
            </a:pPr>
            <a:r>
              <a:rPr lang="en-US" sz="4800" dirty="0"/>
              <a:t>Let everything that has breath praise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(Psalm 150:6a,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r>
              <a:rPr lang="en-US" sz="5300" b="1" dirty="0">
                <a:latin typeface="+mn-lt"/>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t>As a result of experiencing this lesson, you should be able to do these things:</a:t>
            </a:r>
          </a:p>
          <a:p>
            <a:r>
              <a:rPr lang="en-US" sz="4400" dirty="0"/>
              <a:t>Compare the reasons for and the expressions of praising God in both Psalms 149 and 150. </a:t>
            </a:r>
          </a:p>
          <a:p>
            <a:r>
              <a:rPr lang="en-US" sz="4400" dirty="0"/>
              <a:t>Be spiritually inspired by various types of praise music and hymns.</a:t>
            </a:r>
          </a:p>
          <a:p>
            <a:r>
              <a:rPr lang="en-US" sz="4400" dirty="0"/>
              <a:t>Praise God using the Psalms.</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fontScale="47500" lnSpcReduction="20000"/>
          </a:bodyPr>
          <a:lstStyle/>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Beautify (149:4)—Hebrew: </a:t>
            </a:r>
            <a:r>
              <a:rPr lang="en-US" sz="6700" b="1" i="1" dirty="0" err="1">
                <a:effectLst/>
                <a:latin typeface="Times New Roman" panose="02020603050405020304" pitchFamily="18" charset="0"/>
                <a:ea typeface="Calibri" panose="020F0502020204030204" pitchFamily="34" charset="0"/>
                <a:cs typeface="Times New Roman" panose="02020603050405020304" pitchFamily="18" charset="0"/>
              </a:rPr>
              <a:t>paar</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 (paw-</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ar</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to make beautiful; to glorify; “crowns” (NIV). </a:t>
            </a:r>
          </a:p>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Everything (150:6)—Hebrew: </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kol</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kole</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the whole; all; “every thing” (KJV).</a:t>
            </a:r>
            <a:endParaRPr lang="en-US" sz="67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Firmament (150:1)—Hebrew: </a:t>
            </a:r>
            <a:r>
              <a:rPr lang="en-US" sz="6700" b="1" i="1" dirty="0" err="1">
                <a:effectLst/>
                <a:latin typeface="Times New Roman" panose="02020603050405020304" pitchFamily="18" charset="0"/>
                <a:ea typeface="Calibri" panose="020F0502020204030204" pitchFamily="34" charset="0"/>
                <a:cs typeface="Times New Roman" panose="02020603050405020304" pitchFamily="18" charset="0"/>
              </a:rPr>
              <a:t>raqia</a:t>
            </a:r>
            <a:r>
              <a:rPr lang="en-US" sz="6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(raw-</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kee</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’-ah): an</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extended surface, expanse; “mighty heavens” (NIV).</a:t>
            </a:r>
            <a:endParaRPr lang="en-US" sz="67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Humble (149:4)—Hebrew: </a:t>
            </a:r>
            <a:r>
              <a:rPr lang="en-US" sz="6700" b="1" i="1" dirty="0" err="1">
                <a:effectLst/>
                <a:latin typeface="Times New Roman" panose="02020603050405020304" pitchFamily="18" charset="0"/>
                <a:ea typeface="Calibri" panose="020F0502020204030204" pitchFamily="34" charset="0"/>
                <a:cs typeface="Times New Roman" panose="02020603050405020304" pitchFamily="18" charset="0"/>
              </a:rPr>
              <a:t>anav</a:t>
            </a:r>
            <a:r>
              <a:rPr lang="en-US" sz="6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(aw-</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nawv</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poor; afflicted; “meek” (KJV).</a:t>
            </a:r>
            <a:endParaRPr lang="en-US" sz="67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Joyful (149:2)—Hebrew: </a:t>
            </a:r>
            <a:r>
              <a:rPr lang="en-US" sz="6700" b="1" i="1" dirty="0" err="1">
                <a:effectLst/>
                <a:latin typeface="Times New Roman" panose="02020603050405020304" pitchFamily="18" charset="0"/>
                <a:ea typeface="Calibri" panose="020F0502020204030204" pitchFamily="34" charset="0"/>
                <a:cs typeface="Times New Roman" panose="02020603050405020304" pitchFamily="18" charset="0"/>
              </a:rPr>
              <a:t>gil</a:t>
            </a:r>
            <a:r>
              <a:rPr lang="en-US" sz="6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gheel</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full of pleasure and happiness; “glad” (NIV).</a:t>
            </a:r>
            <a:endParaRPr lang="en-US" sz="67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Praise (149:1)—Hebrew: </a:t>
            </a:r>
            <a:r>
              <a:rPr lang="en-US" sz="6700" b="1" i="1" dirty="0" err="1">
                <a:effectLst/>
                <a:latin typeface="Times New Roman" panose="02020603050405020304" pitchFamily="18" charset="0"/>
                <a:ea typeface="Calibri" panose="020F0502020204030204" pitchFamily="34" charset="0"/>
                <a:cs typeface="Times New Roman" panose="02020603050405020304" pitchFamily="18" charset="0"/>
              </a:rPr>
              <a:t>tehillah</a:t>
            </a:r>
            <a:r>
              <a:rPr lang="en-US" sz="6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teh</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6700" b="1" dirty="0" err="1">
                <a:effectLst/>
                <a:latin typeface="Times New Roman" panose="02020603050405020304" pitchFamily="18" charset="0"/>
                <a:ea typeface="Calibri" panose="020F0502020204030204" pitchFamily="34" charset="0"/>
                <a:cs typeface="Times New Roman" panose="02020603050405020304" pitchFamily="18" charset="0"/>
              </a:rPr>
              <a:t>hil</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-law’):</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an expression of honor, homage, or approval. </a:t>
            </a:r>
          </a:p>
          <a:p>
            <a:pPr marL="0" marR="0">
              <a:spcBef>
                <a:spcPts val="0"/>
              </a:spcBef>
              <a:spcAft>
                <a:spcPts val="0"/>
              </a:spcAft>
            </a:pP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Sing (149:1)—Hebrew: </a:t>
            </a:r>
            <a:r>
              <a:rPr lang="en-US" sz="6700" b="1" i="1" dirty="0">
                <a:effectLst/>
                <a:latin typeface="Times New Roman" panose="02020603050405020304" pitchFamily="18" charset="0"/>
                <a:ea typeface="Calibri" panose="020F0502020204030204" pitchFamily="34" charset="0"/>
                <a:cs typeface="Times New Roman" panose="02020603050405020304" pitchFamily="18" charset="0"/>
              </a:rPr>
              <a:t>shir </a:t>
            </a:r>
            <a:r>
              <a:rPr lang="en-US" sz="6700" b="1" dirty="0">
                <a:effectLst/>
                <a:latin typeface="Times New Roman" panose="02020603050405020304" pitchFamily="18" charset="0"/>
                <a:ea typeface="Calibri" panose="020F0502020204030204" pitchFamily="34" charset="0"/>
                <a:cs typeface="Times New Roman" panose="02020603050405020304" pitchFamily="18" charset="0"/>
              </a:rPr>
              <a:t>(sheer</a:t>
            </a:r>
            <a:r>
              <a:rPr lang="en-US" sz="6700" dirty="0">
                <a:effectLst/>
                <a:latin typeface="Times New Roman" panose="02020603050405020304" pitchFamily="18" charset="0"/>
                <a:ea typeface="Calibri" panose="020F0502020204030204" pitchFamily="34" charset="0"/>
                <a:cs typeface="Times New Roman" panose="02020603050405020304" pitchFamily="18" charset="0"/>
              </a:rPr>
              <a:t>): to make musical sounds with the mouth.</a:t>
            </a:r>
            <a:endParaRPr lang="en-US" sz="6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sz="4900" b="1" dirty="0">
                <a:latin typeface="+mn-lt"/>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normAutofit/>
          </a:bodyPr>
          <a:lstStyle/>
          <a:p>
            <a:pPr defTabSz="685800">
              <a:spcBef>
                <a:spcPts val="0"/>
              </a:spcBef>
              <a:buClr>
                <a:srgbClr val="44546A"/>
              </a:buClr>
              <a:buSzPts val="2400"/>
            </a:pPr>
            <a:r>
              <a:rPr lang="en-US" sz="4800" b="1" dirty="0">
                <a:solidFill>
                  <a:prstClr val="black"/>
                </a:solidFill>
                <a:latin typeface="Calibri" panose="020F0502020204030204" pitchFamily="34" charset="0"/>
                <a:cs typeface="Calibri" panose="020F0502020204030204" pitchFamily="34" charset="0"/>
              </a:rPr>
              <a:t>Sing with Joyful Instruments to the Music of God (Psalm 149:1-5)</a:t>
            </a:r>
          </a:p>
          <a:p>
            <a:pPr defTabSz="685800">
              <a:spcBef>
                <a:spcPts val="0"/>
              </a:spcBef>
              <a:buClr>
                <a:srgbClr val="44546A"/>
              </a:buClr>
              <a:buSzPts val="2400"/>
            </a:pPr>
            <a:r>
              <a:rPr lang="en-US" sz="4800" b="1" dirty="0">
                <a:latin typeface="Calibri" panose="020F0502020204030204" pitchFamily="34" charset="0"/>
                <a:cs typeface="Calibri" panose="020F0502020204030204" pitchFamily="34" charset="0"/>
              </a:rPr>
              <a:t>Shout with Joyful Instruments to the Melody of God (Psalm 150:1-6)</a:t>
            </a:r>
          </a:p>
          <a:p>
            <a:pPr defTabSz="685800">
              <a:spcBef>
                <a:spcPts val="0"/>
              </a:spcBef>
              <a:buClr>
                <a:srgbClr val="44546A"/>
              </a:buClr>
              <a:buSzPts val="2400"/>
            </a:pP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Sing with Joyful Instruments to the Music of God (Psalm 149:1-5,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983577"/>
          </a:xfrm>
        </p:spPr>
        <p:txBody>
          <a:bodyPr>
            <a:normAutofit fontScale="85000" lnSpcReduction="20000"/>
          </a:bodyPr>
          <a:lstStyle/>
          <a:p>
            <a:pPr marL="0" indent="0">
              <a:buNone/>
            </a:pPr>
            <a:r>
              <a:rPr lang="en-US" sz="4800" dirty="0"/>
              <a:t>PRAISE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a:t>
            </a:r>
            <a:r>
              <a:rPr lang="en-US" sz="4800" i="1" dirty="0"/>
              <a:t>Sing</a:t>
            </a:r>
            <a:r>
              <a:rPr lang="en-US" sz="4800" dirty="0"/>
              <a:t> to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a new song, his </a:t>
            </a:r>
            <a:r>
              <a:rPr lang="en-US" sz="4800" i="1" dirty="0"/>
              <a:t>praise</a:t>
            </a:r>
            <a:r>
              <a:rPr lang="en-US" sz="4800" dirty="0"/>
              <a:t> in the assembly of his faithful people. </a:t>
            </a:r>
          </a:p>
          <a:p>
            <a:pPr marL="0" indent="0">
              <a:buNone/>
            </a:pPr>
            <a:r>
              <a:rPr lang="en-US" sz="4800" dirty="0"/>
              <a:t>2 Let Israel rejoice in their Maker; let the people of Zion be </a:t>
            </a:r>
            <a:r>
              <a:rPr lang="en-US" sz="4800" i="1" dirty="0"/>
              <a:t>glad</a:t>
            </a:r>
            <a:r>
              <a:rPr lang="en-US" sz="4800" dirty="0"/>
              <a:t> in their King.</a:t>
            </a:r>
          </a:p>
          <a:p>
            <a:pPr marL="0" indent="0">
              <a:buNone/>
            </a:pPr>
            <a:r>
              <a:rPr lang="en-US" sz="4800" dirty="0"/>
              <a:t>3 Let them praise his name with dancing and make music to him with timbrel and harp.</a:t>
            </a:r>
          </a:p>
          <a:p>
            <a:pPr marL="0" indent="0">
              <a:buNone/>
            </a:pPr>
            <a:r>
              <a:rPr lang="en-US" sz="4800" dirty="0"/>
              <a:t>4 For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takes delight in his people; he </a:t>
            </a:r>
            <a:r>
              <a:rPr lang="en-US" sz="4800" i="1" dirty="0"/>
              <a:t>crowns</a:t>
            </a:r>
            <a:r>
              <a:rPr lang="en-US" sz="4800" dirty="0"/>
              <a:t> the </a:t>
            </a:r>
            <a:r>
              <a:rPr lang="en-US" sz="4800" i="1" dirty="0"/>
              <a:t>humble</a:t>
            </a:r>
            <a:r>
              <a:rPr lang="en-US" sz="4800" dirty="0"/>
              <a:t> with victory.</a:t>
            </a:r>
          </a:p>
          <a:p>
            <a:pPr marL="0" indent="0">
              <a:buNone/>
            </a:pPr>
            <a:r>
              <a:rPr lang="en-US" sz="4800" dirty="0"/>
              <a:t>5 Let his faithful people rejoice in this honor and sing for joy on their beds.</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Sometimes we sing old songs with new meaning and understanding. Sometimes we create our own song for the Lord. Which moments in life inspire you to sing your own song to the Lord?</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Shout with Joyful Instruments to the Melody of God (Psalm 150:1-6, NIV)</a:t>
            </a: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934308"/>
            <a:ext cx="10515600" cy="4558567"/>
          </a:xfrm>
        </p:spPr>
        <p:txBody>
          <a:bodyPr>
            <a:normAutofit fontScale="92500" lnSpcReduction="10000"/>
          </a:bodyPr>
          <a:lstStyle/>
          <a:p>
            <a:pPr marL="0" indent="0">
              <a:buNone/>
            </a:pPr>
            <a:r>
              <a:rPr lang="en-US" sz="4000" dirty="0"/>
              <a:t>PRAISE THE L</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 Praise God in his sanctuary; praise him in his </a:t>
            </a:r>
            <a:r>
              <a:rPr lang="en-US" sz="4000" i="1" dirty="0"/>
              <a:t>mighty</a:t>
            </a:r>
            <a:r>
              <a:rPr lang="en-US" sz="4000" dirty="0"/>
              <a:t> </a:t>
            </a:r>
            <a:r>
              <a:rPr lang="en-US" sz="4000" i="1" dirty="0"/>
              <a:t>heavens</a:t>
            </a:r>
            <a:r>
              <a:rPr lang="en-US" sz="4000" dirty="0"/>
              <a:t>. 2 Praise him for his acts of power; praise him for his surpassing greatness.</a:t>
            </a:r>
          </a:p>
          <a:p>
            <a:pPr marL="0" indent="0">
              <a:buNone/>
            </a:pPr>
            <a:r>
              <a:rPr lang="en-US" sz="4000" dirty="0"/>
              <a:t>3 Praise him with the sounding of the trumpet, praise him with the harp and lyre, 4 praise him with timbrel and dancing, praise him with the strings and pipe,</a:t>
            </a:r>
          </a:p>
          <a:p>
            <a:pPr marL="0" indent="0">
              <a:buNone/>
            </a:pPr>
            <a:r>
              <a:rPr lang="en-US" sz="4000" dirty="0"/>
              <a:t>5 praise him with the clash of cymbals, praise him with resounding cymbals. 6 Let </a:t>
            </a:r>
            <a:r>
              <a:rPr lang="en-US" sz="4000" i="1" dirty="0"/>
              <a:t>everything</a:t>
            </a:r>
            <a:r>
              <a:rPr lang="en-US" sz="4000" dirty="0"/>
              <a:t> that has breath praise the L</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 Praise the L</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What would it take to draw you into an expression of worship that reflects the psalmist’s description?</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400" dirty="0"/>
              <a:t>Lord, we long to connect with You. Remove barriers that hinder us from worshipping You freely and sincerely. Help us to inspire and encourage others to give themselves to You with more energy and enthusiasm.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marL="0" marR="0">
              <a:spcBef>
                <a:spcPts val="0"/>
              </a:spcBef>
              <a:spcAft>
                <a:spcPts val="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 While reading the Background Scripture, consider this thought: “Never leave before hearing the rest of the story.”</a:t>
            </a:r>
          </a:p>
          <a:p>
            <a:pPr marL="0" marR="0">
              <a:spcBef>
                <a:spcPts val="0"/>
              </a:spcBef>
              <a:spcAft>
                <a:spcPts val="0"/>
              </a:spcAft>
            </a:pPr>
            <a:r>
              <a:rPr lang="en-US" sz="4300" dirty="0">
                <a:latin typeface="Times New Roman" panose="02020603050405020304" pitchFamily="18" charset="0"/>
                <a:cs typeface="Times New Roman" panose="02020603050405020304" pitchFamily="18" charset="0"/>
              </a:rPr>
              <a:t>The lesson topic for Sunday, November 7, 2021, is “The Rest of the Story.” The Devotional Reading text is Revelation 1:1-8, the Background Scripture text is Revelation 7:9-17, and the </a:t>
            </a:r>
            <a:r>
              <a:rPr lang="en-US" sz="4300">
                <a:latin typeface="Times New Roman" panose="02020603050405020304" pitchFamily="18" charset="0"/>
                <a:cs typeface="Times New Roman" panose="02020603050405020304" pitchFamily="18" charset="0"/>
              </a:rPr>
              <a:t>Print Passage </a:t>
            </a:r>
            <a:r>
              <a:rPr lang="en-US" sz="4300" dirty="0">
                <a:latin typeface="Times New Roman" panose="02020603050405020304" pitchFamily="18" charset="0"/>
                <a:cs typeface="Times New Roman" panose="02020603050405020304" pitchFamily="18" charset="0"/>
              </a:rPr>
              <a:t>is Revelation 7:9-17.</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TotalTime>
  <Words>809</Words>
  <Application>Microsoft Office PowerPoint</Application>
  <PresentationFormat>Widescreen</PresentationFormat>
  <Paragraphs>49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 FALL QUARTER THEME:   “CELEBRATING GOD”  UNIT II:   “ CALLED TO PRAISE GOD”  </vt:lpstr>
      <vt:lpstr>LESSON 9: Sunday, October 31, 2021</vt:lpstr>
      <vt:lpstr>    DEVOTIONAL READING: Ephesians 5:15-20   BACKGROUND SCRIPTURES: Psalms 147–150   PRINT PASSAGES: Psalms 149:1-5; 150:1-6      </vt:lpstr>
      <vt:lpstr>KEY VERSE:</vt:lpstr>
      <vt:lpstr>    LESSON AIMS:   </vt:lpstr>
      <vt:lpstr>KEY TERMS:</vt:lpstr>
      <vt:lpstr>INTRODUCTION</vt:lpstr>
      <vt:lpstr>BIBLICAL CONTEXT</vt:lpstr>
      <vt:lpstr> ANALYSIS OF THE BIBLICAL TEXT (Lesson Outline) </vt:lpstr>
      <vt:lpstr>Sing with Joyful Instruments to the Music of God (Psalm 149:1-5, NIV)</vt:lpstr>
      <vt:lpstr>What Do You Think? </vt:lpstr>
      <vt:lpstr>     Shout with Joyful Instruments to the Melody of God (Psalm 150:1-6, NIV)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27</cp:revision>
  <dcterms:created xsi:type="dcterms:W3CDTF">2020-10-13T22:27:56Z</dcterms:created>
  <dcterms:modified xsi:type="dcterms:W3CDTF">2021-09-28T14:37:31Z</dcterms:modified>
</cp:coreProperties>
</file>